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0" r:id="rId1"/>
    <p:sldMasterId id="2147483711" r:id="rId2"/>
    <p:sldMasterId id="2147483818" r:id="rId3"/>
  </p:sldMasterIdLst>
  <p:notesMasterIdLst>
    <p:notesMasterId r:id="rId50"/>
  </p:notesMasterIdLst>
  <p:handoutMasterIdLst>
    <p:handoutMasterId r:id="rId51"/>
  </p:handoutMasterIdLst>
  <p:sldIdLst>
    <p:sldId id="256" r:id="rId4"/>
    <p:sldId id="466" r:id="rId5"/>
    <p:sldId id="421" r:id="rId6"/>
    <p:sldId id="420" r:id="rId7"/>
    <p:sldId id="422" r:id="rId8"/>
    <p:sldId id="423" r:id="rId9"/>
    <p:sldId id="424" r:id="rId10"/>
    <p:sldId id="426" r:id="rId11"/>
    <p:sldId id="427" r:id="rId12"/>
    <p:sldId id="428" r:id="rId13"/>
    <p:sldId id="430" r:id="rId14"/>
    <p:sldId id="425" r:id="rId15"/>
    <p:sldId id="449" r:id="rId16"/>
    <p:sldId id="450" r:id="rId17"/>
    <p:sldId id="443" r:id="rId18"/>
    <p:sldId id="446" r:id="rId19"/>
    <p:sldId id="444" r:id="rId20"/>
    <p:sldId id="445" r:id="rId21"/>
    <p:sldId id="461" r:id="rId22"/>
    <p:sldId id="462" r:id="rId23"/>
    <p:sldId id="463" r:id="rId24"/>
    <p:sldId id="440" r:id="rId25"/>
    <p:sldId id="441" r:id="rId26"/>
    <p:sldId id="442" r:id="rId27"/>
    <p:sldId id="419" r:id="rId28"/>
    <p:sldId id="356" r:id="rId29"/>
    <p:sldId id="399" r:id="rId30"/>
    <p:sldId id="447" r:id="rId31"/>
    <p:sldId id="392" r:id="rId32"/>
    <p:sldId id="398" r:id="rId33"/>
    <p:sldId id="357" r:id="rId34"/>
    <p:sldId id="409" r:id="rId35"/>
    <p:sldId id="390" r:id="rId36"/>
    <p:sldId id="467" r:id="rId37"/>
    <p:sldId id="431" r:id="rId38"/>
    <p:sldId id="454" r:id="rId39"/>
    <p:sldId id="451" r:id="rId40"/>
    <p:sldId id="455" r:id="rId41"/>
    <p:sldId id="393" r:id="rId42"/>
    <p:sldId id="396" r:id="rId43"/>
    <p:sldId id="412" r:id="rId44"/>
    <p:sldId id="411" r:id="rId45"/>
    <p:sldId id="397" r:id="rId46"/>
    <p:sldId id="457" r:id="rId47"/>
    <p:sldId id="418" r:id="rId48"/>
    <p:sldId id="417" r:id="rId49"/>
  </p:sldIdLst>
  <p:sldSz cx="9144000" cy="6858000" type="screen4x3"/>
  <p:notesSz cx="6797675" cy="9874250"/>
  <p:defaultTextStyle>
    <a:defPPr>
      <a:defRPr lang="zh-TW"/>
    </a:defPPr>
    <a:lvl1pPr algn="l" rtl="0" fontAlgn="ctr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1pPr>
    <a:lvl2pPr marL="457200" algn="l" rtl="0" fontAlgn="ctr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2pPr>
    <a:lvl3pPr marL="914400" algn="l" rtl="0" fontAlgn="ctr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3pPr>
    <a:lvl4pPr marL="1371600" algn="l" rtl="0" fontAlgn="ctr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4pPr>
    <a:lvl5pPr marL="1828800" algn="l" rtl="0" fontAlgn="ctr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FF"/>
    <a:srgbClr val="CC00FF"/>
    <a:srgbClr val="000000"/>
    <a:srgbClr val="0000FF"/>
    <a:srgbClr val="C45D08"/>
    <a:srgbClr val="D56509"/>
    <a:srgbClr val="7031A0"/>
    <a:srgbClr val="7030A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中等深淺樣式 4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深色樣式 2 - 輔色 3/輔色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505E3EF-67EA-436B-97B2-0124C06EBD24}" styleName="中等深淺樣式 4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64" autoAdjust="0"/>
  </p:normalViewPr>
  <p:slideViewPr>
    <p:cSldViewPr>
      <p:cViewPr>
        <p:scale>
          <a:sx n="80" d="100"/>
          <a:sy n="80" d="100"/>
        </p:scale>
        <p:origin x="-107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54" y="-102"/>
      </p:cViewPr>
      <p:guideLst>
        <p:guide orient="horz" pos="3112"/>
        <p:guide pos="2142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448" cy="49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t" anchorCtr="0" compatLnSpc="1">
            <a:prstTxWarp prst="textNoShape">
              <a:avLst/>
            </a:prstTxWarp>
          </a:bodyPr>
          <a:lstStyle>
            <a:lvl1pPr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644" y="1"/>
            <a:ext cx="2945448" cy="49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t" anchorCtr="0" compatLnSpc="1">
            <a:prstTxWarp prst="textNoShape">
              <a:avLst/>
            </a:prstTxWarp>
          </a:bodyPr>
          <a:lstStyle>
            <a:lvl1pPr algn="r"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9039"/>
            <a:ext cx="2945448" cy="49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b" anchorCtr="0" compatLnSpc="1">
            <a:prstTxWarp prst="textNoShape">
              <a:avLst/>
            </a:prstTxWarp>
          </a:bodyPr>
          <a:lstStyle>
            <a:lvl1pPr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644" y="9379039"/>
            <a:ext cx="2945448" cy="49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b" anchorCtr="0" compatLnSpc="1">
            <a:prstTxWarp prst="textNoShape">
              <a:avLst/>
            </a:prstTxWarp>
          </a:bodyPr>
          <a:lstStyle>
            <a:lvl1pPr algn="r"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4D9DBE7C-BD41-454A-BA64-F2E320A0152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20675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448" cy="49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t" anchorCtr="0" compatLnSpc="1">
            <a:prstTxWarp prst="textNoShape">
              <a:avLst/>
            </a:prstTxWarp>
          </a:bodyPr>
          <a:lstStyle>
            <a:lvl1pPr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644" y="1"/>
            <a:ext cx="2945448" cy="49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t" anchorCtr="0" compatLnSpc="1">
            <a:prstTxWarp prst="textNoShape">
              <a:avLst/>
            </a:prstTxWarp>
          </a:bodyPr>
          <a:lstStyle>
            <a:lvl1pPr algn="r"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5537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/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86" y="4690309"/>
            <a:ext cx="5439091" cy="444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9039"/>
            <a:ext cx="2945448" cy="49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b" anchorCtr="0" compatLnSpc="1">
            <a:prstTxWarp prst="textNoShape">
              <a:avLst/>
            </a:prstTxWarp>
          </a:bodyPr>
          <a:lstStyle>
            <a:lvl1pPr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644" y="9379039"/>
            <a:ext cx="2945448" cy="49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41" tIns="45670" rIns="91341" bIns="45670" numCol="1" anchor="b" anchorCtr="0" compatLnSpc="1">
            <a:prstTxWarp prst="textNoShape">
              <a:avLst/>
            </a:prstTxWarp>
          </a:bodyPr>
          <a:lstStyle>
            <a:lvl1pPr algn="r" defTabSz="914613" fontAlgn="base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EE350D04-DE36-460A-AFFA-D187B466879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062783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新細明體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新細明體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新細明體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新細明體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新細明體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40BC6ADA-8ED6-4C10-A4F0-071BA9AC614B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1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zh-HK" altLang="zh-HK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49156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E9EAE6D4-B336-42D1-974F-29E86E1D6713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27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50180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05A5462F-3DC9-4E58-8C21-B03274B378F8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29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53252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06B35402-29B3-4ADD-81B6-543EAE9B0CFC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30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dirty="0" smtClean="0">
              <a:latin typeface="Arial" pitchFamily="34" charset="0"/>
            </a:endParaRPr>
          </a:p>
        </p:txBody>
      </p:sp>
      <p:sp>
        <p:nvSpPr>
          <p:cNvPr id="54276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BB770B9B-ECD7-4A3A-8E94-CA63A1F2FDAE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31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07453"/>
            <a:endParaRPr lang="zh-HK" altLang="zh-HK" smtClean="0">
              <a:ea typeface="新細明體" charset="-120"/>
            </a:endParaRPr>
          </a:p>
        </p:txBody>
      </p:sp>
      <p:sp>
        <p:nvSpPr>
          <p:cNvPr id="55300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72F0D2B2-A9BF-4949-B978-5988461390C9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32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717410" indent="-606796"/>
            <a:endParaRPr lang="zh-HK" altLang="zh-HK" smtClean="0">
              <a:latin typeface="Garamond" pitchFamily="18" charset="0"/>
              <a:ea typeface="新細明體" charset="-120"/>
            </a:endParaRPr>
          </a:p>
        </p:txBody>
      </p:sp>
      <p:sp>
        <p:nvSpPr>
          <p:cNvPr id="56324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69DBA7D9-4C91-42C3-B206-8FC4F2C0F509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33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717410" indent="-606796"/>
            <a:endParaRPr lang="zh-HK" altLang="zh-HK" smtClean="0">
              <a:latin typeface="Garamond" pitchFamily="18" charset="0"/>
              <a:ea typeface="新細明體" charset="-120"/>
            </a:endParaRPr>
          </a:p>
        </p:txBody>
      </p:sp>
      <p:sp>
        <p:nvSpPr>
          <p:cNvPr id="56324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69DBA7D9-4C91-42C3-B206-8FC4F2C0F509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34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HK" smtClean="0">
              <a:latin typeface="Garamond" pitchFamily="18" charset="0"/>
              <a:ea typeface="新細明體" charset="-120"/>
            </a:endParaRPr>
          </a:p>
        </p:txBody>
      </p:sp>
      <p:sp>
        <p:nvSpPr>
          <p:cNvPr id="1013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3212" indent="-281275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29842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81778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33715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48881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43908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399005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5410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C204296-56DC-446C-9890-C6610F60CCFC}" type="slidenum">
              <a:rPr lang="en-US" altLang="zh-TW" smtClean="0"/>
              <a:pPr eaLnBrk="1" hangingPunct="1">
                <a:spcBef>
                  <a:spcPct val="0"/>
                </a:spcBef>
              </a:pPr>
              <a:t>35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備忘稿版面配置區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dirty="0" smtClean="0">
              <a:latin typeface="Garamond" pitchFamily="18" charset="0"/>
            </a:endParaRPr>
          </a:p>
        </p:txBody>
      </p:sp>
      <p:sp>
        <p:nvSpPr>
          <p:cNvPr id="60420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1C69493A-DC5E-4FB9-B2B2-A6930F06E006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36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備忘稿版面配置區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dirty="0" smtClean="0">
              <a:latin typeface="Garamond" pitchFamily="18" charset="0"/>
            </a:endParaRPr>
          </a:p>
        </p:txBody>
      </p:sp>
      <p:sp>
        <p:nvSpPr>
          <p:cNvPr id="60420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11095404-FE76-4142-A710-41D77FE4C6DB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37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7043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HK" altLang="en-US" smtClean="0">
              <a:ea typeface="新細明體" charset="-120"/>
            </a:endParaRPr>
          </a:p>
        </p:txBody>
      </p:sp>
      <p:sp>
        <p:nvSpPr>
          <p:cNvPr id="870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9532" indent="-284436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37742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92839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47936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0303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58130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13227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6832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D6456970-3B14-41F7-B147-EBA30C3F3F74}" type="slidenum">
              <a:rPr lang="en-US" altLang="zh-TW" smtClean="0"/>
              <a:pPr eaLnBrk="1" hangingPunct="1">
                <a:spcBef>
                  <a:spcPct val="0"/>
                </a:spcBef>
              </a:pPr>
              <a:t>5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61444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1472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1472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1472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1472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1472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1472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1472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1472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1472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700B5776-A837-462B-AD4E-16AD8EF1A0BF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38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63492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6CDB4C72-442E-4053-92BB-C92D6721AA2F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39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64516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47EE0A3B-BB46-4144-A771-FC5BC7CD7E8E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40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dirty="0" smtClean="0">
              <a:latin typeface="Arial" pitchFamily="34" charset="0"/>
            </a:endParaRPr>
          </a:p>
        </p:txBody>
      </p:sp>
      <p:sp>
        <p:nvSpPr>
          <p:cNvPr id="65540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5A48F13D-AD1F-422E-A82A-57A97C93874C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41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dirty="0" smtClean="0">
              <a:latin typeface="Arial" pitchFamily="34" charset="0"/>
            </a:endParaRPr>
          </a:p>
        </p:txBody>
      </p:sp>
      <p:sp>
        <p:nvSpPr>
          <p:cNvPr id="66564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73E62ACE-10F3-4A93-9639-0DD65702E521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42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67588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EE0BE76E-6574-47F8-A470-FA3298F0AFA0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43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099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099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099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099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099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099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099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099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099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C5E8E8C5-64DB-4C3A-B6D6-9782F9A114B6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44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altLang="zh-TW" dirty="0">
              <a:latin typeface="Garamond" charset="0"/>
              <a:ea typeface="新細明體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備忘稿版面配置區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HK" altLang="zh-HK" smtClean="0">
              <a:latin typeface="Arial" pitchFamily="34" charset="0"/>
            </a:endParaRPr>
          </a:p>
        </p:txBody>
      </p:sp>
      <p:sp>
        <p:nvSpPr>
          <p:cNvPr id="72708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B05801E9-6023-42C1-8576-798166D75303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45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Char char="•"/>
              <a:defRPr/>
            </a:pPr>
            <a:endParaRPr lang="zh-TW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8067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HK" altLang="en-US" smtClean="0">
              <a:ea typeface="新細明體" charset="-120"/>
            </a:endParaRPr>
          </a:p>
        </p:txBody>
      </p:sp>
      <p:sp>
        <p:nvSpPr>
          <p:cNvPr id="880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9532" indent="-284436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37742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92839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47936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0303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58130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13227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6832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90B59D0C-7CCF-4DB6-BB6C-408FB94BABD0}" type="slidenum">
              <a:rPr lang="en-US" altLang="zh-TW" smtClean="0"/>
              <a:pPr eaLnBrk="1" hangingPunct="1">
                <a:spcBef>
                  <a:spcPct val="0"/>
                </a:spcBef>
              </a:pPr>
              <a:t>6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9091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HK" altLang="en-US" smtClean="0">
              <a:ea typeface="新細明體" charset="-120"/>
            </a:endParaRPr>
          </a:p>
        </p:txBody>
      </p:sp>
      <p:sp>
        <p:nvSpPr>
          <p:cNvPr id="890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9532" indent="-284436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37742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92839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47936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0303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58130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13227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6832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67B30EE2-63D2-40D1-AC3A-DE576A50D17B}" type="slidenum">
              <a:rPr lang="en-US" altLang="zh-TW" smtClean="0"/>
              <a:pPr eaLnBrk="1" hangingPunct="1">
                <a:spcBef>
                  <a:spcPct val="0"/>
                </a:spcBef>
              </a:pPr>
              <a:t>14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0115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HK" altLang="en-US" smtClean="0">
              <a:ea typeface="新細明體" charset="-120"/>
            </a:endParaRPr>
          </a:p>
        </p:txBody>
      </p:sp>
      <p:sp>
        <p:nvSpPr>
          <p:cNvPr id="9011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9532" indent="-284436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37742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92839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47936" indent="-227548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0303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58130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13227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68323" indent="-227548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8F5927B-781A-45CF-BCBB-40F96BC16583}" type="slidenum">
              <a:rPr lang="en-US" altLang="zh-TW" smtClean="0"/>
              <a:pPr eaLnBrk="1" hangingPunct="1">
                <a:spcBef>
                  <a:spcPct val="0"/>
                </a:spcBef>
              </a:pPr>
              <a:t>18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3212" indent="-281275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29842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81778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33715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48881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43908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399005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5410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26942B7-1273-46D7-87AC-B61D5CF83318}" type="slidenum">
              <a:rPr lang="en-US" altLang="zh-TW" smtClean="0"/>
              <a:pPr eaLnBrk="1" hangingPunct="1">
                <a:spcBef>
                  <a:spcPct val="0"/>
                </a:spcBef>
              </a:pPr>
              <a:t>22</a:t>
            </a:fld>
            <a:endParaRPr lang="en-US" altLang="zh-TW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z="140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3212" indent="-281275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29842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81778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33715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48881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43908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399005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5410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42C359E-2C73-4EAA-B147-CF53A490A603}" type="slidenum">
              <a:rPr lang="en-US" altLang="zh-TW" smtClean="0"/>
              <a:pPr eaLnBrk="1" hangingPunct="1">
                <a:spcBef>
                  <a:spcPct val="0"/>
                </a:spcBef>
              </a:pPr>
              <a:t>23</a:t>
            </a:fld>
            <a:endParaRPr lang="en-US" altLang="zh-TW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1863" y="739775"/>
            <a:ext cx="4937125" cy="3703638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500" y="4690310"/>
            <a:ext cx="5440676" cy="44442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zh-HK" smtClean="0">
              <a:latin typeface="Garamond" pitchFamily="18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33212" indent="-281275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29842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81778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33715" indent="-225969" defTabSz="913354" eaLnBrk="0" fontAlgn="base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48881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43908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399005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54102" indent="-225969" defTabSz="91335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5BB78623-C851-4907-9A13-BFC43A9FA047}" type="slidenum">
              <a:rPr lang="en-US" altLang="zh-TW" smtClean="0"/>
              <a:pPr eaLnBrk="1" hangingPunct="1">
                <a:spcBef>
                  <a:spcPct val="0"/>
                </a:spcBef>
              </a:pPr>
              <a:t>24</a:t>
            </a:fld>
            <a:endParaRPr lang="en-US" altLang="zh-TW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9775"/>
            <a:ext cx="4941887" cy="3705225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500" y="4690310"/>
            <a:ext cx="5440676" cy="44442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zh-HK" smtClean="0">
              <a:latin typeface="Garamond" pitchFamily="18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備忘稿版面配置區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altLang="zh-HK" dirty="0" smtClean="0">
              <a:latin typeface="Arial" pitchFamily="34" charset="0"/>
            </a:endParaRPr>
          </a:p>
        </p:txBody>
      </p:sp>
      <p:sp>
        <p:nvSpPr>
          <p:cNvPr id="48132" name="投影片編號版面配置區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35462" indent="-282871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31481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584074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36667" indent="-226296" defTabSz="914613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489258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41851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394443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47036" indent="-226296" defTabSz="914613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fld id="{BDD8F6CA-2685-4F0F-983C-6AA7DF9DF27D}" type="slidenum">
              <a:rPr lang="en-US" altLang="zh-TW" sz="1200">
                <a:latin typeface="Arial" pitchFamily="34" charset="0"/>
                <a:ea typeface="新細明體" pitchFamily="18" charset="-120"/>
              </a:rPr>
              <a:pPr eaLnBrk="1" hangingPunct="1">
                <a:defRPr/>
              </a:pPr>
              <a:t>26</a:t>
            </a:fld>
            <a:endParaRPr lang="en-US" altLang="zh-TW" sz="1200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圖: 文件 3"/>
          <p:cNvSpPr/>
          <p:nvPr/>
        </p:nvSpPr>
        <p:spPr>
          <a:xfrm>
            <a:off x="0" y="0"/>
            <a:ext cx="9144000" cy="6835775"/>
          </a:xfrm>
          <a:prstGeom prst="flowChartDocument">
            <a:avLst/>
          </a:prstGeom>
          <a:gradFill>
            <a:gsLst>
              <a:gs pos="64000">
                <a:schemeClr val="accent5"/>
              </a:gs>
              <a:gs pos="13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endParaRPr lang="zh-HK" altLang="zh-HK" sz="1800" smtClean="0">
              <a:solidFill>
                <a:srgbClr val="FFFFFF"/>
              </a:solidFill>
              <a:latin typeface="Candara" pitchFamily="34" charset="0"/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0" y="4797425"/>
            <a:ext cx="9117013" cy="2016125"/>
            <a:chOff x="-3905250" y="4294188"/>
            <a:chExt cx="13011150" cy="1892300"/>
          </a:xfrm>
        </p:grpSpPr>
        <p:sp>
          <p:nvSpPr>
            <p:cNvPr id="6" name="Freeform 18"/>
            <p:cNvSpPr>
              <a:spLocks/>
            </p:cNvSpPr>
            <p:nvPr/>
          </p:nvSpPr>
          <p:spPr bwMode="hidden">
            <a:xfrm>
              <a:off x="-309795" y="4318028"/>
              <a:ext cx="8280645" cy="1209880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hidden">
            <a:xfrm>
              <a:off x="2853" y="4335908"/>
              <a:ext cx="8167367" cy="110111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hidden">
            <a:xfrm>
              <a:off x="4155636" y="4316538"/>
              <a:ext cx="4941202" cy="92678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 useBgFill="1">
          <p:nvSpPr>
            <p:cNvPr id="9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solidFill>
                <a:schemeClr val="accent5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pic>
        <p:nvPicPr>
          <p:cNvPr id="12" name="Picture 17" descr="QF-logo-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503238"/>
            <a:ext cx="3554413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960" y="2420888"/>
            <a:ext cx="8657528" cy="959420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rgbClr val="7030A0"/>
                </a:solidFill>
                <a:latin typeface="Garamond" pitchFamily="18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79"/>
            <a:ext cx="6400800" cy="880121"/>
          </a:xfrm>
        </p:spPr>
        <p:txBody>
          <a:bodyPr>
            <a:normAutofit/>
          </a:bodyPr>
          <a:lstStyle>
            <a:lvl1pPr marL="0" indent="0" algn="ctr">
              <a:buNone/>
              <a:defRPr sz="2000" b="1">
                <a:solidFill>
                  <a:srgbClr val="FFFFFF"/>
                </a:solidFill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0849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21"/>
          <p:cNvSpPr txBox="1">
            <a:spLocks noChangeArrowheads="1"/>
          </p:cNvSpPr>
          <p:nvPr/>
        </p:nvSpPr>
        <p:spPr bwMode="auto">
          <a:xfrm>
            <a:off x="323850" y="3933825"/>
            <a:ext cx="2952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kumimoji="0" lang="zh-HK" altLang="zh-HK" sz="1800" smtClean="0">
              <a:latin typeface="Candara" pitchFamily="34" charset="0"/>
            </a:endParaRPr>
          </a:p>
        </p:txBody>
      </p:sp>
      <p:sp>
        <p:nvSpPr>
          <p:cNvPr id="5" name="流程圖: 文件 4"/>
          <p:cNvSpPr/>
          <p:nvPr/>
        </p:nvSpPr>
        <p:spPr>
          <a:xfrm>
            <a:off x="-1364" y="0"/>
            <a:ext cx="9145364" cy="1412776"/>
          </a:xfrm>
          <a:prstGeom prst="flowChartDocument">
            <a:avLst/>
          </a:prstGeom>
          <a:solidFill>
            <a:srgbClr val="AAE6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endParaRPr lang="zh-HK" altLang="zh-HK" sz="1800" smtClean="0">
              <a:solidFill>
                <a:srgbClr val="FFFFFF"/>
              </a:solidFill>
              <a:latin typeface="Candara" pitchFamily="34" charset="0"/>
            </a:endParaRPr>
          </a:p>
        </p:txBody>
      </p:sp>
      <p:grpSp>
        <p:nvGrpSpPr>
          <p:cNvPr id="6" name="Group 9"/>
          <p:cNvGrpSpPr>
            <a:grpSpLocks noChangeAspect="1"/>
          </p:cNvGrpSpPr>
          <p:nvPr/>
        </p:nvGrpSpPr>
        <p:grpSpPr bwMode="auto">
          <a:xfrm>
            <a:off x="-1588" y="188913"/>
            <a:ext cx="9145588" cy="1295400"/>
            <a:chOff x="-3905250" y="4294188"/>
            <a:chExt cx="13011150" cy="1892300"/>
          </a:xfrm>
        </p:grpSpPr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736" y="4317378"/>
              <a:ext cx="8279617" cy="121051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1936" y="4335930"/>
              <a:ext cx="8166693" cy="110152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294" y="4317378"/>
              <a:ext cx="4941572" cy="925278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 useBgFill="1">
          <p:nvSpPr>
            <p:cNvPr id="11" name="Freeform 21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HK" altLang="en-US"/>
            </a:p>
          </p:txBody>
        </p:sp>
      </p:grpSp>
      <p:pic>
        <p:nvPicPr>
          <p:cNvPr id="12" name="圖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301625"/>
            <a:ext cx="19526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744788" y="342584"/>
            <a:ext cx="6237702" cy="881171"/>
          </a:xfrm>
        </p:spPr>
        <p:txBody>
          <a:bodyPr/>
          <a:lstStyle>
            <a:lvl1pPr algn="l">
              <a:defRPr b="1">
                <a:solidFill>
                  <a:srgbClr val="7030A0"/>
                </a:solidFill>
                <a:latin typeface="Garamond" pitchFamily="18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80919" cy="468052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1pPr>
            <a:lvl2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2pPr>
            <a:lvl3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3pPr>
            <a:lvl4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4pPr>
            <a:lvl5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CEC05-B1DD-4FEC-A610-B24D4A22488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71689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圖: 文件 3"/>
          <p:cNvSpPr/>
          <p:nvPr/>
        </p:nvSpPr>
        <p:spPr>
          <a:xfrm>
            <a:off x="0" y="0"/>
            <a:ext cx="9144000" cy="6835775"/>
          </a:xfrm>
          <a:prstGeom prst="flowChartDocument">
            <a:avLst/>
          </a:prstGeom>
          <a:gradFill>
            <a:gsLst>
              <a:gs pos="64000">
                <a:schemeClr val="accent5"/>
              </a:gs>
              <a:gs pos="13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endParaRPr lang="zh-HK" altLang="zh-HK" sz="1800" smtClean="0">
              <a:solidFill>
                <a:srgbClr val="FFFFFF"/>
              </a:solidFill>
              <a:latin typeface="Candara" pitchFamily="34" charset="0"/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0" y="4797425"/>
            <a:ext cx="9117013" cy="2016125"/>
            <a:chOff x="-3905250" y="4294188"/>
            <a:chExt cx="13011150" cy="1892300"/>
          </a:xfrm>
        </p:grpSpPr>
        <p:sp>
          <p:nvSpPr>
            <p:cNvPr id="6" name="Freeform 18"/>
            <p:cNvSpPr>
              <a:spLocks/>
            </p:cNvSpPr>
            <p:nvPr/>
          </p:nvSpPr>
          <p:spPr bwMode="hidden">
            <a:xfrm>
              <a:off x="-309795" y="4318028"/>
              <a:ext cx="8280645" cy="1209880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hidden">
            <a:xfrm>
              <a:off x="2853" y="4335908"/>
              <a:ext cx="8167367" cy="110111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hidden">
            <a:xfrm>
              <a:off x="4155636" y="4316538"/>
              <a:ext cx="4941202" cy="92678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 useBgFill="1">
          <p:nvSpPr>
            <p:cNvPr id="9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solidFill>
                <a:schemeClr val="accent5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pic>
        <p:nvPicPr>
          <p:cNvPr id="11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368300"/>
            <a:ext cx="3729037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960" y="2420888"/>
            <a:ext cx="8657528" cy="959420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rgbClr val="7030A0"/>
                </a:solidFill>
                <a:latin typeface="Garamond" pitchFamily="18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79"/>
            <a:ext cx="6400800" cy="880121"/>
          </a:xfrm>
        </p:spPr>
        <p:txBody>
          <a:bodyPr>
            <a:normAutofit/>
          </a:bodyPr>
          <a:lstStyle>
            <a:lvl1pPr marL="0" indent="0" algn="ctr">
              <a:buNone/>
              <a:defRPr sz="2000" b="1">
                <a:solidFill>
                  <a:srgbClr val="FFFFFF"/>
                </a:solidFill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27899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45F58-07E4-4AAC-B8FE-F1A43960CA8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5317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bg>
      <p:bgPr>
        <a:gradFill rotWithShape="0">
          <a:gsLst>
            <a:gs pos="0">
              <a:srgbClr val="F9D98C"/>
            </a:gs>
            <a:gs pos="25999">
              <a:srgbClr val="FFFBF2"/>
            </a:gs>
            <a:gs pos="50346">
              <a:srgbClr val="FFFCF6"/>
            </a:gs>
            <a:gs pos="100000">
              <a:srgbClr val="FFFFF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文字方塊 21"/>
          <p:cNvSpPr txBox="1">
            <a:spLocks noChangeArrowheads="1"/>
          </p:cNvSpPr>
          <p:nvPr/>
        </p:nvSpPr>
        <p:spPr bwMode="auto">
          <a:xfrm>
            <a:off x="323850" y="3933825"/>
            <a:ext cx="2952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kumimoji="0" lang="zh-HK" altLang="zh-HK" sz="1800" smtClean="0">
              <a:latin typeface="Candar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80919" cy="468052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1pPr>
            <a:lvl2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2pPr>
            <a:lvl3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3pPr>
            <a:lvl4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4pPr>
            <a:lvl5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776864" cy="936104"/>
          </a:xfrm>
        </p:spPr>
        <p:txBody>
          <a:bodyPr/>
          <a:lstStyle>
            <a:lvl1pPr algn="l">
              <a:defRPr b="1">
                <a:solidFill>
                  <a:srgbClr val="7030A0"/>
                </a:solidFill>
                <a:latin typeface="Garamond" pitchFamily="18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B45D8-9F60-47F0-B2AB-0558F93D6FF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278453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5419D-F791-4817-AF39-2E8D87EEDC5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7359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C13EE-8552-4D98-A7C0-473D26157FA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19946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標題及圖表或組織圖">
    <p:bg>
      <p:bgPr>
        <a:gradFill rotWithShape="0">
          <a:gsLst>
            <a:gs pos="0">
              <a:srgbClr val="FFFBF2"/>
            </a:gs>
            <a:gs pos="22000">
              <a:srgbClr val="FFFBF2"/>
            </a:gs>
            <a:gs pos="57001">
              <a:srgbClr val="FFFCF6"/>
            </a:gs>
            <a:gs pos="100000">
              <a:srgbClr val="CCFF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SmartArt 版面配置區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 </a:t>
            </a:r>
            <a:r>
              <a:rPr lang="en-US" altLang="zh-TW" noProof="0" smtClean="0"/>
              <a:t>SmartArt </a:t>
            </a:r>
            <a:r>
              <a:rPr lang="zh-TW" altLang="en-US" noProof="0" smtClean="0"/>
              <a:t>圖形</a:t>
            </a:r>
            <a:endParaRPr lang="zh-HK" altLang="en-US" noProof="0" smtClean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4CEEF-0DE7-453D-B6D1-16220C4EFF2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90835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按一下圖示以新增表格</a:t>
            </a:r>
            <a:endParaRPr lang="zh-HK" altLang="en-US" noProof="0" smtClean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99FCA-2BE7-4CD6-9D42-88CEA51ED6C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76171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53669-9FE2-4B77-B0E2-11B5098D69D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83067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只有標題">
    <p:bg>
      <p:bgPr>
        <a:gradFill rotWithShape="0">
          <a:gsLst>
            <a:gs pos="0">
              <a:srgbClr val="F9D98C"/>
            </a:gs>
            <a:gs pos="25999">
              <a:srgbClr val="FFFBF2"/>
            </a:gs>
            <a:gs pos="50346">
              <a:srgbClr val="FFFCF6"/>
            </a:gs>
            <a:gs pos="100000">
              <a:srgbClr val="FFFFF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DBEB3C45-FE90-4D76-AD23-AF76FB70EB7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1486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21"/>
          <p:cNvSpPr txBox="1">
            <a:spLocks noChangeArrowheads="1"/>
          </p:cNvSpPr>
          <p:nvPr/>
        </p:nvSpPr>
        <p:spPr bwMode="auto">
          <a:xfrm>
            <a:off x="323850" y="3933825"/>
            <a:ext cx="2952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kumimoji="0" lang="zh-HK" altLang="zh-HK" sz="1800" smtClean="0">
              <a:latin typeface="Candara" pitchFamily="34" charset="0"/>
            </a:endParaRPr>
          </a:p>
        </p:txBody>
      </p:sp>
      <p:sp>
        <p:nvSpPr>
          <p:cNvPr id="5" name="流程圖: 文件 4"/>
          <p:cNvSpPr/>
          <p:nvPr/>
        </p:nvSpPr>
        <p:spPr>
          <a:xfrm>
            <a:off x="-1364" y="0"/>
            <a:ext cx="9145364" cy="1412776"/>
          </a:xfrm>
          <a:prstGeom prst="flowChartDocumen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endParaRPr lang="zh-HK" altLang="zh-HK" sz="1800" smtClean="0">
              <a:solidFill>
                <a:srgbClr val="FFFFFF"/>
              </a:solidFill>
              <a:latin typeface="Candara" pitchFamily="34" charset="0"/>
            </a:endParaRPr>
          </a:p>
        </p:txBody>
      </p:sp>
      <p:grpSp>
        <p:nvGrpSpPr>
          <p:cNvPr id="6" name="Group 9"/>
          <p:cNvGrpSpPr>
            <a:grpSpLocks noChangeAspect="1"/>
          </p:cNvGrpSpPr>
          <p:nvPr/>
        </p:nvGrpSpPr>
        <p:grpSpPr bwMode="auto">
          <a:xfrm>
            <a:off x="-1588" y="188913"/>
            <a:ext cx="9145588" cy="1295400"/>
            <a:chOff x="-3905250" y="4294188"/>
            <a:chExt cx="13011150" cy="1892300"/>
          </a:xfrm>
        </p:grpSpPr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736" y="4317378"/>
              <a:ext cx="8279617" cy="121051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1936" y="4335930"/>
              <a:ext cx="8166693" cy="110152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294" y="4317378"/>
              <a:ext cx="4941572" cy="925278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dirty="0">
                <a:latin typeface="+mn-lt"/>
                <a:ea typeface="+mn-ea"/>
              </a:endParaRPr>
            </a:p>
          </p:txBody>
        </p:sp>
        <p:sp useBgFill="1">
          <p:nvSpPr>
            <p:cNvPr id="11" name="Freeform 2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HK" altLang="en-US"/>
            </a:p>
          </p:txBody>
        </p:sp>
      </p:grpSp>
      <p:pic>
        <p:nvPicPr>
          <p:cNvPr id="12" name="圖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414338"/>
            <a:ext cx="171608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916705" y="342584"/>
            <a:ext cx="7065785" cy="881171"/>
          </a:xfrm>
        </p:spPr>
        <p:txBody>
          <a:bodyPr/>
          <a:lstStyle>
            <a:lvl1pPr algn="l">
              <a:defRPr b="1">
                <a:solidFill>
                  <a:srgbClr val="7030A0"/>
                </a:solidFill>
                <a:latin typeface="Garamond" pitchFamily="18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80919" cy="468052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1pPr>
            <a:lvl2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2pPr>
            <a:lvl3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3pPr>
            <a:lvl4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4pPr>
            <a:lvl5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7383191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488950"/>
            <a:ext cx="2154238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HK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EE0F7-986A-4C48-8F77-1FD74D8E04F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6333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-649288" y="188913"/>
            <a:ext cx="8507413" cy="7651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9CEAE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 dirty="0"/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30848-9064-4A84-9642-5B402C1DA29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5F43C-979E-4727-8FDF-5589C6BCCE3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097752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6881C-6431-49D0-B929-A9E3ABD1C5E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5533D-0B08-4C4F-AE57-49FD4D1A32D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56516213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077BA-F563-46E7-8E0F-64B730A3DA3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F6E3F-4AA5-4436-9160-528245F0D5B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25333486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0F6B5-4615-4B95-A3BC-D3B89AB06F7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29299-0028-43C6-9896-4A92BF5FDE1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1524288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0FD38-8194-46E9-BAE7-EF5247A79AB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F58A6-21FC-4AFB-A40B-61EE649CDB1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66621191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 dirty="0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0DF5-150A-440B-8FD3-746F997A0BC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146FD-7CAC-4DA9-B3A4-DF3F0B5D75A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5389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8A25D-6E98-4F60-90B6-E0007F2082A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464E0-9AB0-4D3B-94D8-DA1DABD555D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426099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722A4-F0FC-4F84-B317-7FB92F2303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175F8-DFF3-495E-85CA-503D5F743C7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65812724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HK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62FB6-5819-4A03-9FBF-75A251DE055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E592-C44A-4D15-9D6B-8BAB80C068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99173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9710912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CFB5A-EA5B-45A0-8DCC-74DE30D1209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080D4-5214-4C4E-9939-ED5D964F5AC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6834268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06D61-353F-4308-A7C0-770C98E71C1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6C637-082B-4E85-A2A3-7A03289F954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66035152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D6208-D776-4782-9A3E-D9E81C28BB4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8FD87-4323-4C07-B847-E2852B68E7E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80126687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6F176-0064-4FC8-B7A5-1B12FAE7AD2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4F087-717C-454A-86FC-8964F86F3F1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0216868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56240-1BC1-4D24-90CC-8BD4D5FB72F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46B08-FAD7-4845-A659-D33CDB563D4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05099916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E7836-A94F-415C-86CE-52815D26168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487F7-A426-4839-912C-F827DAB0183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47412768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20FCE-32B8-4C5B-A201-697F2E9ADE0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1A443-478F-4285-8C50-1DFB1801F24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918007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93EF3-0A71-4AB2-9A82-E6CE12EF7A1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94457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文字方塊 21"/>
          <p:cNvSpPr txBox="1">
            <a:spLocks noChangeArrowheads="1"/>
          </p:cNvSpPr>
          <p:nvPr/>
        </p:nvSpPr>
        <p:spPr bwMode="auto">
          <a:xfrm>
            <a:off x="323850" y="3933825"/>
            <a:ext cx="2952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kumimoji="0" lang="zh-HK" altLang="zh-HK" sz="1800" smtClean="0">
              <a:latin typeface="Candar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80919" cy="468052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1pPr>
            <a:lvl2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2pPr>
            <a:lvl3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3pPr>
            <a:lvl4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4pPr>
            <a:lvl5pPr>
              <a:defRPr sz="280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776864" cy="936104"/>
          </a:xfrm>
        </p:spPr>
        <p:txBody>
          <a:bodyPr/>
          <a:lstStyle>
            <a:lvl1pPr algn="l">
              <a:defRPr b="1">
                <a:solidFill>
                  <a:srgbClr val="7030A0"/>
                </a:solidFill>
                <a:latin typeface="Garamond" pitchFamily="18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6217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標題及圖表或組織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SmartArt 版面配置區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 </a:t>
            </a:r>
            <a:r>
              <a:rPr lang="en-US" altLang="zh-TW" noProof="0" smtClean="0"/>
              <a:t>SmartArt </a:t>
            </a:r>
            <a:r>
              <a:rPr lang="zh-TW" altLang="en-US" noProof="0" smtClean="0"/>
              <a:t>圖形</a:t>
            </a:r>
            <a:endParaRPr lang="zh-HK" alt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355035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01012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AD5917B-79E4-4648-A934-35C65EACBFC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1767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92AAF2A9-F18F-4F3F-94B8-0907DD03FAF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1087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只有標題">
    <p:bg>
      <p:bgPr>
        <a:gradFill rotWithShape="0">
          <a:gsLst>
            <a:gs pos="0">
              <a:srgbClr val="F9D98C"/>
            </a:gs>
            <a:gs pos="25999">
              <a:srgbClr val="FFFBF2"/>
            </a:gs>
            <a:gs pos="50346">
              <a:srgbClr val="FFFCF6"/>
            </a:gs>
            <a:gs pos="100000">
              <a:srgbClr val="FFFFF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18C17DCB-B9AA-448E-8F24-611A99CA043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16447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0" y="0"/>
            <a:ext cx="9144000" cy="1400175"/>
          </a:xfrm>
          <a:prstGeom prst="roundRect">
            <a:avLst>
              <a:gd name="adj" fmla="val 336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fontAlgn="base" hangingPunct="1">
              <a:defRPr/>
            </a:pPr>
            <a:endParaRPr kumimoji="0" lang="en-US" altLang="zh-HK" sz="1800" smtClean="0">
              <a:solidFill>
                <a:srgbClr val="FFFFFF"/>
              </a:solidFill>
              <a:latin typeface="Candara" pitchFamily="34" charset="0"/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-7938" y="333375"/>
            <a:ext cx="9151938" cy="1673225"/>
            <a:chOff x="-3905251" y="4294188"/>
            <a:chExt cx="13027839" cy="1892300"/>
          </a:xfrm>
        </p:grpSpPr>
        <p:sp>
          <p:nvSpPr>
            <p:cNvPr id="103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HK" altLang="en-US"/>
            </a:p>
          </p:txBody>
        </p:sp>
        <p:sp>
          <p:nvSpPr>
            <p:cNvPr id="103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HK" altLang="en-US"/>
            </a:p>
          </p:txBody>
        </p:sp>
        <p:sp>
          <p:nvSpPr>
            <p:cNvPr id="103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HK" altLang="en-US"/>
            </a:p>
          </p:txBody>
        </p:sp>
        <p:sp>
          <p:nvSpPr>
            <p:cNvPr id="103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HK" altLang="en-US"/>
            </a:p>
          </p:txBody>
        </p:sp>
        <p:sp useBgFill="1">
          <p:nvSpPr>
            <p:cNvPr id="103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HK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HK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41925" y="6394450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base">
              <a:defRPr kumimoji="0" sz="1400" b="1">
                <a:solidFill>
                  <a:schemeClr val="tx2"/>
                </a:solidFill>
                <a:latin typeface="Candara" pitchFamily="34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base">
              <a:defRPr kumimoji="0" sz="1000">
                <a:solidFill>
                  <a:schemeClr val="tx2"/>
                </a:solidFill>
                <a:latin typeface="Candara" pitchFamily="34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HK" smtClean="0"/>
          </a:p>
        </p:txBody>
      </p:sp>
      <p:sp>
        <p:nvSpPr>
          <p:cNvPr id="1032" name="Rectangle 19"/>
          <p:cNvSpPr>
            <a:spLocks noChangeArrowheads="1"/>
          </p:cNvSpPr>
          <p:nvPr/>
        </p:nvSpPr>
        <p:spPr bwMode="auto">
          <a:xfrm>
            <a:off x="0" y="0"/>
            <a:ext cx="9144000" cy="2006600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pic>
        <p:nvPicPr>
          <p:cNvPr id="1033" name="圖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22288"/>
            <a:ext cx="27527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1" r:id="rId1"/>
    <p:sldLayoutId id="2147484422" r:id="rId2"/>
    <p:sldLayoutId id="2147484415" r:id="rId3"/>
    <p:sldLayoutId id="2147484423" r:id="rId4"/>
    <p:sldLayoutId id="2147484416" r:id="rId5"/>
    <p:sldLayoutId id="2147484424" r:id="rId6"/>
    <p:sldLayoutId id="2147484425" r:id="rId7"/>
    <p:sldLayoutId id="2147484426" r:id="rId8"/>
    <p:sldLayoutId id="214748442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標楷體" pitchFamily="65" charset="-120"/>
          <a:cs typeface="DFKai-SB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0" y="0"/>
            <a:ext cx="9144000" cy="1400175"/>
          </a:xfrm>
          <a:prstGeom prst="roundRect">
            <a:avLst>
              <a:gd name="adj" fmla="val 3362"/>
            </a:avLst>
          </a:prstGeom>
          <a:solidFill>
            <a:srgbClr val="AA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fontAlgn="base" hangingPunct="1">
              <a:defRPr/>
            </a:pPr>
            <a:endParaRPr kumimoji="0" lang="en-US" altLang="zh-HK" sz="1800" smtClean="0">
              <a:solidFill>
                <a:srgbClr val="FFFFFF"/>
              </a:solidFill>
              <a:latin typeface="Candara" pitchFamily="34" charset="0"/>
            </a:endParaRPr>
          </a:p>
        </p:txBody>
      </p:sp>
      <p:grpSp>
        <p:nvGrpSpPr>
          <p:cNvPr id="2051" name="Group 15"/>
          <p:cNvGrpSpPr>
            <a:grpSpLocks noChangeAspect="1"/>
          </p:cNvGrpSpPr>
          <p:nvPr/>
        </p:nvGrpSpPr>
        <p:grpSpPr bwMode="auto">
          <a:xfrm>
            <a:off x="0" y="323850"/>
            <a:ext cx="9151938" cy="1673225"/>
            <a:chOff x="-3905251" y="4294188"/>
            <a:chExt cx="13027839" cy="1892300"/>
          </a:xfrm>
        </p:grpSpPr>
        <p:sp>
          <p:nvSpPr>
            <p:cNvPr id="2058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HK" altLang="en-US"/>
            </a:p>
          </p:txBody>
        </p:sp>
        <p:sp>
          <p:nvSpPr>
            <p:cNvPr id="2059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HK" altLang="en-US"/>
            </a:p>
          </p:txBody>
        </p:sp>
        <p:sp>
          <p:nvSpPr>
            <p:cNvPr id="2060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HK" altLang="en-US"/>
            </a:p>
          </p:txBody>
        </p:sp>
        <p:sp>
          <p:nvSpPr>
            <p:cNvPr id="2061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HK" altLang="en-US"/>
            </a:p>
          </p:txBody>
        </p:sp>
        <p:sp useBgFill="1">
          <p:nvSpPr>
            <p:cNvPr id="2062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HK" altLang="en-US"/>
            </a:p>
          </p:txBody>
        </p:sp>
      </p:grp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65138" y="328613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HK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base">
              <a:defRPr kumimoji="0" sz="1000">
                <a:solidFill>
                  <a:schemeClr val="tx2"/>
                </a:solidFill>
                <a:latin typeface="Candara" pitchFamily="34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5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HK" smtClean="0"/>
          </a:p>
        </p:txBody>
      </p:sp>
      <p:sp>
        <p:nvSpPr>
          <p:cNvPr id="2055" name="Rectangle 19"/>
          <p:cNvSpPr>
            <a:spLocks noChangeArrowheads="1"/>
          </p:cNvSpPr>
          <p:nvPr/>
        </p:nvSpPr>
        <p:spPr bwMode="auto">
          <a:xfrm>
            <a:off x="0" y="0"/>
            <a:ext cx="9144000" cy="2006600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pic>
        <p:nvPicPr>
          <p:cNvPr id="2056" name="圖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512763"/>
            <a:ext cx="27527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5241925" y="6394450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base">
              <a:defRPr kumimoji="0" sz="1400" b="1">
                <a:solidFill>
                  <a:schemeClr val="tx2"/>
                </a:solidFill>
                <a:latin typeface="Candara" pitchFamily="34" charset="0"/>
              </a:defRPr>
            </a:lvl1pPr>
          </a:lstStyle>
          <a:p>
            <a:pPr>
              <a:defRPr/>
            </a:pPr>
            <a:fld id="{4DA7EAFA-3226-4A57-A273-894AC9547B7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8" r:id="rId1"/>
    <p:sldLayoutId id="2147484429" r:id="rId2"/>
    <p:sldLayoutId id="2147484417" r:id="rId3"/>
    <p:sldLayoutId id="2147484430" r:id="rId4"/>
    <p:sldLayoutId id="2147484431" r:id="rId5"/>
    <p:sldLayoutId id="2147484418" r:id="rId6"/>
    <p:sldLayoutId id="2147484432" r:id="rId7"/>
    <p:sldLayoutId id="2147484419" r:id="rId8"/>
    <p:sldLayoutId id="2147484420" r:id="rId9"/>
    <p:sldLayoutId id="214748443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標楷體" pitchFamily="65" charset="-120"/>
          <a:cs typeface="DFKai-SB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  <a:cs typeface="DFKai-SB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標楷體" pitchFamily="65" charset="-120"/>
          <a:cs typeface="DFKai-SB" charset="0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44000" cy="1449388"/>
          </a:xfrm>
          <a:prstGeom prst="rect">
            <a:avLst/>
          </a:prstGeom>
          <a:solidFill>
            <a:srgbClr val="9CEAEC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HK" altLang="en-US" smtClean="0"/>
          </a:p>
        </p:txBody>
      </p:sp>
      <p:sp>
        <p:nvSpPr>
          <p:cNvPr id="307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 smtClean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77E2F4-D1F0-4A08-BEAB-8CE6AA8477F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2" name="圓角矩形 11"/>
          <p:cNvSpPr/>
          <p:nvPr/>
        </p:nvSpPr>
        <p:spPr>
          <a:xfrm>
            <a:off x="-649288" y="188913"/>
            <a:ext cx="8507413" cy="7651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9CEAE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4" r:id="rId1"/>
    <p:sldLayoutId id="2147484435" r:id="rId2"/>
    <p:sldLayoutId id="2147484436" r:id="rId3"/>
    <p:sldLayoutId id="2147484437" r:id="rId4"/>
    <p:sldLayoutId id="2147484438" r:id="rId5"/>
    <p:sldLayoutId id="2147484439" r:id="rId6"/>
    <p:sldLayoutId id="2147484440" r:id="rId7"/>
    <p:sldLayoutId id="2147484441" r:id="rId8"/>
    <p:sldLayoutId id="2147484442" r:id="rId9"/>
    <p:sldLayoutId id="2147484443" r:id="rId10"/>
    <p:sldLayoutId id="2147484444" r:id="rId11"/>
    <p:sldLayoutId id="2147484445" r:id="rId12"/>
    <p:sldLayoutId id="2147484446" r:id="rId13"/>
    <p:sldLayoutId id="2147484447" r:id="rId14"/>
    <p:sldLayoutId id="2147484448" r:id="rId15"/>
    <p:sldLayoutId id="2147484449" r:id="rId16"/>
    <p:sldLayoutId id="2147484450" r:id="rId17"/>
    <p:sldLayoutId id="2147484451" r:id="rId1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1313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hkqf.gov.hk/CAT" TargetMode="Externa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21" Type="http://schemas.openxmlformats.org/officeDocument/2006/relationships/image" Target="../media/image49.wmf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30.jpe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32.png"/><Relationship Id="rId3" Type="http://schemas.openxmlformats.org/officeDocument/2006/relationships/image" Target="../media/image68.jpeg"/><Relationship Id="rId7" Type="http://schemas.openxmlformats.org/officeDocument/2006/relationships/image" Target="../media/image71.jpeg"/><Relationship Id="rId12" Type="http://schemas.openxmlformats.org/officeDocument/2006/relationships/image" Target="../media/image46.png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70.jpeg"/><Relationship Id="rId11" Type="http://schemas.openxmlformats.org/officeDocument/2006/relationships/image" Target="../media/image44.png"/><Relationship Id="rId5" Type="http://schemas.openxmlformats.org/officeDocument/2006/relationships/image" Target="../media/image37.png"/><Relationship Id="rId15" Type="http://schemas.openxmlformats.org/officeDocument/2006/relationships/image" Target="../media/image34.png"/><Relationship Id="rId10" Type="http://schemas.openxmlformats.org/officeDocument/2006/relationships/image" Target="../media/image43.png"/><Relationship Id="rId4" Type="http://schemas.openxmlformats.org/officeDocument/2006/relationships/image" Target="../media/image69.jpeg"/><Relationship Id="rId9" Type="http://schemas.openxmlformats.org/officeDocument/2006/relationships/image" Target="../media/image72.jpeg"/><Relationship Id="rId1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jpeg"/><Relationship Id="rId7" Type="http://schemas.openxmlformats.org/officeDocument/2006/relationships/image" Target="../media/image77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87.gif"/><Relationship Id="rId5" Type="http://schemas.openxmlformats.org/officeDocument/2006/relationships/image" Target="../media/image86.wmf"/><Relationship Id="rId4" Type="http://schemas.openxmlformats.org/officeDocument/2006/relationships/image" Target="../media/image85.gi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5859463"/>
            <a:ext cx="8658225" cy="765175"/>
          </a:xfrm>
        </p:spPr>
        <p:txBody>
          <a:bodyPr/>
          <a:lstStyle/>
          <a:p>
            <a:pPr algn="r" eaLnBrk="1" hangingPunct="1">
              <a:spcBef>
                <a:spcPct val="100000"/>
              </a:spcBef>
              <a:spcAft>
                <a:spcPct val="50000"/>
              </a:spcAft>
              <a:defRPr/>
            </a:pPr>
            <a:r>
              <a:rPr lang="en-US" altLang="zh-TW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Presented by :</a:t>
            </a:r>
            <a:br>
              <a:rPr lang="en-US" altLang="zh-TW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TW" sz="2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Qualifications Framework Secretariat</a:t>
            </a:r>
            <a:br>
              <a:rPr lang="en-US" altLang="zh-TW" sz="2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TW" sz="2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Hong Kong</a:t>
            </a:r>
            <a:br>
              <a:rPr lang="en-US" altLang="zh-TW" sz="2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zh-TW" sz="2000" b="1" dirty="0" smtClean="0">
              <a:solidFill>
                <a:srgbClr val="6600CC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42900" y="1944688"/>
            <a:ext cx="8415338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en-US" altLang="zh-TW" sz="3400" b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defRPr/>
            </a:pPr>
            <a:r>
              <a:rPr lang="en-US" altLang="zh-TW" sz="3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Recognition of Prior Learning (RPL) Mechanism </a:t>
            </a:r>
          </a:p>
          <a:p>
            <a:pPr algn="ctr" eaLnBrk="1" hangingPunct="1">
              <a:defRPr/>
            </a:pPr>
            <a:r>
              <a:rPr lang="en-US" altLang="zh-TW" sz="3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under Hong Kong Qualifications Framework (QF)</a:t>
            </a:r>
            <a:br>
              <a:rPr lang="en-US" altLang="zh-TW" sz="3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endParaRPr lang="en-US" altLang="zh-TW" sz="30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 bwMode="auto">
          <a:xfrm>
            <a:off x="31750" y="88900"/>
            <a:ext cx="9037638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r">
              <a:defRPr/>
            </a:pPr>
            <a:r>
              <a:rPr kumimoji="0" lang="en-US" altLang="zh-HK" sz="2000" b="1" dirty="0" smtClean="0">
                <a:solidFill>
                  <a:srgbClr val="0C1872"/>
                </a:solidFill>
                <a:latin typeface="+mn-lt"/>
                <a:ea typeface="標楷體"/>
                <a:cs typeface="Times New Roman" pitchFamily="18" charset="0"/>
              </a:rPr>
              <a:t>International Conference on </a:t>
            </a:r>
            <a:br>
              <a:rPr kumimoji="0" lang="en-US" altLang="zh-HK" sz="2000" b="1" dirty="0" smtClean="0">
                <a:solidFill>
                  <a:srgbClr val="0C1872"/>
                </a:solidFill>
                <a:latin typeface="+mn-lt"/>
                <a:ea typeface="標楷體"/>
                <a:cs typeface="Times New Roman" pitchFamily="18" charset="0"/>
              </a:rPr>
            </a:br>
            <a:r>
              <a:rPr kumimoji="0" lang="en-US" altLang="zh-HK" sz="2000" b="1" dirty="0" smtClean="0">
                <a:solidFill>
                  <a:srgbClr val="0C1872"/>
                </a:solidFill>
                <a:latin typeface="+mn-lt"/>
                <a:ea typeface="標楷體"/>
                <a:cs typeface="Times New Roman" pitchFamily="18" charset="0"/>
              </a:rPr>
              <a:t>Quality Assurance for Qualification System</a:t>
            </a:r>
            <a:br>
              <a:rPr kumimoji="0" lang="en-US" altLang="zh-HK" sz="2000" b="1" dirty="0" smtClean="0">
                <a:solidFill>
                  <a:srgbClr val="0C1872"/>
                </a:solidFill>
                <a:latin typeface="+mn-lt"/>
                <a:ea typeface="標楷體"/>
                <a:cs typeface="Times New Roman" pitchFamily="18" charset="0"/>
              </a:rPr>
            </a:br>
            <a:r>
              <a:rPr kumimoji="0" lang="en-US" altLang="zh-HK" sz="2000" b="1" dirty="0" smtClean="0">
                <a:solidFill>
                  <a:srgbClr val="0C1872"/>
                </a:solidFill>
                <a:latin typeface="+mn-lt"/>
                <a:ea typeface="標楷體"/>
                <a:cs typeface="Times New Roman" pitchFamily="18" charset="0"/>
              </a:rPr>
              <a:t>21-22 April 2016</a:t>
            </a:r>
            <a:endParaRPr kumimoji="0" lang="zh-HK" altLang="en-US" sz="20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30F2E01-CD67-4BC7-9627-DB69C8C3560F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4035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44036" name="Rectangle 1027"/>
          <p:cNvSpPr txBox="1">
            <a:spLocks/>
          </p:cNvSpPr>
          <p:nvPr/>
        </p:nvSpPr>
        <p:spPr bwMode="auto">
          <a:xfrm>
            <a:off x="488950" y="1341438"/>
            <a:ext cx="8424863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341313" indent="-358775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855663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1430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1462088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19192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3764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28336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2908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Char char="•"/>
            </a:pP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1 QF credit =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10 notional learning hours</a:t>
            </a:r>
          </a:p>
          <a:p>
            <a:pPr lvl="1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Char char="•"/>
            </a:pP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Notional learning hours </a:t>
            </a: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refer to amount of time an average learner expected to take to complete all the learning and achieve the </a:t>
            </a:r>
            <a:r>
              <a:rPr kumimoji="0" lang="en-US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learning outcomes </a:t>
            </a: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upon assessment</a:t>
            </a:r>
          </a:p>
          <a:p>
            <a:pPr lvl="1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Char char="•"/>
            </a:pP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Including </a:t>
            </a:r>
            <a:r>
              <a:rPr kumimoji="0" lang="en-US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all modes of learning                                    </a:t>
            </a: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(e.g. attendance in class, self-study,                             on-line learning, practical learning,                 assessment, etc.)</a:t>
            </a:r>
          </a:p>
        </p:txBody>
      </p:sp>
      <p:pic>
        <p:nvPicPr>
          <p:cNvPr id="44037" name="Picture 6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338" y="5002213"/>
            <a:ext cx="2251075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TW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QF credit</a:t>
            </a:r>
            <a:endParaRPr kumimoji="1" lang="zh-HK" altLang="en-US" sz="38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44039" name="Rectangle 3"/>
          <p:cNvSpPr txBox="1">
            <a:spLocks noChangeArrowheads="1"/>
          </p:cNvSpPr>
          <p:nvPr/>
        </p:nvSpPr>
        <p:spPr bwMode="auto">
          <a:xfrm>
            <a:off x="539750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pic>
        <p:nvPicPr>
          <p:cNvPr id="11" name="Picture 4" descr="C:\Users\leontsoi.000\Desktop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8926">
            <a:off x="6303138" y="3393810"/>
            <a:ext cx="2102853" cy="3025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E5500F-AD56-4617-9591-93843F1E9F41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內容版面配置區 1"/>
          <p:cNvSpPr txBox="1">
            <a:spLocks/>
          </p:cNvSpPr>
          <p:nvPr/>
        </p:nvSpPr>
        <p:spPr bwMode="auto">
          <a:xfrm>
            <a:off x="539750" y="1223963"/>
            <a:ext cx="7993063" cy="553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8163" indent="-538163"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303213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855663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1430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1462088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19192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3764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28336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2908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marL="324000" indent="-360000">
              <a:lnSpc>
                <a:spcPct val="11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lang="en-US" altLang="zh-HK" sz="2600" dirty="0" smtClean="0">
                <a:latin typeface="+mn-lt"/>
                <a:ea typeface="標楷體" pitchFamily="65" charset="-120"/>
                <a:cs typeface="Times New Roman" pitchFamily="18" charset="0"/>
              </a:rPr>
              <a:t>A </a:t>
            </a:r>
            <a:r>
              <a:rPr lang="en-US" altLang="zh-HK" sz="2600" b="1" dirty="0" smtClean="0">
                <a:solidFill>
                  <a:srgbClr val="0066FF"/>
                </a:solidFill>
                <a:latin typeface="+mn-lt"/>
                <a:ea typeface="標楷體" pitchFamily="65" charset="-120"/>
                <a:cs typeface="Times New Roman" pitchFamily="18" charset="0"/>
              </a:rPr>
              <a:t>CAT</a:t>
            </a:r>
            <a:r>
              <a:rPr lang="en-US" altLang="zh-HK" sz="2600" dirty="0" smtClean="0">
                <a:latin typeface="+mn-lt"/>
                <a:ea typeface="標楷體" pitchFamily="65" charset="-120"/>
                <a:cs typeface="Times New Roman" pitchFamily="18" charset="0"/>
              </a:rPr>
              <a:t> (Credit Accumulation and Transfer) </a:t>
            </a:r>
            <a:br>
              <a:rPr lang="en-US" altLang="zh-HK" sz="2600" dirty="0" smtClean="0">
                <a:latin typeface="+mn-lt"/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dirty="0" smtClean="0">
                <a:latin typeface="+mn-lt"/>
                <a:ea typeface="標楷體" pitchFamily="65" charset="-120"/>
                <a:cs typeface="Times New Roman" pitchFamily="18" charset="0"/>
              </a:rPr>
              <a:t>system is necessary to facilitate the </a:t>
            </a:r>
            <a:br>
              <a:rPr lang="en-US" altLang="zh-HK" sz="2600" dirty="0" smtClean="0">
                <a:latin typeface="+mn-lt"/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dirty="0" smtClean="0">
                <a:latin typeface="+mn-lt"/>
                <a:ea typeface="標楷體" pitchFamily="65" charset="-120"/>
                <a:cs typeface="Times New Roman" pitchFamily="18" charset="0"/>
              </a:rPr>
              <a:t>progression of learners.</a:t>
            </a:r>
          </a:p>
          <a:p>
            <a:pPr marL="324000" indent="-360000">
              <a:lnSpc>
                <a:spcPct val="11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The Education Bureau </a:t>
            </a: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>announced 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the </a:t>
            </a: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HK" sz="2600" dirty="0" smtClean="0"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>launch 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of </a:t>
            </a:r>
            <a:r>
              <a:rPr lang="en-US" altLang="zh-HK" sz="2600" b="1" dirty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CAT Policy and Principles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HK" sz="2600" dirty="0" smtClean="0"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>in July 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2014 (</a:t>
            </a:r>
            <a:r>
              <a:rPr lang="en-HK" altLang="zh-HK" sz="2600" dirty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  <a:hlinkClick r:id="rId2"/>
              </a:rPr>
              <a:t>www.hkqf.gov.hk/CAT</a:t>
            </a:r>
            <a:r>
              <a:rPr lang="en-HK" altLang="zh-HK" sz="2600" dirty="0">
                <a:ea typeface="標楷體" pitchFamily="65" charset="-120"/>
                <a:cs typeface="Times New Roman" pitchFamily="18" charset="0"/>
              </a:rPr>
              <a:t>)</a:t>
            </a:r>
          </a:p>
          <a:p>
            <a:pPr marL="324000" indent="-360000">
              <a:lnSpc>
                <a:spcPct val="11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The </a:t>
            </a:r>
            <a:r>
              <a:rPr lang="en-US" altLang="zh-HK" sz="2600" b="1" dirty="0">
                <a:ea typeface="標楷體" pitchFamily="65" charset="-120"/>
                <a:cs typeface="Times New Roman" pitchFamily="18" charset="0"/>
              </a:rPr>
              <a:t>CAT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 Policy and Principles will </a:t>
            </a: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HK" sz="2600" dirty="0" smtClean="0"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>apply 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to credit transfer </a:t>
            </a: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HK" sz="2600" dirty="0" smtClean="0"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b="1" dirty="0" smtClean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at </a:t>
            </a:r>
            <a:r>
              <a:rPr lang="en-US" altLang="zh-HK" sz="2600" b="1" dirty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all QF levels (levels 1-7)</a:t>
            </a:r>
            <a:r>
              <a:rPr lang="en-US" altLang="zh-HK" sz="2600" dirty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and </a:t>
            </a: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HK" sz="2600" dirty="0" smtClean="0"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>qualifications 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in </a:t>
            </a:r>
            <a:r>
              <a:rPr lang="en-US" altLang="zh-HK" sz="2600" b="1" dirty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academic</a:t>
            </a:r>
            <a:r>
              <a:rPr lang="en-US" altLang="zh-HK" sz="2600" dirty="0">
                <a:ea typeface="標楷體" pitchFamily="65" charset="-120"/>
                <a:cs typeface="Times New Roman" pitchFamily="18" charset="0"/>
              </a:rPr>
              <a:t>, </a:t>
            </a:r>
            <a:r>
              <a:rPr lang="en-US" altLang="zh-HK" sz="2600" b="1" dirty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vocational </a:t>
            </a:r>
            <a:r>
              <a:rPr lang="en-US" altLang="zh-HK" sz="2600" b="1" dirty="0" smtClean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HK" sz="2600" b="1" dirty="0" smtClean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</a:br>
            <a:r>
              <a:rPr lang="en-US" altLang="zh-HK" sz="2600" dirty="0" smtClean="0">
                <a:ea typeface="標楷體" pitchFamily="65" charset="-120"/>
                <a:cs typeface="Times New Roman" pitchFamily="18" charset="0"/>
              </a:rPr>
              <a:t>and</a:t>
            </a:r>
            <a:r>
              <a:rPr lang="en-US" altLang="zh-HK" sz="2600" b="1" dirty="0" smtClean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HK" sz="2600" b="1" dirty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continuing education </a:t>
            </a:r>
            <a:r>
              <a:rPr lang="en-US" altLang="zh-HK" sz="2600" b="1" dirty="0" smtClean="0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sectors</a:t>
            </a:r>
            <a:r>
              <a:rPr lang="en-HK" altLang="zh-HK" sz="2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	</a:t>
            </a:r>
          </a:p>
          <a:p>
            <a:pPr marL="324000" lvl="1" indent="-360000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50000"/>
              <a:buFont typeface="Wingdings" pitchFamily="2" charset="2"/>
              <a:buChar char="l"/>
              <a:defRPr/>
            </a:pPr>
            <a:endParaRPr lang="en-HK" altLang="zh-HK" sz="2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5060" name="Rectangle 3"/>
          <p:cNvSpPr txBox="1">
            <a:spLocks noChangeArrowheads="1"/>
          </p:cNvSpPr>
          <p:nvPr/>
        </p:nvSpPr>
        <p:spPr bwMode="auto">
          <a:xfrm>
            <a:off x="468313" y="1322388"/>
            <a:ext cx="82296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rmAutofit fontScale="90000"/>
          </a:bodyPr>
          <a:lstStyle/>
          <a:p>
            <a:pPr algn="l" eaLnBrk="1" hangingPunct="1">
              <a:spcAft>
                <a:spcPct val="50000"/>
              </a:spcAft>
              <a:defRPr/>
            </a:pPr>
            <a:r>
              <a:rPr lang="en-US" altLang="zh-TW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Credit Accumulation &amp; Transfer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39750" y="1412875"/>
            <a:ext cx="8229600" cy="5130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36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j-cs"/>
            </a:endParaRPr>
          </a:p>
        </p:txBody>
      </p:sp>
      <p:pic>
        <p:nvPicPr>
          <p:cNvPr id="45063" name="Picture 2" descr="T:\Marketing\Events\Commendation Ceremony 2014\Commendation 2014 FINAL\Stage production\Die cut props_Coin_V2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1111250"/>
            <a:ext cx="128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121">
            <a:off x="6753225" y="2570163"/>
            <a:ext cx="185737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C:\Users\leontsoi.000\Desktop\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7138">
            <a:off x="6253651" y="4457759"/>
            <a:ext cx="1443542" cy="2079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3C9D9BE-7F90-40F7-97C9-4243ACF7B0B8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6083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95300" y="1341438"/>
            <a:ext cx="8324850" cy="504031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342000" indent="-360000" fontAlgn="auto">
              <a:lnSpc>
                <a:spcPct val="11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kumimoji="0" lang="en-US" altLang="zh-TW" sz="2400" dirty="0">
                <a:latin typeface="+mn-lt"/>
              </a:rPr>
              <a:t>The </a:t>
            </a:r>
            <a:r>
              <a:rPr kumimoji="0" lang="en-US" altLang="zh-TW" sz="2400" b="1" dirty="0">
                <a:solidFill>
                  <a:srgbClr val="0066FF"/>
                </a:solidFill>
                <a:latin typeface="+mn-lt"/>
              </a:rPr>
              <a:t>Accreditation of Academic and Vocational Qualifications Ordinance, Cap. 592 </a:t>
            </a:r>
            <a:r>
              <a:rPr kumimoji="0" lang="en-US" altLang="zh-TW" sz="2400" dirty="0">
                <a:latin typeface="+mn-lt"/>
              </a:rPr>
              <a:t>came into full operation in May 2008 to underpin QF with a robust quality assurance (QA) mechanism</a:t>
            </a:r>
          </a:p>
          <a:p>
            <a:pPr marL="342000" lvl="1" indent="-360000" fontAlgn="auto">
              <a:lnSpc>
                <a:spcPct val="11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kumimoji="0" lang="en-US" altLang="zh-TW" sz="2400" dirty="0">
                <a:latin typeface="+mn-lt"/>
              </a:rPr>
              <a:t>The </a:t>
            </a:r>
            <a:r>
              <a:rPr kumimoji="0" lang="en-US" altLang="zh-TW" sz="2400" b="1" dirty="0">
                <a:solidFill>
                  <a:srgbClr val="0066FF"/>
                </a:solidFill>
                <a:latin typeface="+mn-lt"/>
              </a:rPr>
              <a:t>Hong Kong Council for Accreditation of Academic and Vocational Qualifications (HKCAAVQ) </a:t>
            </a:r>
            <a:r>
              <a:rPr kumimoji="0" lang="en-US" altLang="zh-TW" sz="2400" dirty="0">
                <a:latin typeface="+mn-lt"/>
              </a:rPr>
              <a:t>is empowered as the “</a:t>
            </a:r>
            <a:r>
              <a:rPr kumimoji="0" lang="en-US" altLang="zh-TW" sz="2400" b="1" dirty="0">
                <a:solidFill>
                  <a:srgbClr val="FF0000"/>
                </a:solidFill>
                <a:latin typeface="+mn-lt"/>
              </a:rPr>
              <a:t>Accreditation Authority</a:t>
            </a:r>
            <a:r>
              <a:rPr kumimoji="0" lang="en-US" altLang="zh-TW" sz="2400" dirty="0">
                <a:latin typeface="+mn-lt"/>
              </a:rPr>
              <a:t>”</a:t>
            </a:r>
            <a:r>
              <a:rPr kumimoji="0" lang="en-US" altLang="zh-TW" sz="2400" b="1" dirty="0">
                <a:latin typeface="+mn-lt"/>
              </a:rPr>
              <a:t> </a:t>
            </a:r>
            <a:r>
              <a:rPr kumimoji="0" lang="en-US" altLang="zh-TW" sz="2400" dirty="0">
                <a:latin typeface="+mn-lt"/>
              </a:rPr>
              <a:t>and </a:t>
            </a:r>
            <a:r>
              <a:rPr kumimoji="0" lang="en-US" altLang="zh-TW" sz="2400" b="1" dirty="0">
                <a:latin typeface="+mn-lt"/>
              </a:rPr>
              <a:t>“</a:t>
            </a:r>
            <a:r>
              <a:rPr kumimoji="0" lang="en-US" altLang="zh-TW" sz="2400" b="1" dirty="0">
                <a:solidFill>
                  <a:srgbClr val="FF0000"/>
                </a:solidFill>
                <a:latin typeface="+mn-lt"/>
              </a:rPr>
              <a:t>QR Authority</a:t>
            </a:r>
            <a:r>
              <a:rPr kumimoji="0" lang="en-US" altLang="zh-TW" sz="2400" b="1" dirty="0">
                <a:latin typeface="+mn-lt"/>
              </a:rPr>
              <a:t>” </a:t>
            </a:r>
            <a:r>
              <a:rPr kumimoji="0" lang="en-US" altLang="zh-TW" sz="2400" dirty="0">
                <a:latin typeface="+mn-lt"/>
              </a:rPr>
              <a:t>under the aforesaid AAVQ Ordinance </a:t>
            </a:r>
          </a:p>
          <a:p>
            <a:pPr marL="342000" lvl="1" indent="-360000" fontAlgn="auto">
              <a:lnSpc>
                <a:spcPct val="11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kumimoji="0" lang="en-US" altLang="zh-TW" sz="2400" dirty="0">
                <a:latin typeface="+mn-lt"/>
              </a:rPr>
              <a:t>All qualifications/</a:t>
            </a:r>
            <a:r>
              <a:rPr kumimoji="0" lang="en-US" altLang="zh-TW" sz="2400" dirty="0" err="1">
                <a:latin typeface="+mn-lt"/>
              </a:rPr>
              <a:t>programmes</a:t>
            </a:r>
            <a:r>
              <a:rPr kumimoji="0" lang="en-US" altLang="zh-TW" sz="2400" dirty="0">
                <a:latin typeface="+mn-lt"/>
              </a:rPr>
              <a:t> </a:t>
            </a:r>
            <a:r>
              <a:rPr kumimoji="0" lang="en-US" altLang="zh-TW" sz="2400" dirty="0" err="1">
                <a:latin typeface="+mn-lt"/>
              </a:rPr>
              <a:t>recognised</a:t>
            </a:r>
            <a:r>
              <a:rPr kumimoji="0" lang="en-US" altLang="zh-TW" sz="2400" dirty="0">
                <a:latin typeface="+mn-lt"/>
              </a:rPr>
              <a:t> under QF have to be quality assured and uploaded onto the </a:t>
            </a:r>
            <a:r>
              <a:rPr kumimoji="0" lang="en-US" altLang="zh-TW" sz="2400" b="1" dirty="0">
                <a:solidFill>
                  <a:srgbClr val="0066FF"/>
                </a:solidFill>
                <a:latin typeface="+mn-lt"/>
              </a:rPr>
              <a:t>Qualifications Register (QR) </a:t>
            </a:r>
          </a:p>
          <a:p>
            <a:pPr marL="342000" indent="-360000" fontAlgn="auto">
              <a:lnSpc>
                <a:spcPct val="11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kumimoji="0" lang="en-US" altLang="zh-TW" sz="2400" dirty="0">
                <a:latin typeface="+mn-lt"/>
              </a:rPr>
              <a:t>Other quality assurance bodies include :</a:t>
            </a:r>
          </a:p>
          <a:p>
            <a:pPr marL="799200" lvl="2" indent="-360000">
              <a:lnSpc>
                <a:spcPct val="110000"/>
              </a:lnSpc>
              <a:spcBef>
                <a:spcPts val="600"/>
              </a:spcBef>
              <a:buSzPct val="50000"/>
              <a:buFont typeface="Wingdings" pitchFamily="2" charset="2"/>
              <a:buChar char="Ø"/>
              <a:defRPr/>
            </a:pPr>
            <a:r>
              <a:rPr kumimoji="0" lang="en-US" altLang="zh-TW" sz="2400" dirty="0">
                <a:latin typeface="+mn-lt"/>
                <a:ea typeface="+mn-ea"/>
              </a:rPr>
              <a:t>Self-accrediting institutions, e.g. the publicly funded universities</a:t>
            </a:r>
          </a:p>
          <a:p>
            <a:pPr marL="799200" lvl="2" indent="-360000">
              <a:lnSpc>
                <a:spcPct val="110000"/>
              </a:lnSpc>
              <a:spcBef>
                <a:spcPts val="600"/>
              </a:spcBef>
              <a:buSzPct val="50000"/>
              <a:buFont typeface="Wingdings" pitchFamily="2" charset="2"/>
              <a:buChar char="Ø"/>
              <a:defRPr/>
            </a:pPr>
            <a:r>
              <a:rPr kumimoji="0" lang="en-US" altLang="zh-TW" sz="2400" b="1" dirty="0">
                <a:solidFill>
                  <a:srgbClr val="0066FF"/>
                </a:solidFill>
                <a:latin typeface="+mn-lt"/>
                <a:ea typeface="+mn-ea"/>
              </a:rPr>
              <a:t>Joint Quality Review Committee </a:t>
            </a:r>
            <a:r>
              <a:rPr kumimoji="0" lang="en-US" altLang="zh-TW" sz="2400" dirty="0">
                <a:latin typeface="+mn-lt"/>
                <a:ea typeface="+mn-ea"/>
              </a:rPr>
              <a:t>(JQRC) – sub-degree programmes offered by the extension arms of self-accrediting universities</a:t>
            </a:r>
            <a:endParaRPr kumimoji="0" lang="en-US" altLang="zh-TW" sz="2400" b="1" dirty="0">
              <a:latin typeface="+mn-lt"/>
              <a:ea typeface="+mn-ea"/>
            </a:endParaRPr>
          </a:p>
          <a:p>
            <a:pPr marL="542925" indent="-542925" fontAlgn="auto">
              <a:lnSpc>
                <a:spcPct val="80000"/>
              </a:lnSpc>
              <a:spcBef>
                <a:spcPts val="1000"/>
              </a:spcBef>
              <a:spcAft>
                <a:spcPts val="1000"/>
              </a:spcAft>
              <a:buClr>
                <a:srgbClr val="6600FF"/>
              </a:buClr>
              <a:buFont typeface="Wingdings" pitchFamily="2" charset="2"/>
              <a:buChar char="l"/>
              <a:defRPr/>
            </a:pPr>
            <a:endParaRPr kumimoji="0" lang="en-US" altLang="zh-TW" sz="3200" b="1" u="sng" dirty="0">
              <a:latin typeface="+mn-lt"/>
            </a:endParaRPr>
          </a:p>
          <a:p>
            <a:pPr marL="542925" indent="-542925" fontAlgn="auto">
              <a:lnSpc>
                <a:spcPct val="80000"/>
              </a:lnSpc>
              <a:spcBef>
                <a:spcPts val="1000"/>
              </a:spcBef>
              <a:spcAft>
                <a:spcPts val="1000"/>
              </a:spcAft>
              <a:buClr>
                <a:srgbClr val="6600FF"/>
              </a:buClr>
              <a:buFont typeface="Wingdings" pitchFamily="2" charset="2"/>
              <a:buChar char="l"/>
              <a:defRPr/>
            </a:pPr>
            <a:endParaRPr kumimoji="0" lang="en-US" altLang="zh-TW" sz="2800" dirty="0">
              <a:latin typeface="+mn-lt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HK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QA underpinning HKQF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47BFB14-0361-4311-B51F-2048038DDF77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107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95300" y="1341438"/>
            <a:ext cx="8324850" cy="5040312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lnSpc>
                <a:spcPct val="80000"/>
              </a:lnSpc>
              <a:spcBef>
                <a:spcPts val="1000"/>
              </a:spcBef>
              <a:spcAft>
                <a:spcPts val="1000"/>
              </a:spcAft>
              <a:buClr>
                <a:srgbClr val="6600FF"/>
              </a:buClr>
              <a:defRPr/>
            </a:pPr>
            <a:endParaRPr kumimoji="0" lang="en-US" altLang="zh-TW" sz="2800" dirty="0">
              <a:latin typeface="+mn-lt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HK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Qualifications Register (QR)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8313" y="1341438"/>
            <a:ext cx="8229600" cy="51292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r>
              <a:rPr lang="en-US" altLang="zh-TW" sz="2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Public face of HKQF - Qualifications Register (QR)</a:t>
            </a:r>
            <a:endParaRPr lang="en-US" altLang="zh-TW" sz="2600" dirty="0" smtClean="0">
              <a:solidFill>
                <a:srgbClr val="0033CC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6725" y="1962150"/>
            <a:ext cx="4897363" cy="4617200"/>
          </a:xfrm>
        </p:spPr>
        <p:txBody>
          <a:bodyPr>
            <a:noAutofit/>
          </a:bodyPr>
          <a:lstStyle/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defRPr/>
            </a:pPr>
            <a:r>
              <a:rPr lang="en-US" altLang="zh-HK" sz="2400" dirty="0" smtClean="0"/>
              <a:t>Web-based Qualifications Register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600"/>
              </a:spcBef>
              <a:buFont typeface="Arial" charset="0"/>
              <a:buNone/>
              <a:defRPr/>
            </a:pPr>
            <a:r>
              <a:rPr lang="en-US" altLang="zh-HK" sz="2400" dirty="0"/>
              <a:t> </a:t>
            </a:r>
            <a:r>
              <a:rPr lang="en-US" altLang="zh-HK" sz="2400" dirty="0" smtClean="0"/>
              <a:t>     which is </a:t>
            </a:r>
            <a:r>
              <a:rPr lang="en-US" altLang="zh-HK" sz="2400" b="1" dirty="0" smtClean="0">
                <a:solidFill>
                  <a:srgbClr val="0033CC"/>
                </a:solidFill>
              </a:rPr>
              <a:t>free </a:t>
            </a:r>
            <a:r>
              <a:rPr lang="en-US" altLang="zh-HK" sz="2400" dirty="0" smtClean="0"/>
              <a:t>for public access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defRPr/>
            </a:pPr>
            <a:r>
              <a:rPr lang="en-US" altLang="zh-HK" sz="2400" dirty="0" smtClean="0">
                <a:solidFill>
                  <a:srgbClr val="000000"/>
                </a:solidFill>
              </a:rPr>
              <a:t>Over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8,000 </a:t>
            </a:r>
            <a:r>
              <a:rPr lang="en-US" altLang="zh-HK" sz="2400" dirty="0" smtClean="0">
                <a:effectLst>
                  <a:outerShdw blurRad="381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programmes /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600"/>
              </a:spcBef>
              <a:buFont typeface="Arial" charset="0"/>
              <a:buNone/>
              <a:defRPr/>
            </a:pPr>
            <a:r>
              <a:rPr lang="en-US" altLang="zh-HK" sz="2400" dirty="0">
                <a:effectLst>
                  <a:outerShdw blurRad="381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altLang="zh-HK" sz="2400" dirty="0" smtClean="0">
                <a:effectLst>
                  <a:outerShdw blurRad="381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   qualifications  registered on QR</a:t>
            </a:r>
            <a:endParaRPr lang="en-US" altLang="zh-HK" sz="2400" dirty="0" smtClean="0"/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defRPr/>
            </a:pPr>
            <a:r>
              <a:rPr lang="en-US" altLang="zh-HK" sz="2400" dirty="0" smtClean="0">
                <a:solidFill>
                  <a:srgbClr val="000000"/>
                </a:solidFill>
              </a:rPr>
              <a:t>Covering qualifications of the 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600"/>
              </a:spcBef>
              <a:buFont typeface="Arial" charset="0"/>
              <a:buNone/>
              <a:defRPr/>
            </a:pPr>
            <a:r>
              <a:rPr lang="en-US" altLang="zh-HK" sz="2400" dirty="0">
                <a:solidFill>
                  <a:srgbClr val="000000"/>
                </a:solidFill>
              </a:rPr>
              <a:t> </a:t>
            </a:r>
            <a:r>
              <a:rPr lang="en-US" altLang="zh-HK" sz="2400" dirty="0" smtClean="0">
                <a:solidFill>
                  <a:srgbClr val="000000"/>
                </a:solidFill>
              </a:rPr>
              <a:t>   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academic</a:t>
            </a:r>
            <a:r>
              <a:rPr lang="en-US" altLang="zh-HK" sz="2400" dirty="0" smtClean="0"/>
              <a:t>, 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vocational</a:t>
            </a:r>
            <a:r>
              <a:rPr lang="en-US" altLang="zh-HK" sz="2400" b="1" dirty="0" smtClean="0"/>
              <a:t> </a:t>
            </a:r>
            <a:r>
              <a:rPr lang="en-US" altLang="zh-HK" sz="2400" dirty="0" smtClean="0"/>
              <a:t>and</a:t>
            </a:r>
            <a:r>
              <a:rPr lang="en-US" altLang="zh-HK" sz="2400" b="1" dirty="0" smtClean="0"/>
              <a:t> 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600"/>
              </a:spcBef>
              <a:buFont typeface="Arial" charset="0"/>
              <a:buNone/>
              <a:defRPr/>
            </a:pPr>
            <a:r>
              <a:rPr lang="en-US" altLang="zh-HK" sz="2400" b="1" dirty="0"/>
              <a:t> </a:t>
            </a:r>
            <a:r>
              <a:rPr lang="en-US" altLang="zh-HK" sz="2400" b="1" dirty="0" smtClean="0"/>
              <a:t>   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continuing</a:t>
            </a:r>
            <a:r>
              <a:rPr lang="en-US" altLang="zh-HK" sz="2400" b="1" dirty="0" smtClean="0"/>
              <a:t>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education</a:t>
            </a:r>
            <a:r>
              <a:rPr lang="en-US" altLang="zh-HK" sz="2400" b="1" dirty="0" smtClean="0"/>
              <a:t> </a:t>
            </a:r>
            <a:r>
              <a:rPr lang="en-US" altLang="zh-HK" sz="2400" dirty="0" smtClean="0"/>
              <a:t>sectors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defRPr/>
            </a:pPr>
            <a:r>
              <a:rPr lang="en-US" altLang="zh-HK" sz="2400" dirty="0" smtClean="0"/>
              <a:t>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RPL</a:t>
            </a:r>
            <a:r>
              <a:rPr lang="en-US" altLang="zh-HK" sz="2400" dirty="0" smtClean="0"/>
              <a:t> and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Non-local qualifications</a:t>
            </a:r>
            <a:r>
              <a:rPr lang="en-US" altLang="zh-HK" sz="2400" dirty="0" smtClean="0"/>
              <a:t> </a:t>
            </a:r>
            <a:r>
              <a:rPr lang="en-US" altLang="zh-HK" sz="2400" dirty="0" smtClean="0">
                <a:solidFill>
                  <a:srgbClr val="000000"/>
                </a:solidFill>
              </a:rPr>
              <a:t>as well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defRPr/>
            </a:pPr>
            <a:endParaRPr lang="en-US" altLang="zh-HK" sz="2400" dirty="0" smtClean="0">
              <a:latin typeface="+mj-lt"/>
            </a:endParaRP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None/>
              <a:defRPr/>
            </a:pPr>
            <a:endParaRPr lang="en-US" altLang="zh-TW" sz="2400" dirty="0" smtClean="0">
              <a:latin typeface="+mj-lt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4" t="13892" r="13603" b="5364"/>
          <a:stretch/>
        </p:blipFill>
        <p:spPr bwMode="auto">
          <a:xfrm>
            <a:off x="5292080" y="2780928"/>
            <a:ext cx="3386447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364088" y="1969676"/>
            <a:ext cx="3402116" cy="523220"/>
          </a:xfrm>
          <a:prstGeom prst="rect">
            <a:avLst/>
          </a:prstGeom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defRPr/>
            </a:pPr>
            <a:r>
              <a:rPr kumimoji="0"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www.hkqr.gov.hk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364538" cy="765175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Government’s Commitment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48131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5FF236C-89EC-495A-BF94-B33B742AD5D7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8132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39941" name="內容版面配置區 5"/>
          <p:cNvSpPr>
            <a:spLocks noGrp="1"/>
          </p:cNvSpPr>
          <p:nvPr>
            <p:ph idx="1"/>
          </p:nvPr>
        </p:nvSpPr>
        <p:spPr>
          <a:xfrm>
            <a:off x="468313" y="1042988"/>
            <a:ext cx="8135937" cy="5102225"/>
          </a:xfrm>
        </p:spPr>
        <p:txBody>
          <a:bodyPr/>
          <a:lstStyle/>
          <a:p>
            <a:pPr indent="-358775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None/>
              <a:defRPr/>
            </a:pPr>
            <a:endParaRPr lang="en-US" altLang="zh-HK" sz="2000" dirty="0" smtClean="0"/>
          </a:p>
          <a:p>
            <a:pPr marL="324000" indent="-360000" eaLnBrk="1" hangingPunct="1">
              <a:lnSpc>
                <a:spcPct val="90000"/>
              </a:lnSpc>
              <a:spcBef>
                <a:spcPts val="1800"/>
              </a:spcBef>
              <a:buSzPct val="50000"/>
              <a:buFont typeface="Wingdings" pitchFamily="2" charset="2"/>
              <a:buChar char="l"/>
              <a:defRPr/>
            </a:pPr>
            <a:r>
              <a:rPr lang="en-US" altLang="zh-TW" sz="2000" b="1" dirty="0"/>
              <a:t>QF Fund of HK$1 billion (September 2014)</a:t>
            </a:r>
          </a:p>
          <a:p>
            <a:pPr marL="720000" lvl="1" indent="-360000"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w"/>
              <a:defRPr/>
            </a:pPr>
            <a:r>
              <a:rPr lang="en-US" altLang="zh-TW" sz="2000" dirty="0"/>
              <a:t>Designated support schemes for QF</a:t>
            </a:r>
          </a:p>
          <a:p>
            <a:pPr marL="720000" lvl="1" indent="-360000"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w"/>
              <a:defRPr/>
            </a:pPr>
            <a:r>
              <a:rPr lang="en-US" altLang="zh-TW" sz="2000" dirty="0"/>
              <a:t>Public Education</a:t>
            </a:r>
          </a:p>
          <a:p>
            <a:pPr marL="720000" lvl="1" indent="-360000"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w"/>
              <a:defRPr/>
            </a:pPr>
            <a:r>
              <a:rPr lang="en-US" altLang="zh-TW" sz="2000" dirty="0"/>
              <a:t>QF-related studies or projects</a:t>
            </a:r>
          </a:p>
          <a:p>
            <a:pPr marL="324000" indent="-360000" eaLnBrk="1" hangingPunct="1">
              <a:lnSpc>
                <a:spcPct val="90000"/>
              </a:lnSpc>
              <a:spcBef>
                <a:spcPts val="1200"/>
              </a:spcBef>
              <a:buSzPct val="50000"/>
              <a:buFont typeface="Wingdings" pitchFamily="2" charset="2"/>
              <a:buChar char="l"/>
              <a:defRPr/>
            </a:pPr>
            <a:r>
              <a:rPr lang="en-US" altLang="zh-TW" sz="2000" b="1" dirty="0"/>
              <a:t>Budget Initiatives</a:t>
            </a:r>
          </a:p>
          <a:p>
            <a:pPr marL="720000" lvl="1" indent="-360000"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w"/>
              <a:defRPr/>
            </a:pPr>
            <a:r>
              <a:rPr lang="en-US" altLang="zh-TW" sz="2000" dirty="0"/>
              <a:t>Award Scheme for Learning Experiences</a:t>
            </a:r>
          </a:p>
          <a:p>
            <a:pPr marL="720000" lvl="1" indent="-360000"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w"/>
              <a:defRPr/>
            </a:pPr>
            <a:r>
              <a:rPr lang="en-US" altLang="zh-TW" sz="2000" dirty="0"/>
              <a:t>SCS-based training packages</a:t>
            </a:r>
          </a:p>
          <a:p>
            <a:pPr marL="720000" lvl="1" indent="-360000"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w"/>
              <a:defRPr/>
            </a:pPr>
            <a:r>
              <a:rPr lang="en-US" altLang="zh-TW" sz="2000" dirty="0"/>
              <a:t>Industry-wide promotional activities</a:t>
            </a:r>
          </a:p>
          <a:p>
            <a:pPr marL="324000" indent="-360000" eaLnBrk="1" hangingPunct="1">
              <a:spcBef>
                <a:spcPts val="1200"/>
              </a:spcBef>
              <a:buSzPct val="50000"/>
              <a:buFont typeface="Wingdings" pitchFamily="2" charset="2"/>
              <a:buChar char="l"/>
              <a:defRPr/>
            </a:pPr>
            <a:r>
              <a:rPr lang="en-US" altLang="zh-TW" sz="2000" b="1" dirty="0"/>
              <a:t>Continuing Education Fund</a:t>
            </a:r>
          </a:p>
          <a:p>
            <a:pPr marL="720000" lvl="1" indent="-360000"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w"/>
              <a:defRPr/>
            </a:pPr>
            <a:r>
              <a:rPr lang="en-US" altLang="zh-TW" sz="2000" dirty="0"/>
              <a:t>SCS-based courses will be put on the                                              approved list with fee reimbursement to learners</a:t>
            </a:r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  <a:defRPr/>
            </a:pPr>
            <a:endParaRPr lang="en-US" altLang="zh-HK" sz="2000" dirty="0" smtClean="0"/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  <a:defRPr/>
            </a:pPr>
            <a:endParaRPr lang="en-US" altLang="zh-HK" sz="20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2766">
            <a:off x="6105525" y="1466850"/>
            <a:ext cx="2627313" cy="371951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E759300-E5AA-4AD3-A21A-A6C477DF5AB8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8313" y="1341438"/>
            <a:ext cx="8229600" cy="51292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36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j-cs"/>
            </a:endParaRPr>
          </a:p>
        </p:txBody>
      </p:sp>
      <p:sp>
        <p:nvSpPr>
          <p:cNvPr id="49156" name="內容版面配置區 5"/>
          <p:cNvSpPr>
            <a:spLocks noGrp="1"/>
          </p:cNvSpPr>
          <p:nvPr>
            <p:ph sz="quarter" idx="4294967295"/>
          </p:nvPr>
        </p:nvSpPr>
        <p:spPr>
          <a:xfrm>
            <a:off x="539750" y="1341438"/>
            <a:ext cx="8147050" cy="512921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smtClean="0">
                <a:cs typeface="Times New Roman" pitchFamily="18" charset="0"/>
              </a:rPr>
              <a:t>Industries join the QF by setting up </a:t>
            </a:r>
            <a:r>
              <a:rPr lang="en-US" altLang="zh-HK" sz="2400" b="1" u="sng" smtClean="0">
                <a:solidFill>
                  <a:srgbClr val="0066FF"/>
                </a:solidFill>
                <a:cs typeface="Times New Roman" pitchFamily="18" charset="0"/>
              </a:rPr>
              <a:t>Industry Training Advisory Committees (ITACs)</a:t>
            </a:r>
          </a:p>
          <a:p>
            <a:pPr algn="just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smtClean="0"/>
              <a:t>Already set up for </a:t>
            </a: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20</a:t>
            </a:r>
            <a:r>
              <a:rPr lang="en-US" altLang="zh-HK" sz="2400" smtClean="0"/>
              <a:t> </a:t>
            </a: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ITACs</a:t>
            </a:r>
            <a:r>
              <a:rPr lang="en-US" altLang="zh-HK" sz="2400" smtClean="0"/>
              <a:t> for 21 industries/sectors, covering </a:t>
            </a: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over 50% </a:t>
            </a:r>
            <a:r>
              <a:rPr lang="en-US" altLang="zh-HK" sz="2400" smtClean="0"/>
              <a:t>of total labour force</a:t>
            </a:r>
          </a:p>
          <a:p>
            <a:pPr algn="just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Composition</a:t>
            </a:r>
            <a:r>
              <a:rPr lang="en-US" altLang="zh-HK" sz="2400" smtClean="0"/>
              <a:t>: representatives from employers, employees, professional bodies of the relevant industries, government departments</a:t>
            </a:r>
          </a:p>
          <a:p>
            <a:pPr algn="just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smtClean="0"/>
              <a:t>ITACs to define competency requirements and standards for different job tasks, and draw up the </a:t>
            </a: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Specification of Competency Standards (SCS)</a:t>
            </a:r>
          </a:p>
          <a:p>
            <a:pPr algn="just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smtClean="0"/>
              <a:t>Linkage of SCS with </a:t>
            </a: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training</a:t>
            </a:r>
            <a:r>
              <a:rPr lang="en-US" altLang="zh-HK" sz="2400" smtClean="0"/>
              <a:t> , </a:t>
            </a: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manpower development </a:t>
            </a:r>
            <a:r>
              <a:rPr lang="en-US" altLang="zh-HK" sz="2400" smtClean="0"/>
              <a:t>and </a:t>
            </a:r>
            <a:r>
              <a:rPr lang="en-US" altLang="zh-HK" sz="2400" b="1" smtClean="0">
                <a:solidFill>
                  <a:srgbClr val="0066FF"/>
                </a:solidFill>
                <a:cs typeface="Times New Roman" pitchFamily="18" charset="0"/>
              </a:rPr>
              <a:t>recognition</a:t>
            </a:r>
            <a:r>
              <a:rPr lang="en-US" altLang="zh-HK" sz="2400" smtClean="0"/>
              <a:t> for industries 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96863" y="188913"/>
            <a:ext cx="8370887" cy="765175"/>
          </a:xfrm>
        </p:spPr>
        <p:txBody>
          <a:bodyPr>
            <a:normAutofit/>
          </a:bodyPr>
          <a:lstStyle/>
          <a:p>
            <a:pPr algn="l" eaLnBrk="1" hangingPunct="1">
              <a:spcAft>
                <a:spcPct val="50000"/>
              </a:spcAft>
              <a:defRPr/>
            </a:pP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Industry-led Framework</a:t>
            </a:r>
            <a:endParaRPr kumimoji="1" lang="en-US" altLang="zh-TW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HK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20 ITACs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50179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BA300E9-F470-4439-AE11-4DE5E3A79246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" name="Picture 4" descr="http://www.jitu5.com/uploads/allimg/120211/6380-120211201344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2652713"/>
            <a:ext cx="2147918" cy="2147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1" name="投影片編號版面配置區 2"/>
          <p:cNvSpPr txBox="1">
            <a:spLocks/>
          </p:cNvSpPr>
          <p:nvPr/>
        </p:nvSpPr>
        <p:spPr bwMode="auto">
          <a:xfrm>
            <a:off x="7947025" y="6288088"/>
            <a:ext cx="711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AC44261-5CBB-412B-B867-4FA21593F8D3}" type="slidenum">
              <a:rPr kumimoji="0" lang="zh-HK" altLang="en-US" sz="1400">
                <a:solidFill>
                  <a:srgbClr val="000000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kumimoji="0" lang="en-US" altLang="zh-HK" sz="14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0182" name="Picture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3" y="5430838"/>
            <a:ext cx="679450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13" y="5611813"/>
            <a:ext cx="679450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4551363"/>
            <a:ext cx="754062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Picture 5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145088"/>
            <a:ext cx="782638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6" name="Picture 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8" y="5545138"/>
            <a:ext cx="67151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7" name="Picture 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1484313"/>
            <a:ext cx="674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8" name="Picture 4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4927600"/>
            <a:ext cx="67627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9" name="Picture 4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4329113"/>
            <a:ext cx="687388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0" name="Picture 3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0" y="1700213"/>
            <a:ext cx="67627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1" name="Picture 4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575" y="5345113"/>
            <a:ext cx="68897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2" name="矩形 2"/>
          <p:cNvSpPr>
            <a:spLocks noChangeArrowheads="1"/>
          </p:cNvSpPr>
          <p:nvPr/>
        </p:nvSpPr>
        <p:spPr bwMode="auto">
          <a:xfrm>
            <a:off x="1027907" y="1630363"/>
            <a:ext cx="1344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 dirty="0">
                <a:solidFill>
                  <a:srgbClr val="7030A0"/>
                </a:solidFill>
                <a:ea typeface="標楷體" pitchFamily="65" charset="-120"/>
              </a:rPr>
              <a:t>Printing &amp;</a:t>
            </a:r>
            <a:br>
              <a:rPr kumimoji="0" lang="en-US" altLang="zh-TW" sz="1800" b="1" dirty="0">
                <a:solidFill>
                  <a:srgbClr val="7030A0"/>
                </a:solidFill>
                <a:ea typeface="標楷體" pitchFamily="65" charset="-120"/>
              </a:rPr>
            </a:br>
            <a:r>
              <a:rPr kumimoji="0" lang="en-US" altLang="zh-TW" sz="1800" b="1" dirty="0">
                <a:solidFill>
                  <a:srgbClr val="7030A0"/>
                </a:solidFill>
                <a:ea typeface="標楷體" pitchFamily="65" charset="-120"/>
              </a:rPr>
              <a:t>Publishing</a:t>
            </a:r>
            <a:endParaRPr kumimoji="0" lang="zh-HK" altLang="en-US" sz="1800" b="1" dirty="0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50193" name="矩形 27"/>
          <p:cNvSpPr>
            <a:spLocks noChangeArrowheads="1"/>
          </p:cNvSpPr>
          <p:nvPr/>
        </p:nvSpPr>
        <p:spPr bwMode="auto">
          <a:xfrm>
            <a:off x="2100263" y="1196975"/>
            <a:ext cx="1485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Watch &amp; </a:t>
            </a:r>
            <a:b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</a:b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Clock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194" name="矩形 28"/>
          <p:cNvSpPr>
            <a:spLocks noChangeArrowheads="1"/>
          </p:cNvSpPr>
          <p:nvPr/>
        </p:nvSpPr>
        <p:spPr bwMode="auto">
          <a:xfrm>
            <a:off x="3300413" y="118745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  <a:t>Catering</a:t>
            </a:r>
            <a:endParaRPr kumimoji="0" lang="zh-HK" altLang="en-US" sz="18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50195" name="矩形 29"/>
          <p:cNvSpPr>
            <a:spLocks noChangeArrowheads="1"/>
          </p:cNvSpPr>
          <p:nvPr/>
        </p:nvSpPr>
        <p:spPr bwMode="auto">
          <a:xfrm>
            <a:off x="4460875" y="1130300"/>
            <a:ext cx="1479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Automotive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pic>
        <p:nvPicPr>
          <p:cNvPr id="50196" name="Picture 3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2014538"/>
            <a:ext cx="67627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7" name="Picture 3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557338"/>
            <a:ext cx="692150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8" name="Picture 3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3463"/>
            <a:ext cx="6699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9" name="Picture 3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913" y="1647825"/>
            <a:ext cx="70167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0" name="Picture 4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854200"/>
            <a:ext cx="69373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1" name="Picture 4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938" y="2830513"/>
            <a:ext cx="68897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2" name="Picture 4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2176463"/>
            <a:ext cx="69691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203" name="矩形 41"/>
          <p:cNvSpPr>
            <a:spLocks noChangeArrowheads="1"/>
          </p:cNvSpPr>
          <p:nvPr/>
        </p:nvSpPr>
        <p:spPr bwMode="auto">
          <a:xfrm>
            <a:off x="5637213" y="1206500"/>
            <a:ext cx="1619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  <a:t>Property </a:t>
            </a:r>
            <a:b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</a:br>
            <a:r>
              <a:rPr kumimoji="0" lang="en-US" altLang="zh-HK" sz="1800" b="1">
                <a:solidFill>
                  <a:srgbClr val="7030A0"/>
                </a:solidFill>
                <a:ea typeface="標楷體" pitchFamily="65" charset="-120"/>
              </a:rPr>
              <a:t>Management</a:t>
            </a:r>
            <a:endParaRPr kumimoji="0" lang="zh-HK" altLang="en-US" sz="18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50204" name="矩形 42"/>
          <p:cNvSpPr>
            <a:spLocks noChangeArrowheads="1"/>
          </p:cNvSpPr>
          <p:nvPr/>
        </p:nvSpPr>
        <p:spPr bwMode="auto">
          <a:xfrm>
            <a:off x="6732588" y="1487488"/>
            <a:ext cx="2260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Electrical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Mechanical Services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205" name="矩形 43"/>
          <p:cNvSpPr>
            <a:spLocks noChangeArrowheads="1"/>
          </p:cNvSpPr>
          <p:nvPr/>
        </p:nvSpPr>
        <p:spPr bwMode="auto">
          <a:xfrm>
            <a:off x="7843838" y="3103563"/>
            <a:ext cx="1225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Jewellery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206" name="矩形 44"/>
          <p:cNvSpPr>
            <a:spLocks noChangeArrowheads="1"/>
          </p:cNvSpPr>
          <p:nvPr/>
        </p:nvSpPr>
        <p:spPr bwMode="auto">
          <a:xfrm>
            <a:off x="7231063" y="2043113"/>
            <a:ext cx="20256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  <a:t>Information &amp; </a:t>
            </a:r>
            <a:b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</a:br>
            <a: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  <a:t>Communications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  <a:t>Technology</a:t>
            </a:r>
            <a:endParaRPr kumimoji="0" lang="zh-HK" altLang="en-US" sz="18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50207" name="矩形 50"/>
          <p:cNvSpPr>
            <a:spLocks noChangeArrowheads="1"/>
          </p:cNvSpPr>
          <p:nvPr/>
        </p:nvSpPr>
        <p:spPr bwMode="auto">
          <a:xfrm>
            <a:off x="7939088" y="3954463"/>
            <a:ext cx="13049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009900"/>
                </a:solidFill>
                <a:ea typeface="標楷體" pitchFamily="65" charset="-120"/>
              </a:rPr>
              <a:t>Beauty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009900"/>
                </a:solidFill>
                <a:ea typeface="標楷體" pitchFamily="65" charset="-120"/>
              </a:rPr>
              <a:t>and Hairdressing</a:t>
            </a:r>
            <a:endParaRPr kumimoji="0" lang="zh-HK" altLang="en-US" sz="16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208" name="矩形 51"/>
          <p:cNvSpPr>
            <a:spLocks noChangeArrowheads="1"/>
          </p:cNvSpPr>
          <p:nvPr/>
        </p:nvSpPr>
        <p:spPr bwMode="auto">
          <a:xfrm>
            <a:off x="7524750" y="5175250"/>
            <a:ext cx="1408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  <a:t>Logistics</a:t>
            </a:r>
            <a:endParaRPr kumimoji="0" lang="zh-HK" altLang="en-US" sz="18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50209" name="矩形 52"/>
          <p:cNvSpPr>
            <a:spLocks noChangeArrowheads="1"/>
          </p:cNvSpPr>
          <p:nvPr/>
        </p:nvSpPr>
        <p:spPr bwMode="auto">
          <a:xfrm>
            <a:off x="6948488" y="5697538"/>
            <a:ext cx="1179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009900"/>
                </a:solidFill>
                <a:ea typeface="標楷體" pitchFamily="65" charset="-120"/>
              </a:rPr>
              <a:t>Banking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210" name="矩形 57"/>
          <p:cNvSpPr>
            <a:spLocks noChangeArrowheads="1"/>
          </p:cNvSpPr>
          <p:nvPr/>
        </p:nvSpPr>
        <p:spPr bwMode="auto">
          <a:xfrm>
            <a:off x="5913438" y="6088063"/>
            <a:ext cx="1177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7030A0"/>
                </a:solidFill>
                <a:ea typeface="標楷體" pitchFamily="65" charset="-120"/>
              </a:rPr>
              <a:t>Import &amp; Export</a:t>
            </a:r>
            <a:endParaRPr kumimoji="0" lang="zh-HK" altLang="en-US" sz="18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50211" name="矩形 58"/>
          <p:cNvSpPr>
            <a:spLocks noChangeArrowheads="1"/>
          </p:cNvSpPr>
          <p:nvPr/>
        </p:nvSpPr>
        <p:spPr bwMode="auto">
          <a:xfrm>
            <a:off x="3919538" y="6208713"/>
            <a:ext cx="21415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009900"/>
                </a:solidFill>
                <a:ea typeface="標楷體" pitchFamily="65" charset="-120"/>
              </a:rPr>
              <a:t>Testing, Inspection &amp; Certification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212" name="矩形 59"/>
          <p:cNvSpPr>
            <a:spLocks noChangeArrowheads="1"/>
          </p:cNvSpPr>
          <p:nvPr/>
        </p:nvSpPr>
        <p:spPr bwMode="auto">
          <a:xfrm>
            <a:off x="3059113" y="6237288"/>
            <a:ext cx="1179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7030A0"/>
                </a:solidFill>
                <a:ea typeface="標楷體" pitchFamily="65" charset="-120"/>
              </a:rPr>
              <a:t>Retail</a:t>
            </a:r>
            <a:endParaRPr kumimoji="0" lang="zh-HK" altLang="en-US" sz="18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50213" name="矩形 60"/>
          <p:cNvSpPr>
            <a:spLocks noChangeArrowheads="1"/>
          </p:cNvSpPr>
          <p:nvPr/>
        </p:nvSpPr>
        <p:spPr bwMode="auto">
          <a:xfrm>
            <a:off x="2022475" y="6021388"/>
            <a:ext cx="1360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009900"/>
                </a:solidFill>
                <a:ea typeface="標楷體" pitchFamily="65" charset="-120"/>
              </a:rPr>
              <a:t>Insurance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214" name="矩形 65"/>
          <p:cNvSpPr>
            <a:spLocks noChangeArrowheads="1"/>
          </p:cNvSpPr>
          <p:nvPr/>
        </p:nvSpPr>
        <p:spPr bwMode="auto">
          <a:xfrm>
            <a:off x="71438" y="44783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009900"/>
                </a:solidFill>
                <a:ea typeface="標楷體" pitchFamily="65" charset="-120"/>
              </a:rPr>
              <a:t>Elderly</a:t>
            </a: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 </a:t>
            </a:r>
            <a:r>
              <a:rPr kumimoji="0" lang="en-US" altLang="zh-HK" sz="1800" b="1">
                <a:solidFill>
                  <a:srgbClr val="009900"/>
                </a:solidFill>
                <a:ea typeface="標楷體" pitchFamily="65" charset="-120"/>
              </a:rPr>
              <a:t>Care</a:t>
            </a:r>
            <a:r>
              <a:rPr kumimoji="0" lang="en-US" altLang="zh-TW" sz="1800" b="1">
                <a:solidFill>
                  <a:srgbClr val="009900"/>
                </a:solidFill>
                <a:ea typeface="標楷體" pitchFamily="65" charset="-120"/>
              </a:rPr>
              <a:t> </a:t>
            </a:r>
            <a:r>
              <a:rPr kumimoji="0" lang="en-US" altLang="zh-HK" sz="1800" b="1">
                <a:solidFill>
                  <a:srgbClr val="009900"/>
                </a:solidFill>
                <a:ea typeface="標楷體" pitchFamily="65" charset="-120"/>
              </a:rPr>
              <a:t>Service</a:t>
            </a:r>
            <a:endParaRPr kumimoji="0" lang="zh-HK" altLang="en-US" sz="18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50215" name="矩形 66"/>
          <p:cNvSpPr>
            <a:spLocks noChangeArrowheads="1"/>
          </p:cNvSpPr>
          <p:nvPr/>
        </p:nvSpPr>
        <p:spPr bwMode="auto">
          <a:xfrm>
            <a:off x="360363" y="5181600"/>
            <a:ext cx="1835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6600CC"/>
                </a:solidFill>
                <a:ea typeface="標楷體" pitchFamily="65" charset="-120"/>
              </a:rPr>
              <a:t>Manufacturing Technology (Tooling, Metals &amp; Plastics)</a:t>
            </a:r>
            <a:endParaRPr kumimoji="0" lang="zh-HK" altLang="en-US" sz="1800" b="1">
              <a:solidFill>
                <a:srgbClr val="6600CC"/>
              </a:solidFill>
              <a:ea typeface="標楷體" pitchFamily="65" charset="-120"/>
            </a:endParaRPr>
          </a:p>
        </p:txBody>
      </p:sp>
      <p:pic>
        <p:nvPicPr>
          <p:cNvPr id="50216" name="Picture 49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5611813"/>
            <a:ext cx="666750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字方塊 42"/>
          <p:cNvSpPr txBox="1">
            <a:spLocks noChangeArrowheads="1"/>
          </p:cNvSpPr>
          <p:nvPr/>
        </p:nvSpPr>
        <p:spPr bwMode="auto">
          <a:xfrm>
            <a:off x="2779713" y="3232150"/>
            <a:ext cx="1581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fontAlgn="base" hangingPunct="1">
              <a:defRPr/>
            </a:pPr>
            <a:r>
              <a:rPr kumimoji="0" lang="en-US" altLang="zh-HK" dirty="0" smtClean="0">
                <a:solidFill>
                  <a:srgbClr val="000000"/>
                </a:solidFill>
                <a:latin typeface="+mn-lt"/>
                <a:ea typeface="新細明體" pitchFamily="18" charset="-120"/>
              </a:rPr>
              <a:t>Employers</a:t>
            </a:r>
            <a:endParaRPr kumimoji="0" lang="zh-HK" altLang="en-US" dirty="0" smtClean="0">
              <a:solidFill>
                <a:srgbClr val="000000"/>
              </a:solidFill>
              <a:latin typeface="+mn-lt"/>
              <a:ea typeface="新細明體" pitchFamily="18" charset="-120"/>
            </a:endParaRPr>
          </a:p>
        </p:txBody>
      </p:sp>
      <p:sp>
        <p:nvSpPr>
          <p:cNvPr id="44" name="文字方塊 43"/>
          <p:cNvSpPr txBox="1">
            <a:spLocks noChangeArrowheads="1"/>
          </p:cNvSpPr>
          <p:nvPr/>
        </p:nvSpPr>
        <p:spPr bwMode="auto">
          <a:xfrm>
            <a:off x="3910013" y="2652713"/>
            <a:ext cx="1584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fontAlgn="base" hangingPunct="1">
              <a:defRPr/>
            </a:pPr>
            <a:r>
              <a:rPr kumimoji="0" lang="en-US" altLang="zh-HK" smtClean="0">
                <a:solidFill>
                  <a:srgbClr val="000000"/>
                </a:solidFill>
                <a:latin typeface="+mn-lt"/>
                <a:ea typeface="新細明體" pitchFamily="18" charset="-120"/>
              </a:rPr>
              <a:t>Employees</a:t>
            </a:r>
            <a:endParaRPr kumimoji="0" lang="zh-HK" altLang="en-US" smtClean="0">
              <a:solidFill>
                <a:srgbClr val="000000"/>
              </a:solidFill>
              <a:latin typeface="+mn-lt"/>
              <a:ea typeface="新細明體" pitchFamily="18" charset="-120"/>
            </a:endParaRPr>
          </a:p>
        </p:txBody>
      </p:sp>
      <p:sp>
        <p:nvSpPr>
          <p:cNvPr id="45" name="文字方塊 44"/>
          <p:cNvSpPr txBox="1">
            <a:spLocks noChangeArrowheads="1"/>
          </p:cNvSpPr>
          <p:nvPr/>
        </p:nvSpPr>
        <p:spPr bwMode="auto">
          <a:xfrm>
            <a:off x="5124450" y="3284538"/>
            <a:ext cx="1584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fontAlgn="base" hangingPunct="1">
              <a:defRPr/>
            </a:pPr>
            <a:r>
              <a:rPr kumimoji="0" lang="en-US" altLang="zh-HK" dirty="0" smtClean="0">
                <a:solidFill>
                  <a:srgbClr val="000000"/>
                </a:solidFill>
                <a:latin typeface="+mn-lt"/>
                <a:ea typeface="新細明體" pitchFamily="18" charset="-120"/>
              </a:rPr>
              <a:t>Professional Bodies</a:t>
            </a:r>
            <a:endParaRPr kumimoji="0" lang="zh-HK" altLang="en-US" dirty="0" smtClean="0">
              <a:solidFill>
                <a:srgbClr val="000000"/>
              </a:solidFill>
              <a:latin typeface="+mn-lt"/>
              <a:ea typeface="新細明體" pitchFamily="18" charset="-120"/>
            </a:endParaRPr>
          </a:p>
        </p:txBody>
      </p:sp>
      <p:sp>
        <p:nvSpPr>
          <p:cNvPr id="50220" name="矩形 65"/>
          <p:cNvSpPr>
            <a:spLocks noChangeArrowheads="1"/>
          </p:cNvSpPr>
          <p:nvPr/>
        </p:nvSpPr>
        <p:spPr bwMode="auto">
          <a:xfrm>
            <a:off x="-100013" y="3824288"/>
            <a:ext cx="1374776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6600CC"/>
                </a:solidFill>
                <a:ea typeface="標楷體" pitchFamily="65" charset="-120"/>
              </a:rPr>
              <a:t>Security Services</a:t>
            </a:r>
            <a:endParaRPr kumimoji="0" lang="zh-HK" altLang="en-US" sz="1800" b="1">
              <a:solidFill>
                <a:srgbClr val="6600CC"/>
              </a:solidFill>
              <a:ea typeface="標楷體" pitchFamily="65" charset="-120"/>
            </a:endParaRPr>
          </a:p>
        </p:txBody>
      </p:sp>
      <p:grpSp>
        <p:nvGrpSpPr>
          <p:cNvPr id="50221" name="群組 60"/>
          <p:cNvGrpSpPr>
            <a:grpSpLocks/>
          </p:cNvGrpSpPr>
          <p:nvPr/>
        </p:nvGrpSpPr>
        <p:grpSpPr bwMode="auto">
          <a:xfrm>
            <a:off x="1011238" y="3689350"/>
            <a:ext cx="674687" cy="685800"/>
            <a:chOff x="6157307" y="1412776"/>
            <a:chExt cx="674688" cy="684213"/>
          </a:xfrm>
        </p:grpSpPr>
        <p:pic>
          <p:nvPicPr>
            <p:cNvPr id="50227" name="Picture 4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7307" y="1412776"/>
              <a:ext cx="674688" cy="684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228" name="Picture 3" descr="C:\Users\rlhwong\AppData\Local\Microsoft\Windows\Temporary Internet Files\Content.IE5\PAFRLJNM\MC900197483[1].wmf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3504" y="1579386"/>
              <a:ext cx="402293" cy="389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" name="矩形 49"/>
          <p:cNvSpPr/>
          <p:nvPr/>
        </p:nvSpPr>
        <p:spPr>
          <a:xfrm>
            <a:off x="3050467" y="4358488"/>
            <a:ext cx="33536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ITAC/CITAC</a:t>
            </a:r>
            <a:endParaRPr lang="zh-TW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0223" name="矩形 65"/>
          <p:cNvSpPr>
            <a:spLocks noChangeArrowheads="1"/>
          </p:cNvSpPr>
          <p:nvPr/>
        </p:nvSpPr>
        <p:spPr bwMode="auto">
          <a:xfrm>
            <a:off x="-79375" y="2762250"/>
            <a:ext cx="14668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FF00FF"/>
                </a:solidFill>
                <a:ea typeface="標楷體" pitchFamily="65" charset="-120"/>
              </a:rPr>
              <a:t>Human  Resource Management</a:t>
            </a:r>
            <a:endParaRPr kumimoji="0" lang="zh-HK" altLang="en-US" sz="1800" b="1">
              <a:solidFill>
                <a:srgbClr val="FF00FF"/>
              </a:solidFill>
              <a:ea typeface="標楷體" pitchFamily="65" charset="-120"/>
            </a:endParaRPr>
          </a:p>
        </p:txBody>
      </p:sp>
      <p:pic>
        <p:nvPicPr>
          <p:cNvPr id="50224" name="Picture 3" descr="C:\Users\karenfok\Desktop\20.jpg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2947988"/>
            <a:ext cx="682625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25" name="圖片 5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2332038"/>
            <a:ext cx="6032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226" name="矩形 2"/>
          <p:cNvSpPr>
            <a:spLocks noChangeArrowheads="1"/>
          </p:cNvSpPr>
          <p:nvPr/>
        </p:nvSpPr>
        <p:spPr bwMode="auto">
          <a:xfrm>
            <a:off x="419100" y="2266950"/>
            <a:ext cx="1344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00B050"/>
                </a:solidFill>
                <a:ea typeface="標楷體" pitchFamily="65" charset="-120"/>
              </a:rPr>
              <a:t>Fashion</a:t>
            </a:r>
            <a:endParaRPr kumimoji="0" lang="zh-HK" altLang="en-US" sz="1800" b="1">
              <a:solidFill>
                <a:srgbClr val="00B050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33E3DFD-2598-49A2-9B02-8005E0F3BB93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03" name="內容版面配置區 2"/>
          <p:cNvSpPr>
            <a:spLocks noGrp="1"/>
          </p:cNvSpPr>
          <p:nvPr>
            <p:ph idx="1"/>
          </p:nvPr>
        </p:nvSpPr>
        <p:spPr>
          <a:xfrm>
            <a:off x="296863" y="1547813"/>
            <a:ext cx="8596312" cy="5167312"/>
          </a:xfrm>
        </p:spPr>
        <p:txBody>
          <a:bodyPr/>
          <a:lstStyle/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800" b="1" smtClean="0"/>
              <a:t>SCS is a whole </a:t>
            </a:r>
            <a:r>
              <a:rPr lang="en-US" altLang="zh-HK" sz="2800" b="1" smtClean="0">
                <a:solidFill>
                  <a:srgbClr val="0066FF"/>
                </a:solidFill>
              </a:rPr>
              <a:t>set of competency requirements </a:t>
            </a:r>
            <a:r>
              <a:rPr lang="en-US" altLang="zh-HK" sz="2800" b="1" smtClean="0"/>
              <a:t>and </a:t>
            </a:r>
            <a:r>
              <a:rPr lang="en-US" altLang="zh-HK" sz="2800" b="1" smtClean="0">
                <a:solidFill>
                  <a:srgbClr val="0066FF"/>
                </a:solidFill>
              </a:rPr>
              <a:t>outcome standards </a:t>
            </a:r>
            <a:r>
              <a:rPr lang="en-US" altLang="zh-HK" sz="2800" b="1" smtClean="0"/>
              <a:t>at various QF levels for a specific industry or industry sector</a:t>
            </a:r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800" b="1" smtClean="0"/>
              <a:t>SCS is made up of </a:t>
            </a:r>
            <a:r>
              <a:rPr lang="en-US" altLang="zh-HK" sz="2800" b="1" smtClean="0">
                <a:solidFill>
                  <a:srgbClr val="0066FF"/>
                </a:solidFill>
              </a:rPr>
              <a:t>Units of Competency (UoCs)</a:t>
            </a:r>
            <a:r>
              <a:rPr lang="en-US" altLang="zh-HK" sz="2800" b="1" smtClean="0">
                <a:solidFill>
                  <a:srgbClr val="0033CC"/>
                </a:solidFill>
              </a:rPr>
              <a:t> </a:t>
            </a:r>
            <a:r>
              <a:rPr lang="en-US" altLang="zh-HK" sz="2800" b="1" smtClean="0"/>
              <a:t>that are competency-based with threshold standards; each UoC is designated a QF level and an indicative credit size</a:t>
            </a:r>
            <a:endParaRPr lang="zh-HK" altLang="en-US" sz="2800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68313" y="1341438"/>
            <a:ext cx="8229600" cy="51292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1600" dirty="0">
              <a:cs typeface="Times New Roman" panose="02020603050405020304" pitchFamily="18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61925" y="458788"/>
            <a:ext cx="8864600" cy="90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Aft>
                <a:spcPct val="50000"/>
              </a:spcAft>
              <a:defRPr/>
            </a:pPr>
            <a:r>
              <a:rPr lang="en-US" altLang="zh-TW" sz="34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Specification of Competency Standards (SCS)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2368736" y="4217404"/>
            <a:ext cx="4428753" cy="2412634"/>
            <a:chOff x="2420938" y="4297729"/>
            <a:chExt cx="4428753" cy="2412634"/>
          </a:xfrm>
        </p:grpSpPr>
        <p:pic>
          <p:nvPicPr>
            <p:cNvPr id="51206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96500">
              <a:off x="2420938" y="4643438"/>
              <a:ext cx="1450975" cy="206692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51207" name="群組 11"/>
            <p:cNvGrpSpPr>
              <a:grpSpLocks/>
            </p:cNvGrpSpPr>
            <p:nvPr/>
          </p:nvGrpSpPr>
          <p:grpSpPr bwMode="auto">
            <a:xfrm rot="109759">
              <a:off x="3434979" y="4297729"/>
              <a:ext cx="3414712" cy="2138362"/>
              <a:chOff x="666743" y="1515956"/>
              <a:chExt cx="7715788" cy="4863602"/>
            </a:xfrm>
          </p:grpSpPr>
          <p:pic>
            <p:nvPicPr>
              <p:cNvPr id="13" name="Picture 2" descr="C:\Users\leontsoi.000\Desktop\9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729352">
                <a:off x="666743" y="1722561"/>
                <a:ext cx="3250454" cy="454748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  <a:extLst/>
            </p:spPr>
          </p:pic>
          <p:pic>
            <p:nvPicPr>
              <p:cNvPr id="14" name="Picture 3" descr="C:\Users\leontsoi.000\Desktop\7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8791" y="1515956"/>
                <a:ext cx="3321427" cy="4566097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  <a:extLst/>
            </p:spPr>
          </p:pic>
          <p:pic>
            <p:nvPicPr>
              <p:cNvPr id="15" name="Picture 4" descr="C:\Users\leontsoi.000\Desktop\8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144730">
                <a:off x="5123546" y="1860983"/>
                <a:ext cx="3258985" cy="4518575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  <a:extLst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0DC8EA8-4366-4A8F-AF9D-5C14F2BB4D37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227" name="內容版面配置區 2"/>
          <p:cNvSpPr>
            <a:spLocks noGrp="1"/>
          </p:cNvSpPr>
          <p:nvPr>
            <p:ph idx="1"/>
          </p:nvPr>
        </p:nvSpPr>
        <p:spPr>
          <a:xfrm>
            <a:off x="296863" y="1341438"/>
            <a:ext cx="8596312" cy="5373687"/>
          </a:xfrm>
        </p:spPr>
        <p:txBody>
          <a:bodyPr/>
          <a:lstStyle/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800" b="1" smtClean="0"/>
              <a:t>SCS is developed with extensive industry consultation and consensus, representing </a:t>
            </a:r>
            <a:r>
              <a:rPr lang="en-US" altLang="zh-HK" sz="2800" b="1" smtClean="0">
                <a:solidFill>
                  <a:srgbClr val="0066FF"/>
                </a:solidFill>
              </a:rPr>
              <a:t>competency standards </a:t>
            </a:r>
            <a:r>
              <a:rPr lang="en-US" altLang="zh-HK" sz="2800" b="1" smtClean="0"/>
              <a:t>and </a:t>
            </a:r>
            <a:r>
              <a:rPr lang="en-US" altLang="zh-HK" sz="2800" b="1" smtClean="0">
                <a:solidFill>
                  <a:srgbClr val="0066FF"/>
                </a:solidFill>
              </a:rPr>
              <a:t>good practices </a:t>
            </a:r>
            <a:r>
              <a:rPr lang="en-US" altLang="zh-HK" sz="2800" b="1" smtClean="0"/>
              <a:t>of the trade/industry</a:t>
            </a:r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800" b="1" smtClean="0"/>
              <a:t>Apart from SCS, the Government has also produced 4 sets of   </a:t>
            </a:r>
            <a:r>
              <a:rPr lang="en-US" altLang="zh-HK" sz="2800" b="1" smtClean="0">
                <a:solidFill>
                  <a:srgbClr val="0066FF"/>
                </a:solidFill>
              </a:rPr>
              <a:t>Specification of Generic (Foundation) Competences (SGC)</a:t>
            </a:r>
            <a:r>
              <a:rPr lang="en-US" altLang="zh-HK" sz="2800" b="1" smtClean="0"/>
              <a:t>, covering 4 strands of subject </a:t>
            </a:r>
            <a:r>
              <a:rPr lang="en-US" altLang="zh-HK" sz="2800" b="1" smtClean="0">
                <a:solidFill>
                  <a:srgbClr val="0033CC"/>
                </a:solidFill>
              </a:rPr>
              <a:t>: </a:t>
            </a:r>
            <a:r>
              <a:rPr lang="en-US" altLang="zh-HK" sz="2800" b="1" u="sng" smtClean="0">
                <a:solidFill>
                  <a:srgbClr val="0066FF"/>
                </a:solidFill>
              </a:rPr>
              <a:t>English</a:t>
            </a:r>
            <a:r>
              <a:rPr lang="en-US" altLang="zh-HK" sz="2800" b="1" smtClean="0"/>
              <a:t>, </a:t>
            </a:r>
            <a:r>
              <a:rPr lang="en-US" altLang="zh-HK" sz="2800" b="1" u="sng" smtClean="0">
                <a:solidFill>
                  <a:srgbClr val="0066FF"/>
                </a:solidFill>
              </a:rPr>
              <a:t>Chinese</a:t>
            </a:r>
            <a:r>
              <a:rPr lang="en-US" altLang="zh-HK" sz="2800" b="1" smtClean="0"/>
              <a:t>, </a:t>
            </a:r>
            <a:r>
              <a:rPr lang="en-US" altLang="zh-HK" sz="2800" b="1" u="sng" smtClean="0">
                <a:solidFill>
                  <a:srgbClr val="0066FF"/>
                </a:solidFill>
              </a:rPr>
              <a:t>Numeracy</a:t>
            </a:r>
            <a:r>
              <a:rPr lang="en-US" altLang="zh-HK" sz="2800" b="1" smtClean="0">
                <a:solidFill>
                  <a:srgbClr val="0033CC"/>
                </a:solidFill>
              </a:rPr>
              <a:t> </a:t>
            </a:r>
            <a:r>
              <a:rPr lang="en-US" altLang="zh-HK" sz="2800" b="1" smtClean="0"/>
              <a:t>and </a:t>
            </a:r>
            <a:r>
              <a:rPr lang="en-US" altLang="zh-HK" sz="2800" b="1" u="sng" smtClean="0">
                <a:solidFill>
                  <a:srgbClr val="0066FF"/>
                </a:solidFill>
              </a:rPr>
              <a:t>IT.</a:t>
            </a:r>
            <a:r>
              <a:rPr lang="en-US" altLang="zh-HK" sz="2800" b="1" smtClean="0"/>
              <a:t> </a:t>
            </a:r>
            <a:endParaRPr lang="zh-HK" altLang="en-US" sz="2800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68313" y="1341438"/>
            <a:ext cx="8229600" cy="51292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2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  <a:cs typeface="Times New Roman" panose="02020603050405020304" pitchFamily="18" charset="0"/>
            </a:endParaRPr>
          </a:p>
          <a:p>
            <a:pPr marL="0" indent="0">
              <a:spcAft>
                <a:spcPct val="50000"/>
              </a:spcAft>
              <a:buClr>
                <a:srgbClr val="4D4D4D"/>
              </a:buClr>
              <a:buFont typeface="Arial" pitchFamily="34" charset="0"/>
              <a:buNone/>
              <a:defRPr/>
            </a:pPr>
            <a:endParaRPr lang="en-US" altLang="zh-TW" sz="1600" dirty="0"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81063" y="4914900"/>
            <a:ext cx="7769225" cy="10763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HK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Available in HKQF Website</a:t>
            </a:r>
          </a:p>
          <a:p>
            <a:pPr algn="ctr" eaLnBrk="1" hangingPunct="1">
              <a:defRPr/>
            </a:pPr>
            <a:r>
              <a:rPr lang="en-US" altLang="zh-HK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www.hkqf.gov.hk</a:t>
            </a:r>
            <a:endParaRPr lang="zh-HK" altLang="zh-HK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96863" y="188913"/>
            <a:ext cx="8370887" cy="765175"/>
          </a:xfrm>
        </p:spPr>
        <p:txBody>
          <a:bodyPr>
            <a:normAutofit/>
          </a:bodyPr>
          <a:lstStyle/>
          <a:p>
            <a:pPr algn="l" eaLnBrk="1" hangingPunct="1">
              <a:spcAft>
                <a:spcPct val="50000"/>
              </a:spcAft>
              <a:defRPr/>
            </a:pP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SCS (</a:t>
            </a:r>
            <a:r>
              <a:rPr kumimoji="1" lang="en-US" altLang="zh-TW" sz="3400" b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Cont</a:t>
            </a: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’)</a:t>
            </a:r>
            <a:endParaRPr kumimoji="1" lang="en-US" altLang="zh-TW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5F4EC-55BA-40CD-80FD-4169BC70F386}" type="slidenum">
              <a:rPr lang="en-US" altLang="zh-TW" smtClean="0"/>
              <a:pPr>
                <a:defRPr/>
              </a:pPr>
              <a:t>19</a:t>
            </a:fld>
            <a:endParaRPr lang="en-US" altLang="zh-TW"/>
          </a:p>
        </p:txBody>
      </p:sp>
      <p:pic>
        <p:nvPicPr>
          <p:cNvPr id="532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540" y="1043735"/>
            <a:ext cx="6850862" cy="47488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574" y="1583795"/>
            <a:ext cx="1680513" cy="23939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kumimoji="1" lang="en-US" altLang="zh-TW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Example: Property </a:t>
            </a:r>
            <a:r>
              <a:rPr kumimoji="1" lang="en-US" altLang="zh-TW" sz="3200" b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Mtg</a:t>
            </a:r>
            <a:r>
              <a:rPr kumimoji="1" lang="en-US" altLang="zh-TW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 SCS </a:t>
            </a:r>
            <a:endParaRPr lang="zh-HK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HK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Collaboration</a:t>
            </a:r>
            <a:endParaRPr lang="zh-HK" altLang="en-US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22997"/>
            <a:ext cx="8496944" cy="5256584"/>
          </a:xfrm>
          <a:ln>
            <a:noFill/>
            <a:prstDash val="solid"/>
          </a:ln>
        </p:spPr>
      </p:pic>
      <p:sp>
        <p:nvSpPr>
          <p:cNvPr id="13" name="橢圓 12"/>
          <p:cNvSpPr/>
          <p:nvPr/>
        </p:nvSpPr>
        <p:spPr>
          <a:xfrm flipV="1">
            <a:off x="5508103" y="4043303"/>
            <a:ext cx="149225" cy="133350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K" altLang="en-US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  <p:cxnSp>
        <p:nvCxnSpPr>
          <p:cNvPr id="17" name="直線接點 16"/>
          <p:cNvCxnSpPr/>
          <p:nvPr/>
        </p:nvCxnSpPr>
        <p:spPr>
          <a:xfrm flipH="1">
            <a:off x="7701590" y="5328264"/>
            <a:ext cx="398802" cy="6465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9" descr="http://www.olstars.com/images/flags/Big/nz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849" y="5014138"/>
            <a:ext cx="941623" cy="62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線接點 19"/>
          <p:cNvCxnSpPr/>
          <p:nvPr/>
        </p:nvCxnSpPr>
        <p:spPr>
          <a:xfrm flipV="1">
            <a:off x="5148064" y="4043303"/>
            <a:ext cx="1512168" cy="3147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1" descr="http://flagpedia.net/data/flags/big/t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3303"/>
            <a:ext cx="943620" cy="6295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ts1.mm.bing.net/th?id=HN.608009589489927462&amp;w=204&amp;h=142&amp;c=7&amp;rs=1&amp;pid=1.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288" y="2931495"/>
            <a:ext cx="949779" cy="66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ts2.mm.bing.net/th?id=HN.607991821201246605&amp;w=248&amp;h=154&amp;c=7&amp;rs=1&amp;pid=1.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38" y="1340768"/>
            <a:ext cx="1008487" cy="62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4" name="直線接點 1023"/>
          <p:cNvCxnSpPr/>
          <p:nvPr/>
        </p:nvCxnSpPr>
        <p:spPr>
          <a:xfrm flipV="1">
            <a:off x="3913452" y="4823247"/>
            <a:ext cx="1234612" cy="4785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3" descr="http://www.world-free-printable-flags.com/images/Asea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331" y="5085184"/>
            <a:ext cx="941623" cy="62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http://i300.photobucket.com/albums/nn1/jamieconnor6/ScotlandFlag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08417"/>
            <a:ext cx="914016" cy="6860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線接點 18"/>
          <p:cNvCxnSpPr/>
          <p:nvPr/>
        </p:nvCxnSpPr>
        <p:spPr>
          <a:xfrm>
            <a:off x="1021520" y="2852936"/>
            <a:ext cx="310119" cy="7200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直線接點 1024"/>
          <p:cNvCxnSpPr/>
          <p:nvPr/>
        </p:nvCxnSpPr>
        <p:spPr>
          <a:xfrm flipH="1">
            <a:off x="5436096" y="3262051"/>
            <a:ext cx="2001192" cy="67100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>
            <a:off x="1331639" y="1967615"/>
            <a:ext cx="360041" cy="12038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80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ADB731-236B-4C68-8F7B-326750D177AC}" type="slidenum">
              <a:rPr lang="en-US" altLang="zh-TW" smtClean="0"/>
              <a:pPr>
                <a:defRPr/>
              </a:pPr>
              <a:t>20</a:t>
            </a:fld>
            <a:endParaRPr lang="en-US" altLang="zh-TW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kumimoji="1" lang="en-US" altLang="zh-TW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Example: Property </a:t>
            </a:r>
            <a:r>
              <a:rPr kumimoji="1" lang="en-US" altLang="zh-TW" sz="3200" b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Mtg</a:t>
            </a:r>
            <a:r>
              <a:rPr kumimoji="1" lang="en-US" altLang="zh-TW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 SCS </a:t>
            </a:r>
            <a:endParaRPr lang="zh-HK" altLang="en-US" sz="3200" dirty="0"/>
          </a:p>
        </p:txBody>
      </p:sp>
      <p:pic>
        <p:nvPicPr>
          <p:cNvPr id="5427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88" y="998538"/>
            <a:ext cx="8870950" cy="5462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96FFE-1FE0-463F-81B4-2431C1281DB3}" type="slidenum">
              <a:rPr lang="en-US" altLang="zh-TW" smtClean="0"/>
              <a:pPr>
                <a:defRPr/>
              </a:pPr>
              <a:t>21</a:t>
            </a:fld>
            <a:endParaRPr lang="en-US" altLang="zh-TW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kumimoji="1" lang="en-US" altLang="zh-TW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Example: Property </a:t>
            </a:r>
            <a:r>
              <a:rPr kumimoji="1" lang="en-US" altLang="zh-TW" sz="3200" b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Mtg</a:t>
            </a:r>
            <a:r>
              <a:rPr kumimoji="1" lang="en-US" altLang="zh-TW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 SCS </a:t>
            </a:r>
            <a:endParaRPr lang="zh-HK" altLang="en-US" sz="3200" dirty="0"/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HK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73742"/>
            <a:ext cx="6924493" cy="586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2" name="Oval 12"/>
          <p:cNvSpPr>
            <a:spLocks noChangeArrowheads="1"/>
          </p:cNvSpPr>
          <p:nvPr/>
        </p:nvSpPr>
        <p:spPr bwMode="auto">
          <a:xfrm>
            <a:off x="2697163" y="1500188"/>
            <a:ext cx="6240462" cy="11874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000" b="1" smtClean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Human Resources </a:t>
            </a:r>
          </a:p>
          <a:p>
            <a:pPr eaLnBrk="1" hangingPunct="1">
              <a:defRPr/>
            </a:pPr>
            <a:r>
              <a:rPr lang="en-US" altLang="zh-TW" sz="2000" b="1" smtClean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Development</a:t>
            </a:r>
          </a:p>
          <a:p>
            <a:pPr eaLnBrk="1" hangingPunct="1">
              <a:defRPr/>
            </a:pPr>
            <a:r>
              <a:rPr lang="en-US" altLang="zh-TW" sz="2000" b="1" smtClean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&amp; Management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5505450" y="1447800"/>
            <a:ext cx="3082925" cy="1384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lang="en-US" altLang="zh-TW" sz="1200" b="1" smtClean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  <a:p>
            <a:pPr eaLnBrk="1" hangingPunct="1">
              <a:defRPr/>
            </a:pPr>
            <a:r>
              <a:rPr lang="en-US" altLang="zh-TW" sz="1800" smtClean="0">
                <a:latin typeface="Century" pitchFamily="18" charset="0"/>
              </a:rPr>
              <a:t>e.g. in-house training, </a:t>
            </a:r>
          </a:p>
          <a:p>
            <a:pPr eaLnBrk="1" hangingPunct="1">
              <a:defRPr/>
            </a:pPr>
            <a:r>
              <a:rPr lang="en-US" altLang="zh-TW" sz="1800" smtClean="0">
                <a:latin typeface="Century" pitchFamily="18" charset="0"/>
              </a:rPr>
              <a:t>job specifications,</a:t>
            </a:r>
          </a:p>
          <a:p>
            <a:pPr eaLnBrk="1" hangingPunct="1">
              <a:defRPr/>
            </a:pPr>
            <a:r>
              <a:rPr lang="en-US" altLang="zh-TW" sz="1800" smtClean="0">
                <a:latin typeface="Century" pitchFamily="18" charset="0"/>
              </a:rPr>
              <a:t>recruitment</a:t>
            </a:r>
          </a:p>
          <a:p>
            <a:pPr eaLnBrk="1" hangingPunct="1">
              <a:defRPr/>
            </a:pPr>
            <a:endParaRPr lang="zh-HK" altLang="zh-HK" sz="1800" smtClean="0"/>
          </a:p>
        </p:txBody>
      </p:sp>
      <p:sp>
        <p:nvSpPr>
          <p:cNvPr id="18" name="Oval 12"/>
          <p:cNvSpPr>
            <a:spLocks noChangeArrowheads="1"/>
          </p:cNvSpPr>
          <p:nvPr/>
        </p:nvSpPr>
        <p:spPr bwMode="auto">
          <a:xfrm>
            <a:off x="2697163" y="4311650"/>
            <a:ext cx="6249987" cy="11874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000" b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Vocational </a:t>
            </a:r>
          </a:p>
          <a:p>
            <a:pPr eaLnBrk="1" hangingPunct="1">
              <a:defRPr/>
            </a:pPr>
            <a:r>
              <a:rPr lang="en-US" altLang="zh-TW" sz="2000" b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Education</a:t>
            </a:r>
          </a:p>
          <a:p>
            <a:pPr eaLnBrk="1" hangingPunct="1">
              <a:defRPr/>
            </a:pPr>
            <a:r>
              <a:rPr lang="en-US" altLang="zh-TW" sz="2000" b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&amp; Training</a:t>
            </a:r>
            <a:endParaRPr lang="en-US" altLang="zh-TW" sz="2000" b="1" smtClean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7349" name="文字方塊 18"/>
          <p:cNvSpPr txBox="1">
            <a:spLocks noChangeArrowheads="1"/>
          </p:cNvSpPr>
          <p:nvPr/>
        </p:nvSpPr>
        <p:spPr bwMode="auto">
          <a:xfrm>
            <a:off x="5505450" y="4470400"/>
            <a:ext cx="30956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None/>
            </a:pPr>
            <a:r>
              <a:rPr lang="en-US" altLang="zh-TW" sz="1800">
                <a:latin typeface="Century" pitchFamily="18" charset="0"/>
              </a:rPr>
              <a:t>e.g. SCS-based courses, SCS referencing, in-house training</a:t>
            </a:r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2697163" y="2874963"/>
            <a:ext cx="6249987" cy="118903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000" b="1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Basis </a:t>
            </a:r>
          </a:p>
          <a:p>
            <a:pPr eaLnBrk="1" hangingPunct="1">
              <a:defRPr/>
            </a:pPr>
            <a:r>
              <a:rPr lang="en-US" altLang="zh-TW" sz="2000" b="1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for</a:t>
            </a:r>
          </a:p>
          <a:p>
            <a:pPr eaLnBrk="1" hangingPunct="1">
              <a:defRPr/>
            </a:pPr>
            <a:r>
              <a:rPr lang="en-US" altLang="zh-TW" sz="2000" b="1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Benchmarking</a:t>
            </a:r>
            <a:endParaRPr lang="en-US" altLang="zh-TW" sz="2000" b="1" smtClean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7351" name="文字方塊 20"/>
          <p:cNvSpPr txBox="1">
            <a:spLocks noChangeArrowheads="1"/>
          </p:cNvSpPr>
          <p:nvPr/>
        </p:nvSpPr>
        <p:spPr bwMode="auto">
          <a:xfrm>
            <a:off x="5505450" y="3028950"/>
            <a:ext cx="35290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None/>
            </a:pPr>
            <a:r>
              <a:rPr lang="en-US" altLang="zh-TW" sz="1800">
                <a:latin typeface="Century" pitchFamily="18" charset="0"/>
              </a:rPr>
              <a:t>e.g. </a:t>
            </a:r>
            <a:r>
              <a:rPr lang="en-US" altLang="zh-TW" sz="1800" b="1">
                <a:solidFill>
                  <a:srgbClr val="008000"/>
                </a:solidFill>
                <a:latin typeface="Century" pitchFamily="18" charset="0"/>
              </a:rPr>
              <a:t>Recognition of Prior Learning</a:t>
            </a:r>
            <a:r>
              <a:rPr lang="en-US" altLang="zh-TW" sz="1800">
                <a:latin typeface="Century" pitchFamily="18" charset="0"/>
              </a:rPr>
              <a:t>,  benchmarking purpose by professional body</a:t>
            </a:r>
            <a:endParaRPr lang="zh-HK" altLang="zh-HK" sz="1800">
              <a:latin typeface="Century" pitchFamily="18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15913" y="234950"/>
            <a:ext cx="7947025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defRPr/>
            </a:pPr>
            <a:r>
              <a:rPr lang="en-US" altLang="zh-TW" sz="34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Major Use of SCS</a:t>
            </a:r>
            <a:endParaRPr lang="zh-TW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</a:endParaRPr>
          </a:p>
        </p:txBody>
      </p:sp>
      <p:sp>
        <p:nvSpPr>
          <p:cNvPr id="57353" name="投影片編號版面配置區 1"/>
          <p:cNvSpPr txBox="1">
            <a:spLocks/>
          </p:cNvSpPr>
          <p:nvPr/>
        </p:nvSpPr>
        <p:spPr bwMode="auto">
          <a:xfrm>
            <a:off x="7885113" y="6381750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996ECE01-241C-4184-8FA6-D797943942E9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22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01" y="2004061"/>
            <a:ext cx="2079625" cy="294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22"/>
          <p:cNvSpPr>
            <a:spLocks noChangeShapeType="1"/>
          </p:cNvSpPr>
          <p:nvPr/>
        </p:nvSpPr>
        <p:spPr bwMode="auto">
          <a:xfrm flipH="1">
            <a:off x="5292725" y="4779963"/>
            <a:ext cx="1439863" cy="989012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新細明體" charset="0"/>
              <a:cs typeface="新細明體" charset="0"/>
            </a:endParaRPr>
          </a:p>
        </p:txBody>
      </p:sp>
      <p:sp>
        <p:nvSpPr>
          <p:cNvPr id="43011" name="Text Box 7"/>
          <p:cNvSpPr txBox="1">
            <a:spLocks noChangeArrowheads="1"/>
          </p:cNvSpPr>
          <p:nvPr/>
        </p:nvSpPr>
        <p:spPr bwMode="auto">
          <a:xfrm>
            <a:off x="341313" y="1223963"/>
            <a:ext cx="3916362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en-US" altLang="zh-TW" sz="2800" b="1" smtClean="0">
                <a:solidFill>
                  <a:srgbClr val="0066FF"/>
                </a:solidFill>
                <a:latin typeface="Garamond" charset="0"/>
              </a:rPr>
              <a:t>Education &amp; Training Providers</a:t>
            </a:r>
          </a:p>
        </p:txBody>
      </p:sp>
      <p:sp>
        <p:nvSpPr>
          <p:cNvPr id="43012" name="Text Box 8"/>
          <p:cNvSpPr txBox="1">
            <a:spLocks noChangeArrowheads="1"/>
          </p:cNvSpPr>
          <p:nvPr/>
        </p:nvSpPr>
        <p:spPr bwMode="auto">
          <a:xfrm>
            <a:off x="4662488" y="1403350"/>
            <a:ext cx="434657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>
              <a:lnSpc>
                <a:spcPts val="2800"/>
              </a:lnSpc>
              <a:defRPr/>
            </a:pPr>
            <a:r>
              <a:rPr lang="en-US" altLang="zh-TW" sz="2800" b="1" dirty="0" smtClean="0">
                <a:solidFill>
                  <a:srgbClr val="008000"/>
                </a:solidFill>
                <a:latin typeface="Garamond" charset="0"/>
              </a:rPr>
              <a:t>Enterprises</a:t>
            </a:r>
          </a:p>
        </p:txBody>
      </p:sp>
      <p:sp>
        <p:nvSpPr>
          <p:cNvPr id="46087" name="Text Box 14"/>
          <p:cNvSpPr txBox="1">
            <a:spLocks noChangeArrowheads="1"/>
          </p:cNvSpPr>
          <p:nvPr/>
        </p:nvSpPr>
        <p:spPr bwMode="auto">
          <a:xfrm>
            <a:off x="4751388" y="3608388"/>
            <a:ext cx="3959225" cy="1171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1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en-US" altLang="zh-TW" b="1" dirty="0" smtClean="0">
                <a:latin typeface="Garamond" pitchFamily="18" charset="0"/>
              </a:rPr>
              <a:t>may consider submitting their </a:t>
            </a:r>
            <a:r>
              <a:rPr lang="en-US" altLang="zh-TW" b="1" dirty="0" err="1" smtClean="0">
                <a:latin typeface="Garamond" pitchFamily="18" charset="0"/>
              </a:rPr>
              <a:t>programmes</a:t>
            </a:r>
            <a:r>
              <a:rPr lang="en-US" altLang="zh-TW" b="1" dirty="0" smtClean="0">
                <a:latin typeface="Garamond" pitchFamily="18" charset="0"/>
              </a:rPr>
              <a:t> for </a:t>
            </a:r>
            <a:br>
              <a:rPr lang="en-US" altLang="zh-TW" b="1" dirty="0" smtClean="0">
                <a:latin typeface="Garamond" pitchFamily="18" charset="0"/>
              </a:rPr>
            </a:br>
            <a:r>
              <a:rPr lang="en-US" altLang="zh-TW" b="1" dirty="0" smtClean="0">
                <a:latin typeface="Garamond" pitchFamily="18" charset="0"/>
              </a:rPr>
              <a:t>accreditation</a:t>
            </a:r>
            <a:endParaRPr lang="en-US" altLang="zh-TW" b="1" dirty="0" smtClean="0">
              <a:solidFill>
                <a:srgbClr val="FFFF00"/>
              </a:solidFill>
              <a:latin typeface="Garamond" pitchFamily="18" charset="0"/>
            </a:endParaRPr>
          </a:p>
        </p:txBody>
      </p:sp>
      <p:sp>
        <p:nvSpPr>
          <p:cNvPr id="89103" name="Text Box 15"/>
          <p:cNvSpPr txBox="1">
            <a:spLocks noChangeArrowheads="1"/>
          </p:cNvSpPr>
          <p:nvPr/>
        </p:nvSpPr>
        <p:spPr bwMode="auto">
          <a:xfrm>
            <a:off x="341313" y="5318125"/>
            <a:ext cx="4951412" cy="121602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 anchorCtr="1"/>
          <a:lstStyle/>
          <a:p>
            <a:pPr algn="ctr">
              <a:defRPr/>
            </a:pPr>
            <a:r>
              <a:rPr lang="en-US" altLang="zh-TW" sz="2400">
                <a:solidFill>
                  <a:srgbClr val="FFFF00"/>
                </a:solidFill>
                <a:ea typeface="新細明體" charset="-120"/>
              </a:rPr>
              <a:t>Accredited programmes being</a:t>
            </a:r>
            <a:br>
              <a:rPr lang="en-US" altLang="zh-TW" sz="2400">
                <a:solidFill>
                  <a:srgbClr val="FFFF00"/>
                </a:solidFill>
                <a:ea typeface="新細明體" charset="-120"/>
              </a:rPr>
            </a:br>
            <a:r>
              <a:rPr lang="en-US" altLang="zh-TW" sz="2400">
                <a:solidFill>
                  <a:srgbClr val="FFFF00"/>
                </a:solidFill>
                <a:ea typeface="新細明體" charset="-120"/>
              </a:rPr>
              <a:t>uploaded onto the </a:t>
            </a:r>
            <a:r>
              <a:rPr lang="en-US" altLang="zh-TW" sz="2400" b="1">
                <a:solidFill>
                  <a:srgbClr val="33CC33"/>
                </a:solidFill>
                <a:ea typeface="新細明體" charset="-120"/>
              </a:rPr>
              <a:t>QR </a:t>
            </a:r>
            <a:r>
              <a:rPr lang="en-US" altLang="zh-TW" sz="2400">
                <a:solidFill>
                  <a:srgbClr val="FFFF00"/>
                </a:solidFill>
                <a:ea typeface="新細明體" charset="-120"/>
              </a:rPr>
              <a:t>as </a:t>
            </a:r>
            <a:br>
              <a:rPr lang="en-US" altLang="zh-TW" sz="2400">
                <a:solidFill>
                  <a:srgbClr val="FFFF00"/>
                </a:solidFill>
                <a:ea typeface="新細明體" charset="-120"/>
              </a:rPr>
            </a:br>
            <a:r>
              <a:rPr lang="en-US" altLang="zh-TW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新細明體" charset="-120"/>
              </a:rPr>
              <a:t>QF-recognized </a:t>
            </a:r>
            <a:r>
              <a:rPr lang="en-US" altLang="zh-TW" sz="2400">
                <a:solidFill>
                  <a:srgbClr val="FFFF00"/>
                </a:solidFill>
                <a:ea typeface="新細明體" charset="-120"/>
              </a:rPr>
              <a:t>programmes</a:t>
            </a:r>
          </a:p>
        </p:txBody>
      </p:sp>
      <p:pic>
        <p:nvPicPr>
          <p:cNvPr id="58375" name="Picture 18" descr="MCj019832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5229225"/>
            <a:ext cx="1484313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6" name="Line 19"/>
          <p:cNvSpPr>
            <a:spLocks noChangeShapeType="1"/>
          </p:cNvSpPr>
          <p:nvPr/>
        </p:nvSpPr>
        <p:spPr bwMode="auto">
          <a:xfrm>
            <a:off x="2322513" y="3203575"/>
            <a:ext cx="0" cy="4048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新細明體" charset="0"/>
              <a:cs typeface="新細明體" charset="0"/>
            </a:endParaRPr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341313" y="2071688"/>
            <a:ext cx="3959225" cy="11318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anchorCtr="1"/>
          <a:lstStyle/>
          <a:p>
            <a:pPr algn="ctr">
              <a:lnSpc>
                <a:spcPct val="80000"/>
              </a:lnSpc>
              <a:defRPr/>
            </a:pPr>
            <a:r>
              <a:rPr lang="en-US" altLang="zh-TW" sz="2400" b="1" dirty="0">
                <a:latin typeface="Garamond" pitchFamily="18" charset="0"/>
              </a:rPr>
              <a:t>Adopt SCS in designing  training </a:t>
            </a:r>
            <a:r>
              <a:rPr lang="en-US" altLang="zh-TW" sz="2400" b="1" dirty="0" err="1">
                <a:latin typeface="Garamond" pitchFamily="18" charset="0"/>
              </a:rPr>
              <a:t>programmes</a:t>
            </a:r>
            <a:endParaRPr lang="en-US" altLang="zh-TW" sz="2400" b="1" dirty="0">
              <a:latin typeface="Garamond" pitchFamily="18" charset="0"/>
            </a:endParaRPr>
          </a:p>
        </p:txBody>
      </p:sp>
      <p:sp>
        <p:nvSpPr>
          <p:cNvPr id="43018" name="Line 20"/>
          <p:cNvSpPr>
            <a:spLocks noChangeShapeType="1"/>
          </p:cNvSpPr>
          <p:nvPr/>
        </p:nvSpPr>
        <p:spPr bwMode="auto">
          <a:xfrm>
            <a:off x="6732588" y="3203575"/>
            <a:ext cx="0" cy="40481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新細明體" charset="0"/>
              <a:cs typeface="新細明體" charset="0"/>
            </a:endParaRP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4751388" y="2071688"/>
            <a:ext cx="3959225" cy="11318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1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en-US" altLang="zh-TW" sz="2400" b="1" dirty="0" smtClean="0">
                <a:latin typeface="Garamond" pitchFamily="18" charset="0"/>
              </a:rPr>
              <a:t>Adopt SCS in designing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en-US" altLang="zh-TW" sz="2400" b="1" dirty="0" smtClean="0">
                <a:solidFill>
                  <a:srgbClr val="FF00FF"/>
                </a:solidFill>
                <a:latin typeface="Garamond" pitchFamily="18" charset="0"/>
              </a:rPr>
              <a:t>in-house</a:t>
            </a:r>
            <a:r>
              <a:rPr lang="en-US" altLang="zh-TW" sz="2400" b="1" dirty="0" smtClean="0">
                <a:solidFill>
                  <a:srgbClr val="FFFF00"/>
                </a:solidFill>
                <a:latin typeface="Garamond" pitchFamily="18" charset="0"/>
              </a:rPr>
              <a:t> </a:t>
            </a:r>
            <a:r>
              <a:rPr lang="en-US" altLang="zh-TW" sz="2400" b="1" dirty="0" smtClean="0">
                <a:latin typeface="Garamond" pitchFamily="18" charset="0"/>
              </a:rPr>
              <a:t>training </a:t>
            </a:r>
            <a:r>
              <a:rPr lang="en-US" altLang="zh-TW" sz="2400" b="1" dirty="0" err="1" smtClean="0">
                <a:latin typeface="Garamond" pitchFamily="18" charset="0"/>
              </a:rPr>
              <a:t>programmes</a:t>
            </a:r>
            <a:endParaRPr lang="en-US" altLang="zh-TW" sz="2400" b="1" dirty="0" smtClean="0">
              <a:latin typeface="Garamond" pitchFamily="18" charset="0"/>
            </a:endParaRPr>
          </a:p>
        </p:txBody>
      </p:sp>
      <p:sp>
        <p:nvSpPr>
          <p:cNvPr id="43020" name="Line 21"/>
          <p:cNvSpPr>
            <a:spLocks noChangeShapeType="1"/>
          </p:cNvSpPr>
          <p:nvPr/>
        </p:nvSpPr>
        <p:spPr bwMode="auto">
          <a:xfrm flipH="1">
            <a:off x="2300288" y="4778375"/>
            <a:ext cx="22225" cy="539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新細明體" charset="0"/>
              <a:cs typeface="新細明體" charset="0"/>
            </a:endParaRPr>
          </a:p>
        </p:txBody>
      </p: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342900" y="3619500"/>
            <a:ext cx="3959225" cy="11604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anchorCtr="1"/>
          <a:lstStyle/>
          <a:p>
            <a:pPr>
              <a:defRPr/>
            </a:pPr>
            <a:r>
              <a:rPr lang="en-US" altLang="zh-TW" sz="2400" b="1" dirty="0">
                <a:latin typeface="Garamond" pitchFamily="18" charset="0"/>
              </a:rPr>
              <a:t>Go through </a:t>
            </a:r>
            <a:r>
              <a:rPr lang="en-US" altLang="zh-TW" sz="2400" b="1" dirty="0">
                <a:solidFill>
                  <a:srgbClr val="0066FF"/>
                </a:solidFill>
                <a:latin typeface="Garamond" pitchFamily="18" charset="0"/>
              </a:rPr>
              <a:t>accreditation progress</a:t>
            </a:r>
            <a:r>
              <a:rPr lang="en-US" altLang="zh-TW" sz="2400" b="1" dirty="0">
                <a:latin typeface="Garamond" pitchFamily="18" charset="0"/>
              </a:rPr>
              <a:t> conducted by </a:t>
            </a:r>
            <a:r>
              <a:rPr lang="en-US" altLang="zh-TW" sz="2400" b="1" dirty="0">
                <a:solidFill>
                  <a:srgbClr val="FF00FF"/>
                </a:solidFill>
                <a:latin typeface="Garamond" pitchFamily="18" charset="0"/>
              </a:rPr>
              <a:t>HKCAAVQ</a:t>
            </a: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315913" y="234950"/>
            <a:ext cx="7947025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defRPr/>
            </a:pPr>
            <a:r>
              <a:rPr lang="en-US" altLang="zh-TW" sz="34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Education &amp; Training</a:t>
            </a:r>
            <a:endParaRPr lang="zh-TW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</a:endParaRPr>
          </a:p>
        </p:txBody>
      </p:sp>
      <p:sp>
        <p:nvSpPr>
          <p:cNvPr id="58383" name="投影片編號版面配置區 1"/>
          <p:cNvSpPr txBox="1">
            <a:spLocks/>
          </p:cNvSpPr>
          <p:nvPr/>
        </p:nvSpPr>
        <p:spPr bwMode="auto">
          <a:xfrm>
            <a:off x="7885113" y="6381750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69C2358F-3798-47DE-8244-92E98D9C73DB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23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32"/>
          <p:cNvSpPr>
            <a:spLocks noChangeArrowheads="1"/>
          </p:cNvSpPr>
          <p:nvPr/>
        </p:nvSpPr>
        <p:spPr bwMode="auto">
          <a:xfrm rot="-5400000">
            <a:off x="1083469" y="3594894"/>
            <a:ext cx="958850" cy="12144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00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HK" altLang="en-US"/>
          </a:p>
        </p:txBody>
      </p:sp>
      <p:sp>
        <p:nvSpPr>
          <p:cNvPr id="196632" name="AutoShape 24"/>
          <p:cNvSpPr>
            <a:spLocks noChangeArrowheads="1"/>
          </p:cNvSpPr>
          <p:nvPr/>
        </p:nvSpPr>
        <p:spPr bwMode="auto">
          <a:xfrm>
            <a:off x="341313" y="1538288"/>
            <a:ext cx="2790825" cy="2160587"/>
          </a:xfrm>
          <a:prstGeom prst="flowChartMultidocumen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en-US" altLang="zh-TW" sz="2800" b="1" dirty="0">
                <a:latin typeface="Garamond" pitchFamily="18" charset="0"/>
              </a:rPr>
              <a:t>SCS-based </a:t>
            </a:r>
            <a:r>
              <a:rPr lang="en-US" altLang="zh-TW" sz="2800" b="1" u="sng" dirty="0">
                <a:solidFill>
                  <a:srgbClr val="9900CC"/>
                </a:solidFill>
                <a:latin typeface="Garamond" pitchFamily="18" charset="0"/>
              </a:rPr>
              <a:t/>
            </a:r>
            <a:br>
              <a:rPr lang="en-US" altLang="zh-TW" sz="2800" b="1" u="sng" dirty="0">
                <a:solidFill>
                  <a:srgbClr val="9900CC"/>
                </a:solidFill>
                <a:latin typeface="Garamond" pitchFamily="18" charset="0"/>
              </a:rPr>
            </a:br>
            <a:r>
              <a:rPr lang="en-US" altLang="zh-TW" sz="2800" b="1" u="sng" dirty="0">
                <a:solidFill>
                  <a:srgbClr val="9900CC"/>
                </a:solidFill>
                <a:latin typeface="Garamond" pitchFamily="18" charset="0"/>
              </a:rPr>
              <a:t>Job </a:t>
            </a:r>
            <a:br>
              <a:rPr lang="en-US" altLang="zh-TW" sz="2800" b="1" u="sng" dirty="0">
                <a:solidFill>
                  <a:srgbClr val="9900CC"/>
                </a:solidFill>
                <a:latin typeface="Garamond" pitchFamily="18" charset="0"/>
              </a:rPr>
            </a:br>
            <a:r>
              <a:rPr lang="en-US" altLang="zh-TW" sz="2800" b="1" u="sng" dirty="0">
                <a:solidFill>
                  <a:srgbClr val="9900CC"/>
                </a:solidFill>
                <a:latin typeface="Garamond" pitchFamily="18" charset="0"/>
              </a:rPr>
              <a:t>Description</a:t>
            </a:r>
          </a:p>
        </p:txBody>
      </p:sp>
      <p:sp>
        <p:nvSpPr>
          <p:cNvPr id="59396" name="AutoShape 21"/>
          <p:cNvSpPr>
            <a:spLocks noChangeArrowheads="1"/>
          </p:cNvSpPr>
          <p:nvPr/>
        </p:nvSpPr>
        <p:spPr bwMode="auto">
          <a:xfrm>
            <a:off x="3402013" y="1493838"/>
            <a:ext cx="2474912" cy="5005387"/>
          </a:xfrm>
          <a:prstGeom prst="flowChartAlternateProcess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None/>
            </a:pPr>
            <a:endParaRPr lang="zh-HK" altLang="zh-HK" sz="1800">
              <a:latin typeface="Arial" charset="0"/>
            </a:endParaRPr>
          </a:p>
        </p:txBody>
      </p:sp>
      <p:sp useBgFill="1">
        <p:nvSpPr>
          <p:cNvPr id="45061" name="Text Box 12"/>
          <p:cNvSpPr txBox="1">
            <a:spLocks noChangeArrowheads="1"/>
          </p:cNvSpPr>
          <p:nvPr/>
        </p:nvSpPr>
        <p:spPr bwMode="auto">
          <a:xfrm>
            <a:off x="3581400" y="2124075"/>
            <a:ext cx="2116138" cy="8540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 anchorCtr="1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TW" b="1" smtClean="0">
                <a:solidFill>
                  <a:srgbClr val="9900CC"/>
                </a:solidFill>
                <a:latin typeface="Garamond" pitchFamily="18" charset="0"/>
              </a:rPr>
              <a:t>Job Profiling</a:t>
            </a:r>
            <a:endParaRPr lang="en-US" altLang="zh-TW" b="1" smtClean="0">
              <a:solidFill>
                <a:srgbClr val="008000"/>
              </a:solidFill>
              <a:latin typeface="Garamond" pitchFamily="18" charset="0"/>
            </a:endParaRPr>
          </a:p>
        </p:txBody>
      </p:sp>
      <p:sp useBgFill="1">
        <p:nvSpPr>
          <p:cNvPr id="45062" name="Text Box 13"/>
          <p:cNvSpPr txBox="1">
            <a:spLocks noChangeArrowheads="1"/>
          </p:cNvSpPr>
          <p:nvPr/>
        </p:nvSpPr>
        <p:spPr bwMode="auto">
          <a:xfrm>
            <a:off x="3581400" y="3159125"/>
            <a:ext cx="2116138" cy="8540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 anchorCtr="1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TW" b="1" smtClean="0">
                <a:solidFill>
                  <a:srgbClr val="9900CC"/>
                </a:solidFill>
                <a:latin typeface="Garamond" pitchFamily="18" charset="0"/>
              </a:rPr>
              <a:t>Recruitment</a:t>
            </a:r>
            <a:endParaRPr lang="en-US" altLang="zh-TW" b="1" smtClean="0">
              <a:solidFill>
                <a:srgbClr val="008000"/>
              </a:solidFill>
              <a:latin typeface="Garamond" pitchFamily="18" charset="0"/>
            </a:endParaRPr>
          </a:p>
        </p:txBody>
      </p:sp>
      <p:sp useBgFill="1">
        <p:nvSpPr>
          <p:cNvPr id="45063" name="Text Box 14"/>
          <p:cNvSpPr txBox="1">
            <a:spLocks noChangeArrowheads="1"/>
          </p:cNvSpPr>
          <p:nvPr/>
        </p:nvSpPr>
        <p:spPr bwMode="auto">
          <a:xfrm>
            <a:off x="3581400" y="4194175"/>
            <a:ext cx="2116138" cy="8540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 anchorCtr="1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en-US" altLang="zh-TW" b="1" smtClean="0">
                <a:solidFill>
                  <a:srgbClr val="9900CC"/>
                </a:solidFill>
                <a:latin typeface="Garamond" pitchFamily="18" charset="0"/>
              </a:rPr>
              <a:t>Staff continuous development</a:t>
            </a:r>
            <a:endParaRPr lang="en-US" altLang="zh-TW" b="1" smtClean="0">
              <a:solidFill>
                <a:srgbClr val="008000"/>
              </a:solidFill>
              <a:latin typeface="Garamond" pitchFamily="18" charset="0"/>
            </a:endParaRPr>
          </a:p>
        </p:txBody>
      </p:sp>
      <p:sp useBgFill="1">
        <p:nvSpPr>
          <p:cNvPr id="45064" name="Text Box 15"/>
          <p:cNvSpPr txBox="1">
            <a:spLocks noChangeArrowheads="1"/>
          </p:cNvSpPr>
          <p:nvPr/>
        </p:nvSpPr>
        <p:spPr bwMode="auto">
          <a:xfrm>
            <a:off x="3581400" y="5230813"/>
            <a:ext cx="2116138" cy="8540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 anchorCtr="1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TW" b="1" smtClean="0">
                <a:solidFill>
                  <a:srgbClr val="9900CC"/>
                </a:solidFill>
                <a:latin typeface="Garamond" pitchFamily="18" charset="0"/>
              </a:rPr>
              <a:t>Performance Appraisal</a:t>
            </a:r>
            <a:endParaRPr lang="en-US" altLang="zh-TW" b="1" smtClean="0">
              <a:solidFill>
                <a:srgbClr val="008000"/>
              </a:solidFill>
              <a:latin typeface="Garamond" pitchFamily="18" charset="0"/>
            </a:endParaRPr>
          </a:p>
        </p:txBody>
      </p:sp>
      <p:sp>
        <p:nvSpPr>
          <p:cNvPr id="45065" name="Text Box 33"/>
          <p:cNvSpPr txBox="1">
            <a:spLocks noChangeArrowheads="1"/>
          </p:cNvSpPr>
          <p:nvPr/>
        </p:nvSpPr>
        <p:spPr bwMode="auto">
          <a:xfrm>
            <a:off x="3402013" y="1673225"/>
            <a:ext cx="256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TW" sz="2400" b="1" smtClean="0">
                <a:solidFill>
                  <a:srgbClr val="FFFF00"/>
                </a:solidFill>
                <a:latin typeface="Garamond" charset="0"/>
              </a:rPr>
              <a:t>HR Management</a:t>
            </a:r>
          </a:p>
        </p:txBody>
      </p:sp>
      <p:sp>
        <p:nvSpPr>
          <p:cNvPr id="45066" name="Text Box 34"/>
          <p:cNvSpPr txBox="1">
            <a:spLocks noChangeArrowheads="1"/>
          </p:cNvSpPr>
          <p:nvPr/>
        </p:nvSpPr>
        <p:spPr bwMode="auto">
          <a:xfrm>
            <a:off x="3625850" y="6084888"/>
            <a:ext cx="2025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2400" b="1" smtClean="0">
                <a:solidFill>
                  <a:srgbClr val="FFFF00"/>
                </a:solidFill>
              </a:rPr>
              <a:t>．．．．．．</a:t>
            </a:r>
          </a:p>
        </p:txBody>
      </p:sp>
      <p:grpSp>
        <p:nvGrpSpPr>
          <p:cNvPr id="59403" name="Group 42"/>
          <p:cNvGrpSpPr>
            <a:grpSpLocks/>
          </p:cNvGrpSpPr>
          <p:nvPr/>
        </p:nvGrpSpPr>
        <p:grpSpPr bwMode="auto">
          <a:xfrm>
            <a:off x="6057900" y="1619250"/>
            <a:ext cx="2700338" cy="1089025"/>
            <a:chOff x="3901" y="969"/>
            <a:chExt cx="1701" cy="686"/>
          </a:xfrm>
        </p:grpSpPr>
        <p:sp useBgFill="1">
          <p:nvSpPr>
            <p:cNvPr id="45080" name="Text Box 16"/>
            <p:cNvSpPr txBox="1">
              <a:spLocks noChangeArrowheads="1"/>
            </p:cNvSpPr>
            <p:nvPr/>
          </p:nvSpPr>
          <p:spPr bwMode="auto">
            <a:xfrm>
              <a:off x="4383" y="1110"/>
              <a:ext cx="1219" cy="482"/>
            </a:xfrm>
            <a:prstGeom prst="rect">
              <a:avLst/>
            </a:prstGeom>
            <a:ln>
              <a:noFill/>
            </a:ln>
            <a:effectLst>
              <a:outerShdw blurRad="63500"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TW" sz="2600" b="1" smtClean="0">
                  <a:solidFill>
                    <a:srgbClr val="9900CC"/>
                  </a:solidFill>
                  <a:latin typeface="Garamond" charset="0"/>
                </a:rPr>
                <a:t>   Objective</a:t>
              </a:r>
            </a:p>
          </p:txBody>
        </p:sp>
        <p:pic>
          <p:nvPicPr>
            <p:cNvPr id="59418" name="Picture 37" descr="MC900383562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1" y="969"/>
              <a:ext cx="737" cy="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9404" name="Group 43"/>
          <p:cNvGrpSpPr>
            <a:grpSpLocks/>
          </p:cNvGrpSpPr>
          <p:nvPr/>
        </p:nvGrpSpPr>
        <p:grpSpPr bwMode="auto">
          <a:xfrm>
            <a:off x="6057900" y="2781300"/>
            <a:ext cx="2744788" cy="1089025"/>
            <a:chOff x="3901" y="1701"/>
            <a:chExt cx="1729" cy="686"/>
          </a:xfrm>
        </p:grpSpPr>
        <p:sp useBgFill="1">
          <p:nvSpPr>
            <p:cNvPr id="45078" name="Text Box 17"/>
            <p:cNvSpPr txBox="1">
              <a:spLocks noChangeArrowheads="1"/>
            </p:cNvSpPr>
            <p:nvPr/>
          </p:nvSpPr>
          <p:spPr bwMode="auto">
            <a:xfrm>
              <a:off x="4411" y="1842"/>
              <a:ext cx="1219" cy="482"/>
            </a:xfrm>
            <a:prstGeom prst="rect">
              <a:avLst/>
            </a:prstGeom>
            <a:ln>
              <a:noFill/>
            </a:ln>
            <a:effectLst>
              <a:outerShdw blurRad="63500"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defRPr/>
              </a:pPr>
              <a:r>
                <a:rPr lang="en-US" altLang="zh-TW" sz="2600" b="1" smtClean="0">
                  <a:solidFill>
                    <a:srgbClr val="9900CC"/>
                  </a:solidFill>
                  <a:latin typeface="Garamond" charset="0"/>
                </a:rPr>
                <a:t>  Clear  </a:t>
              </a:r>
            </a:p>
            <a:p>
              <a:pPr algn="ctr" eaLnBrk="1" hangingPunct="1">
                <a:lnSpc>
                  <a:spcPct val="80000"/>
                </a:lnSpc>
                <a:defRPr/>
              </a:pPr>
              <a:r>
                <a:rPr lang="en-US" altLang="zh-TW" sz="2600" b="1" smtClean="0">
                  <a:solidFill>
                    <a:srgbClr val="9900CC"/>
                  </a:solidFill>
                  <a:latin typeface="Garamond" charset="0"/>
                </a:rPr>
                <a:t>  standards</a:t>
              </a:r>
            </a:p>
          </p:txBody>
        </p:sp>
        <p:pic>
          <p:nvPicPr>
            <p:cNvPr id="59416" name="Picture 38" descr="MC900383562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1" y="1701"/>
              <a:ext cx="737" cy="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9405" name="Group 44"/>
          <p:cNvGrpSpPr>
            <a:grpSpLocks/>
          </p:cNvGrpSpPr>
          <p:nvPr/>
        </p:nvGrpSpPr>
        <p:grpSpPr bwMode="auto">
          <a:xfrm>
            <a:off x="6057900" y="3870325"/>
            <a:ext cx="2744788" cy="1089025"/>
            <a:chOff x="3901" y="2387"/>
            <a:chExt cx="1729" cy="686"/>
          </a:xfrm>
        </p:grpSpPr>
        <p:sp useBgFill="1">
          <p:nvSpPr>
            <p:cNvPr id="45076" name="Text Box 18"/>
            <p:cNvSpPr txBox="1">
              <a:spLocks noChangeArrowheads="1"/>
            </p:cNvSpPr>
            <p:nvPr/>
          </p:nvSpPr>
          <p:spPr bwMode="auto">
            <a:xfrm>
              <a:off x="4411" y="2585"/>
              <a:ext cx="1219" cy="482"/>
            </a:xfrm>
            <a:prstGeom prst="rect">
              <a:avLst/>
            </a:prstGeom>
            <a:ln>
              <a:noFill/>
            </a:ln>
            <a:effectLst>
              <a:outerShdw blurRad="63500"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TW" sz="2600" b="1" smtClean="0">
                  <a:solidFill>
                    <a:srgbClr val="9900CC"/>
                  </a:solidFill>
                  <a:latin typeface="Garamond" charset="0"/>
                </a:rPr>
                <a:t>  Effective</a:t>
              </a:r>
            </a:p>
          </p:txBody>
        </p:sp>
        <p:pic>
          <p:nvPicPr>
            <p:cNvPr id="59414" name="Picture 39" descr="MC900383562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1" y="2387"/>
              <a:ext cx="737" cy="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9406" name="Group 45"/>
          <p:cNvGrpSpPr>
            <a:grpSpLocks/>
          </p:cNvGrpSpPr>
          <p:nvPr/>
        </p:nvGrpSpPr>
        <p:grpSpPr bwMode="auto">
          <a:xfrm>
            <a:off x="6057900" y="5040313"/>
            <a:ext cx="2744788" cy="1089025"/>
            <a:chOff x="3901" y="3124"/>
            <a:chExt cx="1729" cy="686"/>
          </a:xfrm>
        </p:grpSpPr>
        <p:sp useBgFill="1">
          <p:nvSpPr>
            <p:cNvPr id="45074" name="Text Box 40"/>
            <p:cNvSpPr txBox="1">
              <a:spLocks noChangeArrowheads="1"/>
            </p:cNvSpPr>
            <p:nvPr/>
          </p:nvSpPr>
          <p:spPr bwMode="auto">
            <a:xfrm>
              <a:off x="4411" y="3322"/>
              <a:ext cx="1219" cy="482"/>
            </a:xfrm>
            <a:prstGeom prst="rect">
              <a:avLst/>
            </a:prstGeom>
            <a:ln>
              <a:noFill/>
            </a:ln>
            <a:effectLst>
              <a:outerShdw blurRad="63500"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defRPr/>
              </a:pPr>
              <a:r>
                <a:rPr lang="en-US" altLang="zh-TW" sz="2600" b="1" smtClean="0">
                  <a:solidFill>
                    <a:srgbClr val="9900CC"/>
                  </a:solidFill>
                  <a:latin typeface="Garamond" charset="0"/>
                </a:rPr>
                <a:t>  Articulated </a:t>
              </a:r>
            </a:p>
            <a:p>
              <a:pPr algn="ctr" eaLnBrk="1" hangingPunct="1">
                <a:lnSpc>
                  <a:spcPct val="80000"/>
                </a:lnSpc>
                <a:defRPr/>
              </a:pPr>
              <a:r>
                <a:rPr lang="en-US" altLang="zh-TW" sz="2600" b="1" smtClean="0">
                  <a:solidFill>
                    <a:srgbClr val="9900CC"/>
                  </a:solidFill>
                  <a:latin typeface="Garamond" charset="0"/>
                </a:rPr>
                <a:t>  pathways</a:t>
              </a:r>
            </a:p>
          </p:txBody>
        </p:sp>
        <p:pic>
          <p:nvPicPr>
            <p:cNvPr id="59412" name="Picture 41" descr="MC900383562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1" y="3124"/>
              <a:ext cx="737" cy="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15913" y="233363"/>
            <a:ext cx="79470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defRPr/>
            </a:pPr>
            <a:r>
              <a:rPr lang="en-US" altLang="zh-TW" sz="34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</a:rPr>
              <a:t>HR Management</a:t>
            </a:r>
            <a:endParaRPr lang="zh-TW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</a:endParaRPr>
          </a:p>
        </p:txBody>
      </p:sp>
      <p:sp>
        <p:nvSpPr>
          <p:cNvPr id="59408" name="投影片編號版面配置區 1"/>
          <p:cNvSpPr txBox="1">
            <a:spLocks/>
          </p:cNvSpPr>
          <p:nvPr/>
        </p:nvSpPr>
        <p:spPr bwMode="auto">
          <a:xfrm>
            <a:off x="7885113" y="6381750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4B33A590-F895-4D19-9E2F-75872DCB4A9E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24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61321">
            <a:off x="1728788" y="4884738"/>
            <a:ext cx="1317625" cy="1865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05528">
            <a:off x="387350" y="4922838"/>
            <a:ext cx="1316038" cy="1865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B5D4C5-AAD4-432F-82FE-24900D55414E}" type="slidenum">
              <a:rPr lang="en-US" altLang="zh-TW" smtClean="0"/>
              <a:pPr>
                <a:defRPr/>
              </a:pPr>
              <a:t>25</a:t>
            </a:fld>
            <a:endParaRPr lang="en-US" altLang="zh-TW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9888" y="1493838"/>
            <a:ext cx="8415337" cy="347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endParaRPr lang="en-US" altLang="zh-TW" sz="4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 algn="ctr" eaLnBrk="1" hangingPunct="1">
              <a:defRPr/>
            </a:pPr>
            <a:r>
              <a:rPr lang="en-US" altLang="zh-TW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An Overview of Recognition of Prior Learning (RPL) mechanism</a:t>
            </a:r>
            <a:br>
              <a:rPr lang="en-US" altLang="zh-TW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</a:br>
            <a:endParaRPr lang="en-US" altLang="zh-TW" sz="4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525962"/>
          </a:xfrm>
        </p:spPr>
        <p:txBody>
          <a:bodyPr/>
          <a:lstStyle/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b="1" u="sng" smtClean="0">
                <a:solidFill>
                  <a:srgbClr val="008000"/>
                </a:solidFill>
              </a:rPr>
              <a:t>Alternative route </a:t>
            </a:r>
            <a:r>
              <a:rPr lang="en-US" altLang="zh-TW" b="1" smtClean="0">
                <a:solidFill>
                  <a:srgbClr val="3333FF"/>
                </a:solidFill>
              </a:rPr>
              <a:t>to obtain QF-recognised qualifications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b="1" u="sng" smtClean="0">
                <a:solidFill>
                  <a:srgbClr val="008000"/>
                </a:solidFill>
              </a:rPr>
              <a:t>Recognition</a:t>
            </a:r>
            <a:r>
              <a:rPr lang="en-US" altLang="zh-HK" smtClean="0"/>
              <a:t> of </a:t>
            </a:r>
            <a:r>
              <a:rPr lang="en-US" altLang="zh-HK" b="1" smtClean="0">
                <a:solidFill>
                  <a:srgbClr val="0033CC"/>
                </a:solidFill>
              </a:rPr>
              <a:t>non-formal and informal learning</a:t>
            </a:r>
            <a:endParaRPr lang="en-US" altLang="zh-HK" smtClean="0"/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b="1" smtClean="0">
                <a:solidFill>
                  <a:srgbClr val="3333FF"/>
                </a:solidFill>
              </a:rPr>
              <a:t> 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endParaRPr lang="en-US" altLang="zh-TW" b="1" u="sng" smtClean="0">
              <a:solidFill>
                <a:srgbClr val="008000"/>
              </a:solidFill>
            </a:endParaRP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50825" y="233363"/>
            <a:ext cx="6808788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Why do we need RPL?</a:t>
            </a:r>
          </a:p>
        </p:txBody>
      </p:sp>
      <p:sp>
        <p:nvSpPr>
          <p:cNvPr id="2" name="圓角矩形 1"/>
          <p:cNvSpPr/>
          <p:nvPr/>
        </p:nvSpPr>
        <p:spPr bwMode="auto">
          <a:xfrm>
            <a:off x="657225" y="3592513"/>
            <a:ext cx="2428875" cy="5842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HK" sz="2800" b="1" smtClean="0"/>
              <a:t>skills</a:t>
            </a:r>
            <a:endParaRPr lang="zh-HK" altLang="zh-HK" sz="2800" b="1" smtClean="0"/>
          </a:p>
        </p:txBody>
      </p:sp>
      <p:sp>
        <p:nvSpPr>
          <p:cNvPr id="7" name="圓角矩形 6"/>
          <p:cNvSpPr/>
          <p:nvPr/>
        </p:nvSpPr>
        <p:spPr bwMode="auto">
          <a:xfrm>
            <a:off x="657225" y="4365625"/>
            <a:ext cx="2428875" cy="58578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HK" sz="2800" b="1" smtClean="0"/>
              <a:t>experience</a:t>
            </a:r>
            <a:endParaRPr lang="zh-HK" altLang="zh-HK" sz="2800" b="1" smtClean="0"/>
          </a:p>
        </p:txBody>
      </p:sp>
      <p:sp>
        <p:nvSpPr>
          <p:cNvPr id="8" name="圓角矩形 7"/>
          <p:cNvSpPr/>
          <p:nvPr/>
        </p:nvSpPr>
        <p:spPr bwMode="auto">
          <a:xfrm>
            <a:off x="657225" y="5167313"/>
            <a:ext cx="2428875" cy="5842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HK" sz="2800" b="1" smtClean="0"/>
              <a:t>knowledge</a:t>
            </a:r>
            <a:endParaRPr lang="zh-HK" altLang="zh-HK" sz="2800" b="1" smtClean="0"/>
          </a:p>
        </p:txBody>
      </p:sp>
      <p:sp>
        <p:nvSpPr>
          <p:cNvPr id="3" name="向右箭號 2"/>
          <p:cNvSpPr/>
          <p:nvPr/>
        </p:nvSpPr>
        <p:spPr bwMode="auto">
          <a:xfrm>
            <a:off x="3267075" y="3997325"/>
            <a:ext cx="3284538" cy="1349375"/>
          </a:xfrm>
          <a:prstGeom prst="stripedRightArrow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HK" sz="3200" b="1" smtClean="0"/>
              <a:t>Recognition </a:t>
            </a:r>
            <a:endParaRPr lang="zh-HK" altLang="zh-HK" sz="1800" b="1" smtClean="0"/>
          </a:p>
        </p:txBody>
      </p:sp>
      <p:sp>
        <p:nvSpPr>
          <p:cNvPr id="61448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0C687D98-C7D1-40AE-8AF1-5E50F826DB37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26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5" name="書卷 (垂直) 4"/>
          <p:cNvSpPr/>
          <p:nvPr/>
        </p:nvSpPr>
        <p:spPr>
          <a:xfrm rot="21141423">
            <a:off x="6284913" y="3189288"/>
            <a:ext cx="2592387" cy="2879725"/>
          </a:xfrm>
          <a:prstGeom prst="vertic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HK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Statement of Attainment</a:t>
            </a:r>
          </a:p>
          <a:p>
            <a:pPr algn="ctr">
              <a:defRPr/>
            </a:pPr>
            <a:endParaRPr lang="en-US" altLang="zh-HK" dirty="0"/>
          </a:p>
          <a:p>
            <a:pPr algn="ctr">
              <a:defRPr/>
            </a:pPr>
            <a:endParaRPr lang="en-US" altLang="zh-HK" dirty="0"/>
          </a:p>
          <a:p>
            <a:pPr algn="ctr">
              <a:defRPr/>
            </a:pPr>
            <a:endParaRPr lang="zh-HK" altLang="en-US" dirty="0"/>
          </a:p>
        </p:txBody>
      </p:sp>
      <p:pic>
        <p:nvPicPr>
          <p:cNvPr id="61450" name="Picture 10" descr="C:\Users\suzannecheung.000\AppData\Local\Microsoft\Windows\Temporary Internet Files\Content.IE5\XH4DYFP5\certificate-98472_128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9867">
            <a:off x="7351713" y="4872038"/>
            <a:ext cx="6461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358900"/>
            <a:ext cx="8229600" cy="4525963"/>
          </a:xfrm>
        </p:spPr>
        <p:txBody>
          <a:bodyPr/>
          <a:lstStyle/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b="1" smtClean="0">
                <a:solidFill>
                  <a:srgbClr val="3333FF"/>
                </a:solidFill>
              </a:rPr>
              <a:t>Enable experienced employees to </a:t>
            </a:r>
            <a:r>
              <a:rPr lang="en-US" altLang="zh-TW" b="1" u="sng" smtClean="0">
                <a:solidFill>
                  <a:srgbClr val="008000"/>
                </a:solidFill>
              </a:rPr>
              <a:t>receive formal recognition of the Knowledge, Skills and Experience already acquired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b="1" smtClean="0">
                <a:solidFill>
                  <a:srgbClr val="3333FF"/>
                </a:solidFill>
              </a:rPr>
              <a:t>Help determine the starting point for learning &amp; progression, thus </a:t>
            </a:r>
            <a:r>
              <a:rPr lang="en-US" altLang="zh-TW" b="1" u="sng" smtClean="0">
                <a:solidFill>
                  <a:srgbClr val="008000"/>
                </a:solidFill>
              </a:rPr>
              <a:t>reduce duplication in training for the same skills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b="1" smtClean="0">
                <a:solidFill>
                  <a:srgbClr val="3333FF"/>
                </a:solidFill>
              </a:rPr>
              <a:t>Promote and facilitate further training and </a:t>
            </a:r>
            <a:r>
              <a:rPr lang="en-US" altLang="zh-TW" b="1" u="sng" smtClean="0">
                <a:solidFill>
                  <a:srgbClr val="008000"/>
                </a:solidFill>
              </a:rPr>
              <a:t>lifelong learning</a:t>
            </a:r>
          </a:p>
        </p:txBody>
      </p:sp>
      <p:sp>
        <p:nvSpPr>
          <p:cNvPr id="62467" name="投影片編號版面配置區 7"/>
          <p:cNvSpPr>
            <a:spLocks noGrp="1"/>
          </p:cNvSpPr>
          <p:nvPr>
            <p:ph type="sldNum" sz="quarter" idx="12"/>
          </p:nvPr>
        </p:nvSpPr>
        <p:spPr bwMode="auto">
          <a:xfrm>
            <a:off x="6732588" y="6373813"/>
            <a:ext cx="2133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None/>
            </a:pPr>
            <a:fld id="{09416998-E836-4257-8481-410E2A81BC58}" type="slidenum">
              <a:rPr lang="en-US" altLang="zh-TW" sz="1800" smtClean="0">
                <a:latin typeface="Garamond" pitchFamily="18" charset="0"/>
                <a:ea typeface="標楷體" pitchFamily="65" charset="-120"/>
              </a:rPr>
              <a:pPr eaLnBrk="1" fontAlgn="ctr" hangingPunct="1">
                <a:spcBef>
                  <a:spcPct val="0"/>
                </a:spcBef>
                <a:buFontTx/>
                <a:buNone/>
              </a:pPr>
              <a:t>27</a:t>
            </a:fld>
            <a:endParaRPr lang="en-US" altLang="zh-TW" sz="1800" smtClean="0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50825" y="234950"/>
            <a:ext cx="8024813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Purpose of RPL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43DAEB9-0036-408C-8B97-A72951F07AB4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491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63492" name="內容版面配置區 5"/>
          <p:cNvSpPr>
            <a:spLocks noGrp="1"/>
          </p:cNvSpPr>
          <p:nvPr>
            <p:ph sz="quarter" idx="4294967295"/>
          </p:nvPr>
        </p:nvSpPr>
        <p:spPr>
          <a:xfrm>
            <a:off x="468313" y="1341438"/>
            <a:ext cx="7991475" cy="5327650"/>
          </a:xfrm>
        </p:spPr>
        <p:txBody>
          <a:bodyPr/>
          <a:lstStyle/>
          <a:p>
            <a:pPr indent="-358775" algn="just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smtClean="0"/>
              <a:t>RPL is a kind of recognition of </a:t>
            </a:r>
            <a:r>
              <a:rPr lang="en-US" altLang="zh-HK" sz="2400" b="1" smtClean="0">
                <a:solidFill>
                  <a:srgbClr val="0033CC"/>
                </a:solidFill>
              </a:rPr>
              <a:t>non-formal and informal learning</a:t>
            </a:r>
            <a:endParaRPr lang="en-US" altLang="zh-HK" sz="2400" smtClean="0"/>
          </a:p>
          <a:p>
            <a:pPr indent="-358775" algn="just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smtClean="0"/>
              <a:t>The years of experience required for RPL qualifications in respect of QF Level 1 to Level 4 are respectively </a:t>
            </a:r>
            <a:r>
              <a:rPr lang="en-US" altLang="zh-HK" sz="2400" b="1" smtClean="0">
                <a:solidFill>
                  <a:srgbClr val="0033CC"/>
                </a:solidFill>
              </a:rPr>
              <a:t>1, 3, 5 </a:t>
            </a:r>
            <a:r>
              <a:rPr lang="en-US" altLang="zh-HK" sz="2400" smtClean="0"/>
              <a:t>and</a:t>
            </a:r>
            <a:r>
              <a:rPr lang="en-US" altLang="zh-HK" sz="2400" b="1" smtClean="0">
                <a:solidFill>
                  <a:srgbClr val="0033CC"/>
                </a:solidFill>
              </a:rPr>
              <a:t> 6 years</a:t>
            </a:r>
            <a:r>
              <a:rPr lang="en-US" altLang="zh-HK" sz="2400" smtClean="0"/>
              <a:t>  </a:t>
            </a:r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400" smtClean="0"/>
              <a:t>RPL is conducted by appointed </a:t>
            </a:r>
            <a:r>
              <a:rPr lang="en-US" altLang="zh-HK" sz="2400" b="1" smtClean="0">
                <a:solidFill>
                  <a:srgbClr val="0033CC"/>
                </a:solidFill>
              </a:rPr>
              <a:t>Assessment Agency </a:t>
            </a:r>
            <a:r>
              <a:rPr lang="en-US" altLang="zh-HK" sz="2400" smtClean="0"/>
              <a:t>nominated by respective ITACs and approved by the Secretary for Education upon accreditation by HKCAAVQ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HK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Feature of RPL</a:t>
            </a:r>
            <a:endParaRPr kumimoji="1" lang="zh-HK" altLang="en-US" sz="38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403350"/>
            <a:ext cx="8229600" cy="4525963"/>
          </a:xfrm>
        </p:spPr>
        <p:txBody>
          <a:bodyPr/>
          <a:lstStyle/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  <a:defRPr/>
            </a:pPr>
            <a:r>
              <a:rPr lang="en-US" altLang="zh-TW" b="1" u="sng" dirty="0" smtClean="0">
                <a:solidFill>
                  <a:srgbClr val="008000"/>
                </a:solidFill>
              </a:rPr>
              <a:t>Experienced</a:t>
            </a:r>
            <a:r>
              <a:rPr lang="en-US" altLang="zh-TW" b="1" dirty="0" smtClean="0">
                <a:solidFill>
                  <a:srgbClr val="3333FF"/>
                </a:solidFill>
              </a:rPr>
              <a:t> industry practitioners </a:t>
            </a:r>
            <a:r>
              <a:rPr lang="en-US" altLang="zh-TW" b="1" u="sng" dirty="0" smtClean="0">
                <a:solidFill>
                  <a:srgbClr val="008000"/>
                </a:solidFill>
              </a:rPr>
              <a:t>without formal qualifications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  <a:defRPr/>
            </a:pPr>
            <a:r>
              <a:rPr lang="en-US" altLang="zh-TW" b="1" dirty="0" smtClean="0">
                <a:solidFill>
                  <a:srgbClr val="3333FF"/>
                </a:solidFill>
              </a:rPr>
              <a:t>Practitioners who want to obtain a </a:t>
            </a:r>
            <a:r>
              <a:rPr lang="en-US" altLang="zh-TW" b="1" u="sng" dirty="0" smtClean="0">
                <a:solidFill>
                  <a:srgbClr val="008000"/>
                </a:solidFill>
              </a:rPr>
              <a:t>competence-based qualifications</a:t>
            </a:r>
            <a:r>
              <a:rPr lang="en-US" altLang="zh-TW" b="1" dirty="0" smtClean="0">
                <a:solidFill>
                  <a:srgbClr val="3333FF"/>
                </a:solidFill>
              </a:rPr>
              <a:t> for further training or employment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  <a:defRPr/>
            </a:pPr>
            <a:r>
              <a:rPr lang="en-US" altLang="zh-TW" b="1" dirty="0" smtClean="0">
                <a:solidFill>
                  <a:srgbClr val="3333FF"/>
                </a:solidFill>
              </a:rPr>
              <a:t>Employers who want to recruit </a:t>
            </a:r>
            <a:r>
              <a:rPr lang="en-US" altLang="zh-TW" b="1" u="sng" dirty="0" smtClean="0">
                <a:solidFill>
                  <a:srgbClr val="008000"/>
                </a:solidFill>
              </a:rPr>
              <a:t>competent candidates</a:t>
            </a:r>
          </a:p>
          <a:p>
            <a:pPr marL="109538" indent="0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Arial" charset="0"/>
              <a:buNone/>
              <a:defRPr/>
            </a:pPr>
            <a:endParaRPr lang="en-US" altLang="zh-TW" b="1" dirty="0" smtClean="0">
              <a:solidFill>
                <a:srgbClr val="3333FF"/>
              </a:solidFill>
            </a:endParaRPr>
          </a:p>
        </p:txBody>
      </p:sp>
      <p:sp>
        <p:nvSpPr>
          <p:cNvPr id="64515" name="投影片編號版面配置區 7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245225"/>
            <a:ext cx="2133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None/>
            </a:pPr>
            <a:fld id="{820D09F3-607B-45F1-8971-3500D982F751}" type="slidenum">
              <a:rPr lang="en-US" altLang="zh-TW" sz="1800" smtClean="0">
                <a:latin typeface="Garamond" pitchFamily="18" charset="0"/>
                <a:ea typeface="標楷體" pitchFamily="65" charset="-120"/>
              </a:rPr>
              <a:pPr eaLnBrk="1" fontAlgn="ctr" hangingPunct="1">
                <a:spcBef>
                  <a:spcPct val="0"/>
                </a:spcBef>
                <a:buFontTx/>
                <a:buNone/>
              </a:pPr>
              <a:t>29</a:t>
            </a:fld>
            <a:endParaRPr lang="en-US" altLang="zh-TW" sz="1800" smtClean="0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50825" y="234950"/>
            <a:ext cx="8024813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RPL : Who can benefit?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標題 1"/>
          <p:cNvSpPr>
            <a:spLocks noGrp="1"/>
          </p:cNvSpPr>
          <p:nvPr>
            <p:ph type="title"/>
          </p:nvPr>
        </p:nvSpPr>
        <p:spPr>
          <a:xfrm>
            <a:off x="250825" y="233363"/>
            <a:ext cx="8364538" cy="72072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HK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rebuchet MS" pitchFamily="34" charset="0"/>
              </a:rPr>
              <a:t>Outline of Presentation</a:t>
            </a:r>
            <a:endParaRPr lang="zh-HK" altLang="en-US" sz="40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rebuchet MS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27088" y="1898650"/>
            <a:ext cx="7632700" cy="4140200"/>
          </a:xfrm>
        </p:spPr>
        <p:txBody>
          <a:bodyPr rtlCol="0">
            <a:normAutofit/>
          </a:bodyPr>
          <a:lstStyle/>
          <a:p>
            <a:pPr marL="182880" indent="-360000" eaLnBrk="1" fontAlgn="auto" hangingPunct="1"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HK" sz="4000" b="1" dirty="0" smtClean="0">
                <a:solidFill>
                  <a:schemeClr val="accent1">
                    <a:lumMod val="75000"/>
                  </a:schemeClr>
                </a:solidFill>
              </a:rPr>
              <a:t>Part 1 – Introduction to HKQF</a:t>
            </a:r>
          </a:p>
          <a:p>
            <a:pPr marL="182880" indent="-360000" eaLnBrk="1" fontAlgn="auto" hangingPunct="1"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HK" sz="4000" b="1" dirty="0" smtClean="0">
                <a:solidFill>
                  <a:schemeClr val="accent2">
                    <a:lumMod val="75000"/>
                  </a:schemeClr>
                </a:solidFill>
              </a:rPr>
              <a:t>Part 2 – An overview of RPL</a:t>
            </a:r>
          </a:p>
        </p:txBody>
      </p:sp>
      <p:sp>
        <p:nvSpPr>
          <p:cNvPr id="3686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124155F-0146-4B79-BB02-6DEF73DF0CE5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02"/>
          <p:cNvGraphicFramePr>
            <a:graphicFrameLocks noGrp="1"/>
          </p:cNvGraphicFramePr>
          <p:nvPr>
            <p:ph idx="4294967295"/>
          </p:nvPr>
        </p:nvGraphicFramePr>
        <p:xfrm>
          <a:off x="431800" y="1384300"/>
          <a:ext cx="8280400" cy="5059367"/>
        </p:xfrm>
        <a:graphic>
          <a:graphicData uri="http://schemas.openxmlformats.org/drawingml/2006/table">
            <a:tbl>
              <a:tblPr/>
              <a:tblGrid>
                <a:gridCol w="1900237"/>
                <a:gridCol w="3190875"/>
                <a:gridCol w="3189288"/>
              </a:tblGrid>
              <a:tr h="944867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ramond" pitchFamily="18" charset="0"/>
                          <a:ea typeface="標楷體" pitchFamily="65" charset="-120"/>
                        </a:rPr>
                        <a:t>QF levels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ramond" pitchFamily="18" charset="0"/>
                          <a:ea typeface="標楷體" pitchFamily="65" charset="-120"/>
                        </a:rPr>
                        <a:t>RPL Qualifications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ramond" pitchFamily="18" charset="0"/>
                          <a:ea typeface="標楷體" pitchFamily="65" charset="-120"/>
                        </a:rPr>
                        <a:t>Education &amp; Training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32"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7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45"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6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19"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5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45"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4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19"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3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45"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2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094"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1</a:t>
                      </a:r>
                    </a:p>
                  </a:txBody>
                  <a:tcPr marL="91934" marR="91934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717550" indent="-7175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717550" marR="0" lvl="0" indent="-7175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  <a:sym typeface="Wingdings 2" pitchFamily="18" charset="2"/>
                        </a:rPr>
                        <a:t></a:t>
                      </a:r>
                      <a:endParaRPr kumimoji="1" lang="en-US" altLang="zh-TW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1934" marR="91934" marT="45714" marB="4571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50825" y="233363"/>
            <a:ext cx="80248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RPL : QF Levels</a:t>
            </a:r>
          </a:p>
        </p:txBody>
      </p:sp>
      <p:sp>
        <p:nvSpPr>
          <p:cNvPr id="65577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72F89E3F-824D-4865-93C0-A2699CAFEBBF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30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406" name="Group 62"/>
          <p:cNvGraphicFramePr>
            <a:graphicFrameLocks noGrp="1"/>
          </p:cNvGraphicFramePr>
          <p:nvPr>
            <p:ph idx="1"/>
          </p:nvPr>
        </p:nvGraphicFramePr>
        <p:xfrm>
          <a:off x="333375" y="3563938"/>
          <a:ext cx="8559800" cy="3014663"/>
        </p:xfrm>
        <a:graphic>
          <a:graphicData uri="http://schemas.openxmlformats.org/drawingml/2006/table">
            <a:tbl>
              <a:tblPr/>
              <a:tblGrid>
                <a:gridCol w="1403350"/>
                <a:gridCol w="2084388"/>
                <a:gridCol w="3036887"/>
                <a:gridCol w="2035175"/>
              </a:tblGrid>
              <a:tr h="820737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Levels</a:t>
                      </a:r>
                      <a:endParaRPr kumimoji="1" lang="en-US" altLang="zh-TW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7615" marR="87615" marT="46800" marB="46800" anchor="ctr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Min. Yr. of Service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7615" marR="87615" marT="46800" marB="46800" anchor="ctr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Relevant Working Experience</a:t>
                      </a:r>
                      <a:endParaRPr kumimoji="1" lang="en-US" altLang="zh-TW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7615" marR="87615" marT="46800" marB="46800" anchor="ctr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Assessment Test</a:t>
                      </a:r>
                      <a:endParaRPr kumimoji="1" lang="en-US" altLang="zh-TW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7615" marR="87615" marT="46800" marB="46800" anchor="ctr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</a:tr>
              <a:tr h="549275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Level 4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5CEED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6 Years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5CEED"/>
                    </a:solidFill>
                  </a:tcPr>
                </a:tc>
                <a:tc rowSpan="4"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Depends on the requirement of individual clusters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7615" marR="87615" marT="46800" marB="46800" anchor="ctr" anchorCtr="1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MUST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5CEED"/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Level 3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5 Years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Optional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7615" marR="87615" marT="46800" marB="46800" anchor="ctr" anchorCtr="1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</a:tr>
              <a:tr h="549275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Level 2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3 Years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</a:tr>
              <a:tr h="547688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Level 1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ea typeface="標楷體" pitchFamily="65" charset="-120"/>
                        </a:rPr>
                        <a:t>1 Year</a:t>
                      </a:r>
                      <a:endParaRPr kumimoji="1" lang="en-US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89017" marR="89017" horzOverflow="overflow">
                    <a:lnL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E0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9F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5346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1650" y="1314450"/>
            <a:ext cx="8642350" cy="2025650"/>
          </a:xfrm>
        </p:spPr>
        <p:txBody>
          <a:bodyPr/>
          <a:lstStyle/>
          <a:p>
            <a:pPr marL="715963" indent="-606425" algn="ctr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TW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Within 5-year transitional period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  <a:defRPr/>
            </a:pPr>
            <a:r>
              <a:rPr lang="en-US" altLang="zh-TW" sz="2600" b="1" smtClean="0">
                <a:solidFill>
                  <a:srgbClr val="3333FF"/>
                </a:solidFill>
                <a:latin typeface="Garamond" pitchFamily="18" charset="0"/>
              </a:rPr>
              <a:t>Benchmarked with </a:t>
            </a:r>
            <a:r>
              <a:rPr lang="en-US" altLang="zh-TW" sz="2600" b="1" u="sng" smtClean="0">
                <a:solidFill>
                  <a:srgbClr val="CC00FF"/>
                </a:solidFill>
                <a:latin typeface="Garamond" pitchFamily="18" charset="0"/>
              </a:rPr>
              <a:t>Unit of Competency (UoC) Clusters</a:t>
            </a:r>
            <a:r>
              <a:rPr lang="zh-TW" altLang="en-US" sz="2600" b="1" smtClean="0">
                <a:solidFill>
                  <a:srgbClr val="3333FF"/>
                </a:solidFill>
                <a:latin typeface="Garamond" pitchFamily="18" charset="0"/>
              </a:rPr>
              <a:t>（</a:t>
            </a:r>
            <a:r>
              <a:rPr lang="en-US" altLang="zh-TW" sz="2600" b="1" smtClean="0">
                <a:solidFill>
                  <a:srgbClr val="3333FF"/>
                </a:solidFill>
                <a:latin typeface="Garamond" pitchFamily="18" charset="0"/>
              </a:rPr>
              <a:t>major job functions</a:t>
            </a:r>
            <a:r>
              <a:rPr lang="zh-TW" altLang="en-US" sz="2600" b="1" smtClean="0">
                <a:solidFill>
                  <a:srgbClr val="3333FF"/>
                </a:solidFill>
                <a:latin typeface="Garamond" pitchFamily="18" charset="0"/>
              </a:rPr>
              <a:t>）</a:t>
            </a:r>
            <a:endParaRPr lang="zh-TW" altLang="en-US" sz="2600" b="1" u="sng" smtClean="0">
              <a:solidFill>
                <a:srgbClr val="008000"/>
              </a:solidFill>
              <a:latin typeface="Garamond" pitchFamily="18" charset="0"/>
            </a:endParaRP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  <a:defRPr/>
            </a:pPr>
            <a:r>
              <a:rPr lang="en-US" altLang="zh-TW" sz="2600" b="1" smtClean="0">
                <a:solidFill>
                  <a:srgbClr val="3333FF"/>
                </a:solidFill>
                <a:latin typeface="Garamond" pitchFamily="18" charset="0"/>
              </a:rPr>
              <a:t>By </a:t>
            </a:r>
            <a:r>
              <a:rPr lang="en-US" altLang="zh-TW" sz="2600" b="1" u="sng" smtClean="0">
                <a:solidFill>
                  <a:srgbClr val="CC00FF"/>
                </a:solidFill>
                <a:latin typeface="Garamond" pitchFamily="18" charset="0"/>
              </a:rPr>
              <a:t>Years of Service</a:t>
            </a:r>
            <a:r>
              <a:rPr lang="en-US" altLang="zh-TW" sz="2600" b="1" smtClean="0">
                <a:solidFill>
                  <a:srgbClr val="3333FF"/>
                </a:solidFill>
                <a:latin typeface="Garamond" pitchFamily="18" charset="0"/>
              </a:rPr>
              <a:t> and </a:t>
            </a:r>
            <a:r>
              <a:rPr lang="en-US" altLang="zh-TW" sz="2600" b="1" u="sng" smtClean="0">
                <a:solidFill>
                  <a:srgbClr val="CC00FF"/>
                </a:solidFill>
                <a:latin typeface="Garamond" pitchFamily="18" charset="0"/>
              </a:rPr>
              <a:t>Relevant Working Experience</a:t>
            </a:r>
            <a:endParaRPr lang="en-US" altLang="zh-TW" sz="2600" b="1" smtClean="0">
              <a:solidFill>
                <a:srgbClr val="3333FF"/>
              </a:solidFill>
              <a:latin typeface="Garamond" pitchFamily="18" charset="0"/>
            </a:endParaRPr>
          </a:p>
        </p:txBody>
      </p:sp>
      <p:sp>
        <p:nvSpPr>
          <p:cNvPr id="185347" name="Rectangle 3"/>
          <p:cNvSpPr>
            <a:spLocks noChangeArrowheads="1"/>
          </p:cNvSpPr>
          <p:nvPr/>
        </p:nvSpPr>
        <p:spPr bwMode="auto">
          <a:xfrm>
            <a:off x="250825" y="234950"/>
            <a:ext cx="8596313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RPL : </a:t>
            </a:r>
            <a:r>
              <a:rPr lang="en-US" altLang="zh-TW" sz="3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Recognition Criteria</a:t>
            </a:r>
          </a:p>
        </p:txBody>
      </p:sp>
      <p:sp>
        <p:nvSpPr>
          <p:cNvPr id="24608" name="AutoShape 63"/>
          <p:cNvSpPr>
            <a:spLocks noChangeArrowheads="1"/>
          </p:cNvSpPr>
          <p:nvPr/>
        </p:nvSpPr>
        <p:spPr bwMode="auto">
          <a:xfrm>
            <a:off x="1422400" y="1316038"/>
            <a:ext cx="6402388" cy="53816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sp>
        <p:nvSpPr>
          <p:cNvPr id="66593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2CECB2EF-D145-41B4-A8AD-2E6D1FA2108C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31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4"/>
          <p:cNvSpPr>
            <a:spLocks noChangeArrowheads="1"/>
          </p:cNvSpPr>
          <p:nvPr/>
        </p:nvSpPr>
        <p:spPr bwMode="auto">
          <a:xfrm>
            <a:off x="322263" y="1854200"/>
            <a:ext cx="2205037" cy="1349375"/>
          </a:xfrm>
          <a:prstGeom prst="flowChartPunchedCard">
            <a:avLst/>
          </a:prstGeom>
          <a:solidFill>
            <a:srgbClr val="CCFFFF"/>
          </a:solidFill>
          <a:ln w="25400">
            <a:solidFill>
              <a:schemeClr val="bg2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1 to 5 years</a:t>
            </a:r>
          </a:p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of experience</a:t>
            </a:r>
            <a:b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</a:br>
            <a:endParaRPr kumimoji="0" lang="en-US" altLang="zh-TW" sz="2800" b="1" dirty="0">
              <a:solidFill>
                <a:srgbClr val="292929"/>
              </a:solidFill>
              <a:latin typeface="Garamond" charset="0"/>
              <a:ea typeface="DFKai-SB" charset="0"/>
              <a:cs typeface="DFKai-SB" charset="0"/>
            </a:endParaRPr>
          </a:p>
        </p:txBody>
      </p:sp>
      <p:sp>
        <p:nvSpPr>
          <p:cNvPr id="25603" name="AutoShape 5"/>
          <p:cNvSpPr>
            <a:spLocks noChangeArrowheads="1"/>
          </p:cNvSpPr>
          <p:nvPr/>
        </p:nvSpPr>
        <p:spPr bwMode="auto">
          <a:xfrm>
            <a:off x="2708275" y="2397125"/>
            <a:ext cx="361950" cy="360363"/>
          </a:xfrm>
          <a:prstGeom prst="plus">
            <a:avLst>
              <a:gd name="adj" fmla="val 34361"/>
            </a:avLst>
          </a:prstGeom>
          <a:solidFill>
            <a:schemeClr val="accent2"/>
          </a:solidFill>
          <a:ln w="25400">
            <a:solidFill>
              <a:schemeClr val="bg2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sp>
        <p:nvSpPr>
          <p:cNvPr id="25604" name="AutoShape 6"/>
          <p:cNvSpPr>
            <a:spLocks noChangeArrowheads="1"/>
          </p:cNvSpPr>
          <p:nvPr/>
        </p:nvSpPr>
        <p:spPr bwMode="auto">
          <a:xfrm>
            <a:off x="3201988" y="1793875"/>
            <a:ext cx="2551112" cy="1349375"/>
          </a:xfrm>
          <a:prstGeom prst="flowChartPunchedCard">
            <a:avLst/>
          </a:prstGeom>
          <a:solidFill>
            <a:srgbClr val="CCFFFF"/>
          </a:solidFill>
          <a:ln w="25400">
            <a:solidFill>
              <a:schemeClr val="bg2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Documentary</a:t>
            </a:r>
          </a:p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Proof</a:t>
            </a:r>
          </a:p>
        </p:txBody>
      </p:sp>
      <p:grpSp>
        <p:nvGrpSpPr>
          <p:cNvPr id="67589" name="Group 22"/>
          <p:cNvGrpSpPr>
            <a:grpSpLocks/>
          </p:cNvGrpSpPr>
          <p:nvPr/>
        </p:nvGrpSpPr>
        <p:grpSpPr bwMode="auto">
          <a:xfrm>
            <a:off x="5927725" y="2370138"/>
            <a:ext cx="288925" cy="182562"/>
            <a:chOff x="3743" y="1525"/>
            <a:chExt cx="182" cy="115"/>
          </a:xfrm>
        </p:grpSpPr>
        <p:sp>
          <p:nvSpPr>
            <p:cNvPr id="25618" name="Rectangle 7"/>
            <p:cNvSpPr>
              <a:spLocks noChangeArrowheads="1"/>
            </p:cNvSpPr>
            <p:nvPr/>
          </p:nvSpPr>
          <p:spPr bwMode="auto">
            <a:xfrm>
              <a:off x="3743" y="1525"/>
              <a:ext cx="180" cy="45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bg2"/>
              </a:solidFill>
              <a:miter lim="800000"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defRPr/>
              </a:pPr>
              <a:endParaRPr lang="zh-HK" altLang="zh-HK" sz="1800" smtClean="0"/>
            </a:p>
          </p:txBody>
        </p:sp>
        <p:sp>
          <p:nvSpPr>
            <p:cNvPr id="25619" name="Rectangle 8"/>
            <p:cNvSpPr>
              <a:spLocks noChangeArrowheads="1"/>
            </p:cNvSpPr>
            <p:nvPr/>
          </p:nvSpPr>
          <p:spPr bwMode="auto">
            <a:xfrm>
              <a:off x="3744" y="1595"/>
              <a:ext cx="181" cy="45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bg2"/>
              </a:solidFill>
              <a:miter lim="800000"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defRPr/>
              </a:pPr>
              <a:endParaRPr lang="zh-HK" altLang="zh-HK" sz="1800" smtClean="0"/>
            </a:p>
          </p:txBody>
        </p:sp>
      </p:grpSp>
      <p:pic>
        <p:nvPicPr>
          <p:cNvPr id="67590" name="Picture 9" descr="j0434825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1366838"/>
            <a:ext cx="2789237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738" name="Text Box 10"/>
          <p:cNvSpPr txBox="1">
            <a:spLocks noChangeArrowheads="1"/>
          </p:cNvSpPr>
          <p:nvPr/>
        </p:nvSpPr>
        <p:spPr bwMode="auto">
          <a:xfrm>
            <a:off x="6394450" y="1766888"/>
            <a:ext cx="2498725" cy="139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DD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2"/>
                </a:solidFill>
                <a:miter lim="800000"/>
                <a:headEnd type="none" w="lg" len="lg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fontAlgn="base" hangingPunct="1">
              <a:defRPr/>
            </a:pPr>
            <a:r>
              <a:rPr kumimoji="0" lang="en-US" altLang="zh-TW" sz="3200" b="1" smtClean="0">
                <a:solidFill>
                  <a:srgbClr val="29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Levels 1 - 3</a:t>
            </a:r>
          </a:p>
          <a:p>
            <a:pPr algn="ctr" eaLnBrk="1" fontAlgn="base" hangingPunct="1">
              <a:lnSpc>
                <a:spcPct val="80000"/>
              </a:lnSpc>
              <a:defRPr/>
            </a:pPr>
            <a:r>
              <a:rPr kumimoji="0" lang="en-US" altLang="zh-TW" sz="3200" b="1" smtClean="0">
                <a:solidFill>
                  <a:srgbClr val="29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Statement of Attainment</a:t>
            </a: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22263" y="4024313"/>
            <a:ext cx="2205037" cy="1565275"/>
          </a:xfrm>
          <a:prstGeom prst="flowChartPunchedCard">
            <a:avLst/>
          </a:prstGeom>
          <a:solidFill>
            <a:srgbClr val="CCFFFF"/>
          </a:solidFill>
          <a:ln w="25400">
            <a:solidFill>
              <a:schemeClr val="bg2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6 years </a:t>
            </a:r>
          </a:p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of experience </a:t>
            </a:r>
            <a:b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</a:b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or above</a:t>
            </a:r>
            <a:b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</a:br>
            <a:endParaRPr kumimoji="0" lang="en-US" altLang="zh-TW" sz="2800" b="1" dirty="0">
              <a:solidFill>
                <a:srgbClr val="292929"/>
              </a:solidFill>
              <a:latin typeface="Garamond" charset="0"/>
              <a:ea typeface="DFKai-SB" charset="0"/>
              <a:cs typeface="DFKai-SB" charset="0"/>
            </a:endParaRPr>
          </a:p>
        </p:txBody>
      </p:sp>
      <p:pic>
        <p:nvPicPr>
          <p:cNvPr id="67593" name="Picture 14" descr="j0434825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3608388"/>
            <a:ext cx="2825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743" name="Text Box 15"/>
          <p:cNvSpPr txBox="1">
            <a:spLocks noChangeArrowheads="1"/>
          </p:cNvSpPr>
          <p:nvPr/>
        </p:nvSpPr>
        <p:spPr bwMode="auto">
          <a:xfrm>
            <a:off x="6281738" y="3968750"/>
            <a:ext cx="270510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DD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2"/>
                </a:solidFill>
                <a:miter lim="800000"/>
                <a:headEnd type="none" w="lg" len="lg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fontAlgn="base" hangingPunct="1">
              <a:defRPr/>
            </a:pPr>
            <a:r>
              <a:rPr kumimoji="0" lang="en-US" altLang="zh-TW" sz="3200" b="1" smtClean="0">
                <a:solidFill>
                  <a:srgbClr val="29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Level 4</a:t>
            </a:r>
          </a:p>
          <a:p>
            <a:pPr algn="ctr" eaLnBrk="1" fontAlgn="base" hangingPunct="1">
              <a:lnSpc>
                <a:spcPct val="80000"/>
              </a:lnSpc>
              <a:defRPr/>
            </a:pPr>
            <a:r>
              <a:rPr kumimoji="0" lang="en-US" altLang="zh-TW" sz="2800" b="1" smtClean="0">
                <a:solidFill>
                  <a:srgbClr val="29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Statement of Attainment</a:t>
            </a:r>
          </a:p>
        </p:txBody>
      </p:sp>
      <p:sp>
        <p:nvSpPr>
          <p:cNvPr id="25611" name="AutoShape 12"/>
          <p:cNvSpPr>
            <a:spLocks noChangeArrowheads="1"/>
          </p:cNvSpPr>
          <p:nvPr/>
        </p:nvSpPr>
        <p:spPr bwMode="auto">
          <a:xfrm>
            <a:off x="2716213" y="4424363"/>
            <a:ext cx="360362" cy="360362"/>
          </a:xfrm>
          <a:prstGeom prst="plus">
            <a:avLst>
              <a:gd name="adj" fmla="val 34361"/>
            </a:avLst>
          </a:prstGeom>
          <a:solidFill>
            <a:schemeClr val="accent2"/>
          </a:solidFill>
          <a:ln w="25400">
            <a:solidFill>
              <a:schemeClr val="bg2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sp>
        <p:nvSpPr>
          <p:cNvPr id="25612" name="AutoShape 13"/>
          <p:cNvSpPr>
            <a:spLocks noChangeArrowheads="1"/>
          </p:cNvSpPr>
          <p:nvPr/>
        </p:nvSpPr>
        <p:spPr bwMode="auto">
          <a:xfrm>
            <a:off x="3217863" y="3556000"/>
            <a:ext cx="2570162" cy="2230438"/>
          </a:xfrm>
          <a:prstGeom prst="flowChartPunchedCard">
            <a:avLst/>
          </a:prstGeom>
          <a:solidFill>
            <a:srgbClr val="CCFFFF"/>
          </a:solidFill>
          <a:ln w="25400">
            <a:solidFill>
              <a:schemeClr val="bg2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Documentary</a:t>
            </a:r>
          </a:p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292929"/>
                </a:solidFill>
                <a:latin typeface="Garamond" charset="0"/>
                <a:ea typeface="DFKai-SB" charset="0"/>
                <a:cs typeface="DFKai-SB" charset="0"/>
              </a:rPr>
              <a:t>Proof</a:t>
            </a:r>
          </a:p>
          <a:p>
            <a:pPr algn="ctr" fontAlgn="base">
              <a:defRPr/>
            </a:pPr>
            <a:r>
              <a:rPr kumimoji="0" lang="en-US" altLang="zh-TW" sz="2800" b="1" u="sng" dirty="0">
                <a:solidFill>
                  <a:srgbClr val="6600CC"/>
                </a:solidFill>
                <a:latin typeface="Garamond" charset="0"/>
                <a:ea typeface="DFKai-SB" charset="0"/>
                <a:cs typeface="DFKai-SB" charset="0"/>
              </a:rPr>
              <a:t>AND</a:t>
            </a:r>
          </a:p>
          <a:p>
            <a:pPr algn="ctr" fontAlgn="base">
              <a:defRPr/>
            </a:pPr>
            <a:r>
              <a:rPr kumimoji="0" lang="en-US" altLang="zh-TW" sz="2800" b="1" dirty="0">
                <a:solidFill>
                  <a:srgbClr val="990000"/>
                </a:solidFill>
                <a:latin typeface="Garamond" charset="0"/>
                <a:ea typeface="DFKai-SB" charset="0"/>
                <a:cs typeface="DFKai-SB" charset="0"/>
              </a:rPr>
              <a:t>Assessment</a:t>
            </a:r>
          </a:p>
        </p:txBody>
      </p:sp>
      <p:grpSp>
        <p:nvGrpSpPr>
          <p:cNvPr id="67597" name="Group 21"/>
          <p:cNvGrpSpPr>
            <a:grpSpLocks/>
          </p:cNvGrpSpPr>
          <p:nvPr/>
        </p:nvGrpSpPr>
        <p:grpSpPr bwMode="auto">
          <a:xfrm>
            <a:off x="5946775" y="4451350"/>
            <a:ext cx="290513" cy="182563"/>
            <a:chOff x="3740" y="2861"/>
            <a:chExt cx="183" cy="115"/>
          </a:xfrm>
        </p:grpSpPr>
        <p:sp>
          <p:nvSpPr>
            <p:cNvPr id="25616" name="Rectangle 16"/>
            <p:cNvSpPr>
              <a:spLocks noChangeArrowheads="1"/>
            </p:cNvSpPr>
            <p:nvPr/>
          </p:nvSpPr>
          <p:spPr bwMode="auto">
            <a:xfrm>
              <a:off x="3740" y="2861"/>
              <a:ext cx="181" cy="45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bg2"/>
              </a:solidFill>
              <a:miter lim="800000"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defRPr/>
              </a:pPr>
              <a:endParaRPr lang="zh-HK" altLang="zh-HK" sz="1800" smtClean="0"/>
            </a:p>
          </p:txBody>
        </p:sp>
        <p:sp>
          <p:nvSpPr>
            <p:cNvPr id="25617" name="Rectangle 17"/>
            <p:cNvSpPr>
              <a:spLocks noChangeArrowheads="1"/>
            </p:cNvSpPr>
            <p:nvPr/>
          </p:nvSpPr>
          <p:spPr bwMode="auto">
            <a:xfrm>
              <a:off x="3743" y="2931"/>
              <a:ext cx="180" cy="45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bg2"/>
              </a:solidFill>
              <a:miter lim="800000"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defRPr/>
              </a:pPr>
              <a:endParaRPr lang="zh-HK" altLang="zh-HK" sz="1800" smtClean="0"/>
            </a:p>
          </p:txBody>
        </p:sp>
      </p:grp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322263" y="234950"/>
            <a:ext cx="721995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RPL : </a:t>
            </a:r>
            <a:r>
              <a:rPr lang="en-US" altLang="zh-TW" sz="3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Recognition Criteria</a:t>
            </a:r>
          </a:p>
        </p:txBody>
      </p:sp>
      <p:sp>
        <p:nvSpPr>
          <p:cNvPr id="67599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3D2CD900-392C-44FF-9FB5-AA49E478B4F6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32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1268413"/>
            <a:ext cx="8280400" cy="5256212"/>
          </a:xfrm>
        </p:spPr>
        <p:txBody>
          <a:bodyPr/>
          <a:lstStyle/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sz="3000" b="1" dirty="0" smtClean="0">
                <a:solidFill>
                  <a:srgbClr val="3333FF"/>
                </a:solidFill>
              </a:rPr>
              <a:t>Recommended by respective industry and Industry Training Advisory Committee (ITAC)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sz="3000" b="1" dirty="0" smtClean="0">
                <a:solidFill>
                  <a:srgbClr val="3333FF"/>
                </a:solidFill>
              </a:rPr>
              <a:t>Completion of accreditation by QA body (HKCAAVQ)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sz="3000" b="1" dirty="0" smtClean="0">
                <a:solidFill>
                  <a:srgbClr val="3333FF"/>
                </a:solidFill>
              </a:rPr>
              <a:t>Appointment by the Secretary for Education as the appointed Assessment Agency (AA)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sz="3000" b="1" dirty="0" smtClean="0">
                <a:solidFill>
                  <a:srgbClr val="3333FF"/>
                </a:solidFill>
              </a:rPr>
              <a:t>Four appointed AAAs </a:t>
            </a:r>
            <a:r>
              <a:rPr lang="en-US" altLang="zh-TW" sz="3000" b="1" dirty="0">
                <a:solidFill>
                  <a:srgbClr val="3333FF"/>
                </a:solidFill>
              </a:rPr>
              <a:t>to conduct RPL </a:t>
            </a:r>
            <a:r>
              <a:rPr lang="en-US" altLang="zh-TW" sz="3000" b="1" dirty="0" smtClean="0">
                <a:solidFill>
                  <a:srgbClr val="3333FF"/>
                </a:solidFill>
              </a:rPr>
              <a:t>assessment for the 14 industries</a:t>
            </a:r>
          </a:p>
          <a:p>
            <a:pPr marL="715963" indent="-606425" eaLnBrk="1" hangingPunct="1">
              <a:lnSpc>
                <a:spcPct val="90000"/>
              </a:lnSpc>
              <a:spcBef>
                <a:spcPct val="50000"/>
              </a:spcBef>
              <a:buClr>
                <a:srgbClr val="CC00CC"/>
              </a:buClr>
              <a:buSzPct val="60000"/>
              <a:buFont typeface="Wingdings" pitchFamily="2" charset="2"/>
              <a:buChar char="p"/>
            </a:pPr>
            <a:r>
              <a:rPr lang="en-US" altLang="zh-TW" sz="3000" b="1" dirty="0" smtClean="0">
                <a:solidFill>
                  <a:srgbClr val="3333FF"/>
                </a:solidFill>
              </a:rPr>
              <a:t>Collaborating </a:t>
            </a:r>
            <a:r>
              <a:rPr lang="en-US" altLang="zh-TW" sz="3000" b="1" dirty="0" err="1" smtClean="0">
                <a:solidFill>
                  <a:srgbClr val="3333FF"/>
                </a:solidFill>
              </a:rPr>
              <a:t>organisations</a:t>
            </a:r>
            <a:r>
              <a:rPr lang="en-US" altLang="zh-TW" sz="3000" b="1" dirty="0" smtClean="0">
                <a:solidFill>
                  <a:srgbClr val="3333FF"/>
                </a:solidFill>
              </a:rPr>
              <a:t> for some industries</a:t>
            </a:r>
          </a:p>
        </p:txBody>
      </p:sp>
      <p:sp>
        <p:nvSpPr>
          <p:cNvPr id="185347" name="Rectangle 3"/>
          <p:cNvSpPr>
            <a:spLocks noChangeArrowheads="1"/>
          </p:cNvSpPr>
          <p:nvPr/>
        </p:nvSpPr>
        <p:spPr bwMode="auto">
          <a:xfrm>
            <a:off x="296863" y="233363"/>
            <a:ext cx="8101012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ts val="3500"/>
              </a:lnSpc>
              <a:defRPr/>
            </a:pPr>
            <a:r>
              <a:rPr lang="en-US" altLang="zh-TW" sz="3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RPL Assessment Agency</a:t>
            </a:r>
          </a:p>
        </p:txBody>
      </p:sp>
      <p:sp>
        <p:nvSpPr>
          <p:cNvPr id="68612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52BECB2F-9330-4594-B3AB-D28F521A2B48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33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ChangeArrowheads="1"/>
          </p:cNvSpPr>
          <p:nvPr/>
        </p:nvSpPr>
        <p:spPr bwMode="auto">
          <a:xfrm>
            <a:off x="296863" y="233363"/>
            <a:ext cx="8101012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ts val="3500"/>
              </a:lnSpc>
              <a:defRPr/>
            </a:pPr>
            <a:endParaRPr lang="en-US" altLang="zh-TW" sz="3800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68612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52BECB2F-9330-4594-B3AB-D28F521A2B48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34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90" y="0"/>
            <a:ext cx="7530958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8615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圓角矩形 11"/>
          <p:cNvSpPr/>
          <p:nvPr/>
        </p:nvSpPr>
        <p:spPr>
          <a:xfrm>
            <a:off x="6376019" y="3981450"/>
            <a:ext cx="2600933" cy="268791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altLang="zh-HK" b="1" dirty="0">
                <a:solidFill>
                  <a:srgbClr val="FF00FF"/>
                </a:solidFill>
              </a:rPr>
              <a:t>Industries in pipeline… </a:t>
            </a:r>
          </a:p>
          <a:p>
            <a:pPr algn="ctr">
              <a:defRPr/>
            </a:pPr>
            <a:r>
              <a:rPr lang="en-US" altLang="zh-HK" b="1" dirty="0">
                <a:solidFill>
                  <a:srgbClr val="FF00FF"/>
                </a:solidFill>
              </a:rPr>
              <a:t>Will be launched in 2017 </a:t>
            </a:r>
            <a:endParaRPr lang="zh-HK" altLang="en-US" b="1" dirty="0">
              <a:solidFill>
                <a:srgbClr val="FF00FF"/>
              </a:solidFill>
            </a:endParaRPr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250825" y="222250"/>
            <a:ext cx="7696200" cy="731838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HK" sz="3800" cap="none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Implementation of RPL</a:t>
            </a:r>
            <a:endParaRPr kumimoji="1" lang="zh-HK" altLang="zh-HK" sz="3800" cap="none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pic>
        <p:nvPicPr>
          <p:cNvPr id="69636" name="Picture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700" y="4529138"/>
            <a:ext cx="606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1784350"/>
            <a:ext cx="6127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3" y="1782763"/>
            <a:ext cx="6143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4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4527550"/>
            <a:ext cx="62547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Picture 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1771650"/>
            <a:ext cx="6159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1" name="矩形 2"/>
          <p:cNvSpPr>
            <a:spLocks noChangeArrowheads="1"/>
          </p:cNvSpPr>
          <p:nvPr/>
        </p:nvSpPr>
        <p:spPr bwMode="auto">
          <a:xfrm>
            <a:off x="161925" y="1268413"/>
            <a:ext cx="1344613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7030A0"/>
                </a:solidFill>
                <a:ea typeface="標楷體" pitchFamily="65" charset="-120"/>
              </a:rPr>
              <a:t>Printing &amp;</a:t>
            </a:r>
            <a:br>
              <a:rPr kumimoji="0" lang="en-US" altLang="zh-TW" sz="1600" b="1">
                <a:solidFill>
                  <a:srgbClr val="7030A0"/>
                </a:solidFill>
                <a:ea typeface="標楷體" pitchFamily="65" charset="-120"/>
              </a:rPr>
            </a:br>
            <a:r>
              <a:rPr kumimoji="0" lang="en-US" altLang="zh-TW" sz="1600" b="1">
                <a:solidFill>
                  <a:srgbClr val="7030A0"/>
                </a:solidFill>
                <a:ea typeface="標楷體" pitchFamily="65" charset="-120"/>
              </a:rPr>
              <a:t>Publishing</a:t>
            </a:r>
            <a:endParaRPr kumimoji="0" lang="zh-HK" altLang="en-US" sz="16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69642" name="矩形 27"/>
          <p:cNvSpPr>
            <a:spLocks noChangeArrowheads="1"/>
          </p:cNvSpPr>
          <p:nvPr/>
        </p:nvSpPr>
        <p:spPr bwMode="auto">
          <a:xfrm>
            <a:off x="922338" y="2432050"/>
            <a:ext cx="14859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7030A0"/>
                </a:solidFill>
                <a:ea typeface="標楷體" pitchFamily="65" charset="-120"/>
              </a:rPr>
              <a:t>Watch &amp; Clock</a:t>
            </a:r>
            <a:endParaRPr kumimoji="0" lang="zh-HK" altLang="en-US" sz="16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69643" name="矩形 28"/>
          <p:cNvSpPr>
            <a:spLocks noChangeArrowheads="1"/>
          </p:cNvSpPr>
          <p:nvPr/>
        </p:nvSpPr>
        <p:spPr bwMode="auto">
          <a:xfrm>
            <a:off x="6783388" y="2454275"/>
            <a:ext cx="121920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C45D08"/>
                </a:solidFill>
                <a:ea typeface="標楷體" pitchFamily="65" charset="-120"/>
              </a:rPr>
              <a:t>Catering</a:t>
            </a:r>
            <a:endParaRPr kumimoji="0" lang="zh-HK" altLang="en-US" sz="1600" b="1">
              <a:solidFill>
                <a:srgbClr val="C45D08"/>
              </a:solidFill>
              <a:ea typeface="標楷體" pitchFamily="65" charset="-120"/>
            </a:endParaRPr>
          </a:p>
        </p:txBody>
      </p:sp>
      <p:sp>
        <p:nvSpPr>
          <p:cNvPr id="69644" name="矩形 29"/>
          <p:cNvSpPr>
            <a:spLocks noChangeArrowheads="1"/>
          </p:cNvSpPr>
          <p:nvPr/>
        </p:nvSpPr>
        <p:spPr bwMode="auto">
          <a:xfrm>
            <a:off x="3597275" y="1471613"/>
            <a:ext cx="14795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  <a:defRPr/>
            </a:pPr>
            <a:r>
              <a:rPr kumimoji="0" lang="en-US" altLang="zh-TW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Automotive</a:t>
            </a:r>
            <a:endParaRPr kumimoji="0" lang="zh-HK" altLang="en-US" sz="1600" b="1" dirty="0" smtClean="0">
              <a:solidFill>
                <a:schemeClr val="accent6">
                  <a:lumMod val="75000"/>
                </a:schemeClr>
              </a:solidFill>
              <a:ea typeface="標楷體" pitchFamily="65" charset="-120"/>
            </a:endParaRPr>
          </a:p>
        </p:txBody>
      </p:sp>
      <p:pic>
        <p:nvPicPr>
          <p:cNvPr id="69645" name="Picture 3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782763"/>
            <a:ext cx="614363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6" name="Picture 3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38" y="1758950"/>
            <a:ext cx="6286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7" name="Picture 3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850" y="1758950"/>
            <a:ext cx="5651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8" name="Picture 3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663" y="1771650"/>
            <a:ext cx="63817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9" name="Picture 4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438" y="1771650"/>
            <a:ext cx="62547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50" name="矩形 41"/>
          <p:cNvSpPr>
            <a:spLocks noChangeArrowheads="1"/>
          </p:cNvSpPr>
          <p:nvPr/>
        </p:nvSpPr>
        <p:spPr bwMode="auto">
          <a:xfrm>
            <a:off x="2655888" y="2430463"/>
            <a:ext cx="20526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  <a:defRPr/>
            </a:pPr>
            <a:r>
              <a:rPr kumimoji="0" lang="en-US" altLang="zh-TW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Property </a:t>
            </a:r>
          </a:p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  <a:defRPr/>
            </a:pP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Management</a:t>
            </a:r>
            <a:endParaRPr kumimoji="0" lang="zh-HK" altLang="en-US" sz="1600" b="1" dirty="0" smtClean="0">
              <a:solidFill>
                <a:schemeClr val="accent6">
                  <a:lumMod val="75000"/>
                </a:schemeClr>
              </a:solidFill>
              <a:ea typeface="標楷體" pitchFamily="65" charset="-120"/>
            </a:endParaRPr>
          </a:p>
        </p:txBody>
      </p:sp>
      <p:sp>
        <p:nvSpPr>
          <p:cNvPr id="69651" name="矩形 43"/>
          <p:cNvSpPr>
            <a:spLocks noChangeArrowheads="1"/>
          </p:cNvSpPr>
          <p:nvPr/>
        </p:nvSpPr>
        <p:spPr bwMode="auto">
          <a:xfrm>
            <a:off x="4487863" y="2454275"/>
            <a:ext cx="122555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  <a:defRPr/>
            </a:pPr>
            <a:r>
              <a:rPr kumimoji="0" lang="en-US" altLang="zh-TW" sz="1600" b="1" dirty="0" err="1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Jewellery</a:t>
            </a:r>
            <a:endParaRPr kumimoji="0" lang="zh-HK" altLang="en-US" sz="1600" b="1" dirty="0" smtClean="0">
              <a:solidFill>
                <a:schemeClr val="accent6">
                  <a:lumMod val="75000"/>
                </a:schemeClr>
              </a:solidFill>
              <a:ea typeface="標楷體" pitchFamily="65" charset="-120"/>
            </a:endParaRPr>
          </a:p>
        </p:txBody>
      </p:sp>
      <p:sp>
        <p:nvSpPr>
          <p:cNvPr id="69652" name="矩形 50"/>
          <p:cNvSpPr>
            <a:spLocks noChangeArrowheads="1"/>
          </p:cNvSpPr>
          <p:nvPr/>
        </p:nvSpPr>
        <p:spPr bwMode="auto">
          <a:xfrm>
            <a:off x="220663" y="5230813"/>
            <a:ext cx="13049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7030A0"/>
                </a:solidFill>
                <a:ea typeface="標楷體" pitchFamily="65" charset="-120"/>
              </a:rPr>
              <a:t>Beauty</a:t>
            </a:r>
            <a:endParaRPr kumimoji="0" lang="zh-HK" altLang="en-US" sz="1600" b="1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69653" name="矩形 51"/>
          <p:cNvSpPr>
            <a:spLocks noChangeArrowheads="1"/>
          </p:cNvSpPr>
          <p:nvPr/>
        </p:nvSpPr>
        <p:spPr bwMode="auto">
          <a:xfrm>
            <a:off x="5524500" y="1506538"/>
            <a:ext cx="14081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7030A0"/>
                </a:solidFill>
                <a:ea typeface="標楷體" pitchFamily="65" charset="-120"/>
              </a:rPr>
              <a:t>Logistics</a:t>
            </a:r>
            <a:endParaRPr kumimoji="0" lang="zh-HK" altLang="en-US" sz="16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69654" name="矩形 59"/>
          <p:cNvSpPr>
            <a:spLocks noChangeArrowheads="1"/>
          </p:cNvSpPr>
          <p:nvPr/>
        </p:nvSpPr>
        <p:spPr bwMode="auto">
          <a:xfrm>
            <a:off x="996950" y="4187825"/>
            <a:ext cx="1179513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kumimoji="0" lang="en-US" altLang="zh-HK" sz="1600" b="1">
                <a:solidFill>
                  <a:srgbClr val="7030A0"/>
                </a:solidFill>
                <a:ea typeface="標楷體" pitchFamily="65" charset="-120"/>
              </a:rPr>
              <a:t>Retail</a:t>
            </a:r>
            <a:endParaRPr kumimoji="0" lang="zh-HK" altLang="en-US" sz="1600" b="1">
              <a:solidFill>
                <a:srgbClr val="7030A0"/>
              </a:solidFill>
              <a:ea typeface="標楷體" pitchFamily="65" charset="-120"/>
            </a:endParaRPr>
          </a:p>
        </p:txBody>
      </p:sp>
      <p:pic>
        <p:nvPicPr>
          <p:cNvPr id="69655" name="Picture 4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4465638"/>
            <a:ext cx="617538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6" name="Picture 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50" y="4519613"/>
            <a:ext cx="6858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7" name="Picture 5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88" y="4932363"/>
            <a:ext cx="7112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8" name="Picture 4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25" y="4524375"/>
            <a:ext cx="6111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59" name="矩形 57"/>
          <p:cNvSpPr>
            <a:spLocks noChangeArrowheads="1"/>
          </p:cNvSpPr>
          <p:nvPr/>
        </p:nvSpPr>
        <p:spPr bwMode="auto">
          <a:xfrm>
            <a:off x="2101850" y="5230813"/>
            <a:ext cx="11779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  <a:defRPr/>
            </a:pP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Import &amp; Export</a:t>
            </a:r>
            <a:endParaRPr kumimoji="0" lang="zh-HK" altLang="en-US" sz="1600" b="1" dirty="0" smtClean="0">
              <a:solidFill>
                <a:schemeClr val="accent6">
                  <a:lumMod val="75000"/>
                </a:schemeClr>
              </a:solidFill>
              <a:ea typeface="標楷體" pitchFamily="65" charset="-120"/>
            </a:endParaRPr>
          </a:p>
        </p:txBody>
      </p:sp>
      <p:sp>
        <p:nvSpPr>
          <p:cNvPr id="69660" name="矩形 58"/>
          <p:cNvSpPr>
            <a:spLocks noChangeArrowheads="1"/>
          </p:cNvSpPr>
          <p:nvPr/>
        </p:nvSpPr>
        <p:spPr bwMode="auto">
          <a:xfrm>
            <a:off x="3371850" y="5149850"/>
            <a:ext cx="2141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Testing, </a:t>
            </a:r>
          </a:p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Inspection </a:t>
            </a:r>
          </a:p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&amp; Certification</a:t>
            </a:r>
            <a:endParaRPr kumimoji="0" lang="zh-HK" altLang="en-US" sz="1600" b="1" dirty="0" smtClean="0">
              <a:solidFill>
                <a:schemeClr val="accent6">
                  <a:lumMod val="75000"/>
                </a:schemeClr>
              </a:solidFill>
              <a:ea typeface="標楷體" pitchFamily="65" charset="-120"/>
            </a:endParaRPr>
          </a:p>
        </p:txBody>
      </p:sp>
      <p:sp>
        <p:nvSpPr>
          <p:cNvPr id="69661" name="矩形 65"/>
          <p:cNvSpPr>
            <a:spLocks noChangeArrowheads="1"/>
          </p:cNvSpPr>
          <p:nvPr/>
        </p:nvSpPr>
        <p:spPr bwMode="auto">
          <a:xfrm>
            <a:off x="2611438" y="3981450"/>
            <a:ext cx="16922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  <a:defRPr/>
            </a:pP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Elderly</a:t>
            </a:r>
            <a:r>
              <a:rPr kumimoji="0" lang="en-US" altLang="zh-TW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 </a:t>
            </a: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Care</a:t>
            </a:r>
          </a:p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  <a:defRPr/>
            </a:pPr>
            <a:r>
              <a:rPr kumimoji="0" lang="en-US" altLang="zh-HK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Service</a:t>
            </a:r>
            <a:endParaRPr kumimoji="0" lang="zh-HK" altLang="en-US" sz="1600" b="1" dirty="0" smtClean="0">
              <a:solidFill>
                <a:schemeClr val="accent6">
                  <a:lumMod val="75000"/>
                </a:schemeClr>
              </a:solidFill>
              <a:ea typeface="標楷體" pitchFamily="65" charset="-120"/>
            </a:endParaRPr>
          </a:p>
        </p:txBody>
      </p:sp>
      <p:sp>
        <p:nvSpPr>
          <p:cNvPr id="69662" name="矩形 66"/>
          <p:cNvSpPr>
            <a:spLocks noChangeArrowheads="1"/>
          </p:cNvSpPr>
          <p:nvPr/>
        </p:nvSpPr>
        <p:spPr bwMode="auto">
          <a:xfrm>
            <a:off x="6729413" y="5610225"/>
            <a:ext cx="183515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charset="0"/>
              <a:buNone/>
            </a:pPr>
            <a:r>
              <a:rPr kumimoji="0" lang="en-US" altLang="zh-HK" sz="1600" b="1" dirty="0">
                <a:solidFill>
                  <a:srgbClr val="008000"/>
                </a:solidFill>
                <a:ea typeface="標楷體" pitchFamily="65" charset="-120"/>
              </a:rPr>
              <a:t>Manufacturing Technology (Tooling, Metals &amp; Plastics)</a:t>
            </a:r>
            <a:endParaRPr kumimoji="0" lang="zh-HK" altLang="en-US" sz="1600" b="1" dirty="0">
              <a:solidFill>
                <a:srgbClr val="008000"/>
              </a:solidFill>
              <a:ea typeface="標楷體" pitchFamily="65" charset="-120"/>
            </a:endParaRPr>
          </a:p>
        </p:txBody>
      </p:sp>
      <p:pic>
        <p:nvPicPr>
          <p:cNvPr id="69663" name="Picture 4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451350"/>
            <a:ext cx="6318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64" name="矩形 42"/>
          <p:cNvSpPr>
            <a:spLocks noChangeArrowheads="1"/>
          </p:cNvSpPr>
          <p:nvPr/>
        </p:nvSpPr>
        <p:spPr bwMode="auto">
          <a:xfrm>
            <a:off x="4114800" y="3776663"/>
            <a:ext cx="226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kumimoji="0" lang="en-US" altLang="zh-TW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Electrical </a:t>
            </a:r>
            <a:br>
              <a:rPr kumimoji="0" lang="en-US" altLang="zh-TW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</a:br>
            <a:r>
              <a:rPr kumimoji="0" lang="en-US" altLang="zh-TW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&amp; Mechanical </a:t>
            </a:r>
          </a:p>
          <a:p>
            <a:pPr algn="ctr" eaLnBrk="1" hangingPunct="1">
              <a:lnSpc>
                <a:spcPts val="16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kumimoji="0" lang="en-US" altLang="zh-TW" sz="1600" b="1" dirty="0" smtClean="0">
                <a:solidFill>
                  <a:schemeClr val="accent6">
                    <a:lumMod val="75000"/>
                  </a:schemeClr>
                </a:solidFill>
                <a:ea typeface="標楷體" pitchFamily="65" charset="-120"/>
              </a:rPr>
              <a:t>Services</a:t>
            </a:r>
            <a:endParaRPr kumimoji="0" lang="zh-HK" altLang="en-US" sz="1600" b="1" dirty="0" smtClean="0">
              <a:solidFill>
                <a:schemeClr val="accent6">
                  <a:lumMod val="75000"/>
                </a:schemeClr>
              </a:solidFill>
              <a:ea typeface="標楷體" pitchFamily="65" charset="-120"/>
            </a:endParaRPr>
          </a:p>
        </p:txBody>
      </p:sp>
      <p:sp>
        <p:nvSpPr>
          <p:cNvPr id="8" name="向右箭號 7"/>
          <p:cNvSpPr/>
          <p:nvPr/>
        </p:nvSpPr>
        <p:spPr>
          <a:xfrm>
            <a:off x="174482" y="2602070"/>
            <a:ext cx="8802470" cy="12151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69668" name="矩形 27"/>
          <p:cNvSpPr>
            <a:spLocks noChangeArrowheads="1"/>
          </p:cNvSpPr>
          <p:nvPr/>
        </p:nvSpPr>
        <p:spPr bwMode="auto">
          <a:xfrm>
            <a:off x="873125" y="3067050"/>
            <a:ext cx="1485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solidFill>
                  <a:srgbClr val="7030A0"/>
                </a:solidFill>
                <a:ea typeface="標楷體" pitchFamily="65" charset="-120"/>
              </a:rPr>
              <a:t>2008</a:t>
            </a:r>
            <a:endParaRPr kumimoji="0" lang="zh-HK" altLang="en-US" sz="14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69669" name="矩形 8"/>
          <p:cNvSpPr>
            <a:spLocks noChangeArrowheads="1"/>
          </p:cNvSpPr>
          <p:nvPr/>
        </p:nvSpPr>
        <p:spPr bwMode="auto">
          <a:xfrm>
            <a:off x="4019550" y="3051175"/>
            <a:ext cx="654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C45D08"/>
                </a:solidFill>
                <a:ea typeface="標楷體" pitchFamily="65" charset="-120"/>
              </a:rPr>
              <a:t>2011</a:t>
            </a:r>
            <a:endParaRPr kumimoji="0" lang="zh-HK" altLang="en-US" sz="1400" b="1">
              <a:solidFill>
                <a:srgbClr val="C45D08"/>
              </a:solidFill>
              <a:ea typeface="標楷體" pitchFamily="65" charset="-120"/>
            </a:endParaRPr>
          </a:p>
        </p:txBody>
      </p:sp>
      <p:sp>
        <p:nvSpPr>
          <p:cNvPr id="69670" name="矩形 62"/>
          <p:cNvSpPr>
            <a:spLocks noChangeArrowheads="1"/>
          </p:cNvSpPr>
          <p:nvPr/>
        </p:nvSpPr>
        <p:spPr bwMode="auto">
          <a:xfrm>
            <a:off x="5949950" y="3059113"/>
            <a:ext cx="652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7030A0"/>
                </a:solidFill>
                <a:ea typeface="標楷體" pitchFamily="65" charset="-120"/>
              </a:rPr>
              <a:t>2012</a:t>
            </a:r>
            <a:endParaRPr kumimoji="0" lang="zh-HK" altLang="en-US" sz="14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69671" name="矩形 63"/>
          <p:cNvSpPr>
            <a:spLocks noChangeArrowheads="1"/>
          </p:cNvSpPr>
          <p:nvPr/>
        </p:nvSpPr>
        <p:spPr bwMode="auto">
          <a:xfrm>
            <a:off x="7031038" y="3052763"/>
            <a:ext cx="654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C45D08"/>
                </a:solidFill>
                <a:ea typeface="標楷體" pitchFamily="65" charset="-120"/>
              </a:rPr>
              <a:t>2013</a:t>
            </a:r>
            <a:endParaRPr kumimoji="0" lang="zh-HK" altLang="en-US" sz="1400" b="1">
              <a:solidFill>
                <a:srgbClr val="C45D08"/>
              </a:solidFill>
              <a:ea typeface="標楷體" pitchFamily="65" charset="-120"/>
            </a:endParaRPr>
          </a:p>
        </p:txBody>
      </p:sp>
      <p:sp>
        <p:nvSpPr>
          <p:cNvPr id="69672" name="矩形 50"/>
          <p:cNvSpPr>
            <a:spLocks noChangeArrowheads="1"/>
          </p:cNvSpPr>
          <p:nvPr/>
        </p:nvSpPr>
        <p:spPr bwMode="auto">
          <a:xfrm>
            <a:off x="1731963" y="1470025"/>
            <a:ext cx="13049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kumimoji="0" lang="en-US" altLang="zh-TW" sz="1600" b="1">
                <a:solidFill>
                  <a:srgbClr val="7030A0"/>
                </a:solidFill>
                <a:ea typeface="標楷體" pitchFamily="65" charset="-120"/>
              </a:rPr>
              <a:t>Hairdressing</a:t>
            </a:r>
            <a:endParaRPr kumimoji="0" lang="zh-HK" altLang="en-US" sz="16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40" name="向右箭號 39"/>
          <p:cNvSpPr/>
          <p:nvPr/>
        </p:nvSpPr>
        <p:spPr>
          <a:xfrm>
            <a:off x="190094" y="5574407"/>
            <a:ext cx="6185925" cy="12151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69676" name="矩形 67"/>
          <p:cNvSpPr>
            <a:spLocks noChangeArrowheads="1"/>
          </p:cNvSpPr>
          <p:nvPr/>
        </p:nvSpPr>
        <p:spPr bwMode="auto">
          <a:xfrm>
            <a:off x="852488" y="5997575"/>
            <a:ext cx="654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7030A0"/>
                </a:solidFill>
                <a:ea typeface="標楷體" pitchFamily="65" charset="-120"/>
              </a:rPr>
              <a:t>2014</a:t>
            </a:r>
            <a:endParaRPr kumimoji="0" lang="zh-HK" altLang="en-US" sz="1800" b="1">
              <a:solidFill>
                <a:srgbClr val="7030A0"/>
              </a:solidFill>
              <a:ea typeface="標楷體" pitchFamily="65" charset="-120"/>
            </a:endParaRPr>
          </a:p>
        </p:txBody>
      </p:sp>
      <p:sp>
        <p:nvSpPr>
          <p:cNvPr id="69677" name="矩形 8"/>
          <p:cNvSpPr>
            <a:spLocks noChangeArrowheads="1"/>
          </p:cNvSpPr>
          <p:nvPr/>
        </p:nvSpPr>
        <p:spPr bwMode="auto">
          <a:xfrm>
            <a:off x="3579813" y="6010275"/>
            <a:ext cx="654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kumimoji="0" lang="en-US" altLang="zh-HK" sz="1800" b="1">
                <a:solidFill>
                  <a:srgbClr val="C45D08"/>
                </a:solidFill>
                <a:ea typeface="標楷體" pitchFamily="65" charset="-120"/>
              </a:rPr>
              <a:t>2015</a:t>
            </a:r>
            <a:endParaRPr kumimoji="0" lang="zh-HK" altLang="en-US" sz="1400" b="1">
              <a:solidFill>
                <a:srgbClr val="C45D08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126" name="Group 342"/>
          <p:cNvGraphicFramePr>
            <a:graphicFrameLocks noGrp="1"/>
          </p:cNvGraphicFramePr>
          <p:nvPr>
            <p:ph idx="4294967295"/>
          </p:nvPr>
        </p:nvGraphicFramePr>
        <p:xfrm>
          <a:off x="206375" y="1266825"/>
          <a:ext cx="8685213" cy="4953001"/>
        </p:xfrm>
        <a:graphic>
          <a:graphicData uri="http://schemas.openxmlformats.org/drawingml/2006/table">
            <a:tbl>
              <a:tblPr/>
              <a:tblGrid>
                <a:gridCol w="1763862"/>
                <a:gridCol w="1520890"/>
                <a:gridCol w="5400461"/>
              </a:tblGrid>
              <a:tr h="399553">
                <a:tc gridSpan="3"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44600" algn="r"/>
                        </a:tabLst>
                      </a:pPr>
                      <a:r>
                        <a:rPr kumimoji="1" lang="en-US" altLang="zh-HK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Automotive -- Vehicle Body Repair</a:t>
                      </a:r>
                      <a:r>
                        <a:rPr kumimoji="1" lang="en-US" altLang="zh-TW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 (Level 4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)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85851" marR="8585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</a:tr>
              <a:tr h="1198951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Years of Work Experience and Related Job Experience</a:t>
                      </a:r>
                    </a:p>
                  </a:txBody>
                  <a:tcPr marL="84499" marR="84499" marT="72011" marB="4680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6 years vehicle servicing working experience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with at least 4 years body repair experience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0" marT="7201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</a:tr>
              <a:tr h="321717">
                <a:tc rowSpan="2"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Units of Competency</a:t>
                      </a:r>
                    </a:p>
                  </a:txBody>
                  <a:tcPr marL="67600" marR="0" marT="7201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AUSDCN401A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0" marT="7201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8890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03325" algn="r"/>
                        </a:tabLst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Monitor occupational safety and health systems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0" marT="7201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560"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AUSDCN402A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84499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03325" algn="r"/>
                        </a:tabLst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Monitor and manage environmental protection operations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85851" marR="8585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415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HK" altLang="zh-HK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</a:endParaRPr>
                    </a:p>
                  </a:txBody>
                  <a:tcPr marL="67600" marR="0" marT="7201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AUSDCN403A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84499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033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03325" algn="r"/>
                        </a:tabLst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Formulate management procedure for dangerous chemicals, pollutants and waste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85851" marR="8585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415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HK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</a:endParaRPr>
                    </a:p>
                  </a:txBody>
                  <a:tcPr marL="67600" marR="0" marT="7201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AUSDCN410A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84499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5252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52525" algn="r"/>
                        </a:tabLst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Formulate rules of safety operation for vehicle servicing work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85851" marR="8585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560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HK" altLang="zh-HK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</a:endParaRPr>
                    </a:p>
                  </a:txBody>
                  <a:tcPr marL="67600" marR="0" marT="7201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AUSDST401A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84499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244600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44600" algn="r"/>
                        </a:tabLst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Conduct risk assessment on vehicle servicing work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85851" marR="8585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415"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HK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</a:endParaRPr>
                    </a:p>
                  </a:txBody>
                  <a:tcPr marL="67600" marR="0" marT="7201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AUSDST402A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84499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1pPr>
                      <a:lvl2pPr marL="742950" indent="-28575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20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2pPr>
                      <a:lvl3pPr marL="11430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3pPr>
                      <a:lvl4pPr marL="16002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16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4pPr>
                      <a:lvl5pPr marL="2057400" indent="-228600" eaLnBrk="0" fontAlgn="base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tabLst>
                          <a:tab pos="1171575" algn="r"/>
                        </a:tabLst>
                        <a:defRPr sz="1400">
                          <a:solidFill>
                            <a:schemeClr val="tx2"/>
                          </a:solidFill>
                          <a:latin typeface="Candara" pitchFamily="34" charset="0"/>
                          <a:ea typeface="標楷體" pitchFamily="65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71575" algn="r"/>
                        </a:tabLst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Monitor, arrange and coordinate the progress and workflow of the operation in the workshop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85851" marR="8585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HK" altLang="zh-HK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</a:endParaRPr>
                    </a:p>
                  </a:txBody>
                  <a:tcPr marL="67600" marR="0" marT="7201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AUSDST409A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33800" marR="84499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71575" algn="r"/>
                        </a:tabLst>
                      </a:pPr>
                      <a:r>
                        <a:rPr kumimoji="1" lang="en-US" altLang="zh-HK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新細明體" pitchFamily="18" charset="-120"/>
                          <a:cs typeface="Times New Roman" pitchFamily="18" charset="0"/>
                        </a:rPr>
                        <a:t>Master the complicated techniques of vehicle body and frame</a:t>
                      </a:r>
                      <a:endParaRPr kumimoji="1" lang="en-US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85851" marR="8585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802" name="Rectangle 18"/>
          <p:cNvSpPr>
            <a:spLocks noChangeArrowheads="1"/>
          </p:cNvSpPr>
          <p:nvPr/>
        </p:nvSpPr>
        <p:spPr bwMode="auto">
          <a:xfrm>
            <a:off x="250825" y="233363"/>
            <a:ext cx="74739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Example : </a:t>
            </a:r>
            <a:r>
              <a:rPr lang="en-US" altLang="zh-TW" sz="3800" b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UoC</a:t>
            </a:r>
            <a:r>
              <a:rPr lang="en-US" altLang="zh-TW" sz="3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Cluster</a:t>
            </a:r>
          </a:p>
        </p:txBody>
      </p:sp>
      <p:sp>
        <p:nvSpPr>
          <p:cNvPr id="70697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C9DA7BEB-C98F-4A4C-8585-AFAAA6710EF9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36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802" name="Rectangle 18"/>
          <p:cNvSpPr>
            <a:spLocks noChangeArrowheads="1"/>
          </p:cNvSpPr>
          <p:nvPr/>
        </p:nvSpPr>
        <p:spPr bwMode="auto">
          <a:xfrm>
            <a:off x="250825" y="233363"/>
            <a:ext cx="74739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endParaRPr lang="en-US" altLang="zh-TW" sz="38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71683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8DDF9522-3C99-4878-9986-2C9F25EAA36E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37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25438" y="233363"/>
            <a:ext cx="74739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Example : </a:t>
            </a:r>
            <a:r>
              <a:rPr lang="en-US" altLang="zh-TW" sz="3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Assessment</a:t>
            </a:r>
            <a:endParaRPr lang="en-US" altLang="zh-TW" sz="38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36588" y="1714500"/>
          <a:ext cx="7761287" cy="4819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5444"/>
                <a:gridCol w="2925494"/>
                <a:gridCol w="2070349"/>
              </a:tblGrid>
              <a:tr h="701121">
                <a:tc>
                  <a:txBody>
                    <a:bodyPr/>
                    <a:lstStyle/>
                    <a:p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Assessment Method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Documentary Proof &amp; area of assessment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Fee</a:t>
                      </a:r>
                      <a:r>
                        <a:rPr lang="zh-TW" alt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(HK$) 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10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Years of Work Experience and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Related Job Experience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Working evidence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(issued by employers, trade unions or relevant </a:t>
                      </a:r>
                      <a:r>
                        <a:rPr lang="en-US" altLang="zh-HK" sz="20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orgainsations</a:t>
                      </a:r>
                      <a:r>
                        <a:rPr lang="en-US" altLang="zh-HK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HK" sz="200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1,200</a:t>
                      </a:r>
                      <a:endParaRPr lang="zh-HK" altLang="en-US" sz="2000" i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/>
                </a:tc>
              </a:tr>
              <a:tr h="490991">
                <a:tc>
                  <a:txBody>
                    <a:bodyPr/>
                    <a:lstStyle/>
                    <a:p>
                      <a:r>
                        <a:rPr lang="en-US" altLang="zh-HK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Interview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/>
                </a:tc>
                <a:tc>
                  <a:txBody>
                    <a:bodyPr/>
                    <a:lstStyle/>
                    <a:p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minutes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/>
                </a:tc>
                <a:tc vMerge="1">
                  <a:txBody>
                    <a:bodyPr/>
                    <a:lstStyle/>
                    <a:p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005956">
                <a:tc>
                  <a:txBody>
                    <a:bodyPr/>
                    <a:lstStyle/>
                    <a:p>
                      <a:r>
                        <a:rPr lang="en-US" altLang="zh-HK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Written Test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/>
                </a:tc>
                <a:tc>
                  <a:txBody>
                    <a:bodyPr/>
                    <a:lstStyle/>
                    <a:p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minutes </a:t>
                      </a:r>
                    </a:p>
                    <a:p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(around 20 multiple choice questions)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 anchor="ctr"/>
                </a:tc>
                <a:tc vMerge="1">
                  <a:txBody>
                    <a:bodyPr/>
                    <a:lstStyle/>
                    <a:p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10791">
                <a:tc gridSpan="3">
                  <a:txBody>
                    <a:bodyPr/>
                    <a:lstStyle/>
                    <a:p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Passing criteria: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 mark (100%) = Interview (60%) + Written Test (40%)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Passing mark 60%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altLang="zh-TW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Passing marks for Interview and Written Test are 50%</a:t>
                      </a:r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marT="45725" marB="45725"/>
                </a:tc>
                <a:tc hMerge="1">
                  <a:txBody>
                    <a:bodyPr/>
                    <a:lstStyle/>
                    <a:p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707" name="矩形 2"/>
          <p:cNvSpPr>
            <a:spLocks noChangeArrowheads="1"/>
          </p:cNvSpPr>
          <p:nvPr/>
        </p:nvSpPr>
        <p:spPr bwMode="auto">
          <a:xfrm>
            <a:off x="657225" y="1133475"/>
            <a:ext cx="68738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tabLst>
                <a:tab pos="1244600" algn="r"/>
              </a:tabLst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tabLst>
                <a:tab pos="1244600" algn="r"/>
              </a:tabLst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tabLst>
                <a:tab pos="1244600" algn="r"/>
              </a:tabLst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tabLst>
                <a:tab pos="1244600" algn="r"/>
              </a:tabLst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tabLst>
                <a:tab pos="1244600" algn="r"/>
              </a:tabLst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44600" algn="r"/>
              </a:tabLst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44600" algn="r"/>
              </a:tabLst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44600" algn="r"/>
              </a:tabLst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44600" algn="r"/>
              </a:tabLst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HK" sz="2800" b="1">
                <a:solidFill>
                  <a:srgbClr val="0000FF"/>
                </a:solidFill>
                <a:latin typeface="Garamond" pitchFamily="18" charset="0"/>
                <a:cs typeface="Times New Roman" pitchFamily="18" charset="0"/>
              </a:rPr>
              <a:t>Automotive -- Vehicle Body Repair</a:t>
            </a:r>
            <a:r>
              <a:rPr lang="en-US" altLang="zh-TW" sz="2800" b="1">
                <a:solidFill>
                  <a:srgbClr val="0000FF"/>
                </a:solidFill>
                <a:latin typeface="Garamond" pitchFamily="18" charset="0"/>
                <a:cs typeface="Times New Roman" pitchFamily="18" charset="0"/>
              </a:rPr>
              <a:t> (Level 4)</a:t>
            </a:r>
            <a:endParaRPr lang="en-US" altLang="zh-TW" sz="2800">
              <a:solidFill>
                <a:srgbClr val="0000FF"/>
              </a:solidFill>
              <a:latin typeface="Garamond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250825" y="233363"/>
            <a:ext cx="85074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TW" sz="3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Summary of RPL Clusters</a:t>
            </a:r>
            <a:endParaRPr lang="zh-TW" altLang="en-US" sz="38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72707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2F0DF3CB-39ED-4C73-A357-8F9FCBA432F0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38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3891689"/>
              </p:ext>
            </p:extLst>
          </p:nvPr>
        </p:nvGraphicFramePr>
        <p:xfrm>
          <a:off x="457200" y="1133743"/>
          <a:ext cx="8229600" cy="531785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49615"/>
                <a:gridCol w="1665185"/>
                <a:gridCol w="2340260"/>
                <a:gridCol w="1774540"/>
              </a:tblGrid>
              <a:tr h="406496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Industry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No. of Clusters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Industry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No. of Clusters</a:t>
                      </a:r>
                      <a:endParaRPr lang="zh-HK" altLang="en-US" dirty="0"/>
                    </a:p>
                  </a:txBody>
                  <a:tcPr/>
                </a:tc>
              </a:tr>
              <a:tr h="701623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Automotive</a:t>
                      </a:r>
                    </a:p>
                    <a:p>
                      <a:pPr algn="ctr"/>
                      <a:endParaRPr lang="en-US" altLang="zh-HK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50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err="1" smtClean="0"/>
                        <a:t>Jewellery</a:t>
                      </a:r>
                      <a:endParaRPr lang="zh-HK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47</a:t>
                      </a:r>
                      <a:endParaRPr lang="zh-HK" altLang="en-US" dirty="0"/>
                    </a:p>
                  </a:txBody>
                  <a:tcPr/>
                </a:tc>
              </a:tr>
              <a:tr h="701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Beauty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HK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56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Logistics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107</a:t>
                      </a:r>
                      <a:endParaRPr lang="zh-HK" altLang="en-US" dirty="0"/>
                    </a:p>
                  </a:txBody>
                  <a:tcPr/>
                </a:tc>
              </a:tr>
              <a:tr h="701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Catering</a:t>
                      </a:r>
                      <a:endParaRPr lang="zh-HK" altLang="en-US" dirty="0" smtClean="0"/>
                    </a:p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43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Printing &amp; Publishing</a:t>
                      </a:r>
                      <a:endParaRPr lang="zh-HK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60</a:t>
                      </a:r>
                      <a:endParaRPr lang="zh-HK" altLang="en-US" dirty="0"/>
                    </a:p>
                  </a:txBody>
                  <a:tcPr/>
                </a:tc>
              </a:tr>
              <a:tr h="701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Elderly Care Service</a:t>
                      </a:r>
                      <a:endParaRPr lang="zh-HK" altLang="en-US" dirty="0" smtClean="0"/>
                    </a:p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49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Property</a:t>
                      </a:r>
                      <a:r>
                        <a:rPr lang="en-US" altLang="zh-HK" baseline="0" dirty="0" smtClean="0"/>
                        <a:t> Management</a:t>
                      </a:r>
                      <a:endParaRPr lang="zh-HK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30</a:t>
                      </a:r>
                      <a:endParaRPr lang="zh-HK" altLang="en-US" dirty="0"/>
                    </a:p>
                  </a:txBody>
                  <a:tcPr/>
                </a:tc>
              </a:tr>
              <a:tr h="701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Electrical &amp; Mechanical Services</a:t>
                      </a:r>
                      <a:endParaRPr lang="zh-HK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31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Retail</a:t>
                      </a:r>
                      <a:endParaRPr lang="zh-HK" altLang="en-US" dirty="0" smtClean="0"/>
                    </a:p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40</a:t>
                      </a:r>
                      <a:endParaRPr lang="zh-HK" altLang="en-US" dirty="0"/>
                    </a:p>
                  </a:txBody>
                  <a:tcPr/>
                </a:tc>
              </a:tr>
              <a:tr h="701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Hairdressing</a:t>
                      </a:r>
                      <a:endParaRPr lang="zh-HK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42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Testing, Inspection &amp; Certification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51</a:t>
                      </a:r>
                      <a:endParaRPr lang="zh-HK" altLang="en-US" dirty="0"/>
                    </a:p>
                  </a:txBody>
                  <a:tcPr/>
                </a:tc>
              </a:tr>
              <a:tr h="701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Import &amp; Export</a:t>
                      </a:r>
                      <a:endParaRPr lang="zh-HK" altLang="en-US" dirty="0" smtClean="0"/>
                    </a:p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61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dirty="0" smtClean="0"/>
                        <a:t>Watch</a:t>
                      </a:r>
                      <a:r>
                        <a:rPr lang="en-US" altLang="zh-HK" baseline="0" dirty="0" smtClean="0"/>
                        <a:t> &amp; Clock</a:t>
                      </a:r>
                      <a:endParaRPr lang="zh-HK" altLang="en-US" dirty="0" smtClean="0"/>
                    </a:p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 smtClean="0"/>
                        <a:t>31</a:t>
                      </a:r>
                      <a:endParaRPr lang="zh-HK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22250" y="233363"/>
            <a:ext cx="84836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Application process</a:t>
            </a:r>
          </a:p>
        </p:txBody>
      </p:sp>
      <p:pic>
        <p:nvPicPr>
          <p:cNvPr id="73731" name="Picture 5" descr="C:\Users\jackie\AppData\Local\Microsoft\Windows\Temporary Internet Files\Content.IE5\5BZT4DDQ\MP90042244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1989138"/>
            <a:ext cx="2370138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Picture 6" descr="C:\Users\jackie\AppData\Local\Microsoft\Windows\Temporary Internet Files\Content.IE5\DSDVNZA5\MC9002340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846263"/>
            <a:ext cx="2097088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7" descr="C:\Users\jackie\AppData\Local\Microsoft\Windows\Temporary Internet Files\Content.IE5\QVLB4VXY\MC9001991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5338763"/>
            <a:ext cx="20875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Picture 9" descr="C:\Program Files (x86)\Microsoft Office\MEDIA\CAGCAT10\j0222015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2900363"/>
            <a:ext cx="17811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5" name="圓角矩形 4"/>
          <p:cNvSpPr>
            <a:spLocks noChangeArrowheads="1"/>
          </p:cNvSpPr>
          <p:nvPr/>
        </p:nvSpPr>
        <p:spPr bwMode="auto">
          <a:xfrm>
            <a:off x="71438" y="1449388"/>
            <a:ext cx="2700337" cy="539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400" b="1">
                <a:latin typeface="Garamond" pitchFamily="18" charset="0"/>
                <a:ea typeface="標楷體" pitchFamily="65" charset="-120"/>
              </a:rPr>
              <a:t>Application form</a:t>
            </a:r>
            <a:endParaRPr lang="zh-HK" altLang="zh-HK" sz="2400" b="1">
              <a:latin typeface="Garamond" pitchFamily="18" charset="0"/>
              <a:ea typeface="標楷體" pitchFamily="65" charset="-120"/>
            </a:endParaRPr>
          </a:p>
        </p:txBody>
      </p:sp>
      <p:pic>
        <p:nvPicPr>
          <p:cNvPr id="73736" name="Picture 13" descr="C:\Users\jackie\AppData\Local\Microsoft\Windows\Temporary Internet Files\Content.IE5\QVLB4VXY\MC90020253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300" y="1778000"/>
            <a:ext cx="147955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圓角矩形 20"/>
          <p:cNvSpPr>
            <a:spLocks noChangeArrowheads="1"/>
          </p:cNvSpPr>
          <p:nvPr/>
        </p:nvSpPr>
        <p:spPr bwMode="auto">
          <a:xfrm>
            <a:off x="6091238" y="1268413"/>
            <a:ext cx="2846387" cy="539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400" b="1">
                <a:latin typeface="Garamond" pitchFamily="18" charset="0"/>
                <a:ea typeface="標楷體" pitchFamily="65" charset="-120"/>
              </a:rPr>
              <a:t>Assessment Agency</a:t>
            </a:r>
            <a:endParaRPr lang="zh-HK" altLang="zh-HK" sz="2400" b="1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73738" name="圓角矩形 21"/>
          <p:cNvSpPr>
            <a:spLocks noChangeArrowheads="1"/>
          </p:cNvSpPr>
          <p:nvPr/>
        </p:nvSpPr>
        <p:spPr bwMode="auto">
          <a:xfrm>
            <a:off x="2501900" y="4149725"/>
            <a:ext cx="2700338" cy="539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400" b="1">
                <a:latin typeface="Garamond" pitchFamily="18" charset="0"/>
                <a:ea typeface="標楷體" pitchFamily="65" charset="-120"/>
              </a:rPr>
              <a:t>Assessment fees</a:t>
            </a:r>
            <a:endParaRPr lang="zh-HK" altLang="zh-HK" sz="2400" b="1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73739" name="圓角矩形 22"/>
          <p:cNvSpPr>
            <a:spLocks noChangeArrowheads="1"/>
          </p:cNvSpPr>
          <p:nvPr/>
        </p:nvSpPr>
        <p:spPr bwMode="auto">
          <a:xfrm>
            <a:off x="2967038" y="1433513"/>
            <a:ext cx="2700337" cy="539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400" b="1">
                <a:latin typeface="Garamond" pitchFamily="18" charset="0"/>
                <a:ea typeface="標楷體" pitchFamily="65" charset="-120"/>
              </a:rPr>
              <a:t>Working evidence</a:t>
            </a:r>
            <a:endParaRPr lang="zh-HK" altLang="zh-HK" sz="2400" b="1">
              <a:latin typeface="Garamond" pitchFamily="18" charset="0"/>
              <a:ea typeface="標楷體" pitchFamily="65" charset="-120"/>
            </a:endParaRPr>
          </a:p>
        </p:txBody>
      </p:sp>
      <p:pic>
        <p:nvPicPr>
          <p:cNvPr id="73740" name="Picture 8" descr="C:\Users\jackie\AppData\Local\Microsoft\Windows\Temporary Internet Files\Content.IE5\DSDVNZA5\MC90033261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3435350"/>
            <a:ext cx="1398588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41" name="圓角矩形 24"/>
          <p:cNvSpPr>
            <a:spLocks noChangeArrowheads="1"/>
          </p:cNvSpPr>
          <p:nvPr/>
        </p:nvSpPr>
        <p:spPr bwMode="auto">
          <a:xfrm>
            <a:off x="-242888" y="6110288"/>
            <a:ext cx="4318001" cy="539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400" b="1">
                <a:latin typeface="Garamond" pitchFamily="18" charset="0"/>
                <a:ea typeface="標楷體" pitchFamily="65" charset="-120"/>
              </a:rPr>
              <a:t>Statement of Attainment</a:t>
            </a:r>
            <a:endParaRPr lang="zh-HK" altLang="zh-HK" sz="2400" b="1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33806" name="圓角矩形 8"/>
          <p:cNvSpPr>
            <a:spLocks noChangeArrowheads="1"/>
          </p:cNvSpPr>
          <p:nvPr/>
        </p:nvSpPr>
        <p:spPr bwMode="auto">
          <a:xfrm>
            <a:off x="6011863" y="5132388"/>
            <a:ext cx="2308225" cy="1311275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HK" b="1" smtClean="0"/>
              <a:t>Assessment</a:t>
            </a:r>
          </a:p>
          <a:p>
            <a:pPr algn="ctr" eaLnBrk="1" hangingPunct="1">
              <a:defRPr/>
            </a:pPr>
            <a:r>
              <a:rPr lang="en-US" altLang="zh-HK" b="1" smtClean="0"/>
              <a:t>(Apply for Level 4 only)</a:t>
            </a:r>
            <a:endParaRPr lang="zh-HK" altLang="zh-HK" b="1" smtClean="0"/>
          </a:p>
        </p:txBody>
      </p:sp>
      <p:sp>
        <p:nvSpPr>
          <p:cNvPr id="10" name="向右箭號 9"/>
          <p:cNvSpPr/>
          <p:nvPr/>
        </p:nvSpPr>
        <p:spPr bwMode="auto">
          <a:xfrm>
            <a:off x="4995863" y="2349500"/>
            <a:ext cx="1871662" cy="1600200"/>
          </a:xfrm>
          <a:prstGeom prst="striped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HK" altLang="en-US"/>
          </a:p>
        </p:txBody>
      </p:sp>
      <p:sp>
        <p:nvSpPr>
          <p:cNvPr id="29" name="向右箭號 28"/>
          <p:cNvSpPr/>
          <p:nvPr/>
        </p:nvSpPr>
        <p:spPr bwMode="auto">
          <a:xfrm rot="10800000">
            <a:off x="3554413" y="5022850"/>
            <a:ext cx="2187575" cy="1601788"/>
          </a:xfrm>
          <a:prstGeom prst="striped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HK" altLang="en-US"/>
          </a:p>
        </p:txBody>
      </p:sp>
      <p:sp>
        <p:nvSpPr>
          <p:cNvPr id="73745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A9E58683-94A5-47A9-AF11-BFB9D7C2BF82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39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55600" y="1843088"/>
            <a:ext cx="8415338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Introduction to </a:t>
            </a:r>
          </a:p>
          <a:p>
            <a:pPr algn="ctr" eaLnBrk="1" hangingPunct="1">
              <a:defRPr/>
            </a:pPr>
            <a:r>
              <a:rPr lang="en-US" altLang="zh-TW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Hong Kong </a:t>
            </a:r>
          </a:p>
          <a:p>
            <a:pPr algn="ctr" eaLnBrk="1" hangingPunct="1">
              <a:defRPr/>
            </a:pPr>
            <a:r>
              <a:rPr lang="en-US" altLang="zh-TW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Qualifications Framework</a:t>
            </a:r>
          </a:p>
          <a:p>
            <a:pPr algn="ctr" eaLnBrk="1" hangingPunct="1">
              <a:defRPr/>
            </a:pPr>
            <a:r>
              <a:rPr lang="en-US" altLang="zh-TW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(HKQF)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34950" y="4779963"/>
            <a:ext cx="8658225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>
              <a:spcBef>
                <a:spcPct val="100000"/>
              </a:spcBef>
              <a:spcAft>
                <a:spcPct val="50000"/>
              </a:spcAft>
              <a:defRPr/>
            </a:pPr>
            <a:r>
              <a:rPr kumimoji="0" lang="en-US" altLang="zh-TW" cap="none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www.hkqf.gov.hk</a:t>
            </a:r>
          </a:p>
          <a:p>
            <a:pPr algn="ctr">
              <a:spcBef>
                <a:spcPct val="100000"/>
              </a:spcBef>
              <a:spcAft>
                <a:spcPct val="50000"/>
              </a:spcAft>
              <a:defRPr/>
            </a:pPr>
            <a:endParaRPr kumimoji="0" lang="en-US" altLang="zh-TW" cap="none" dirty="0" smtClean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zh-HK" altLang="en-US"/>
          </a:p>
        </p:txBody>
      </p:sp>
      <p:graphicFrame>
        <p:nvGraphicFramePr>
          <p:cNvPr id="185406" name="Group 62"/>
          <p:cNvGraphicFramePr>
            <a:graphicFrameLocks noGrp="1"/>
          </p:cNvGraphicFramePr>
          <p:nvPr>
            <p:ph idx="4294967295"/>
          </p:nvPr>
        </p:nvGraphicFramePr>
        <p:xfrm>
          <a:off x="385763" y="1430338"/>
          <a:ext cx="8469312" cy="4878388"/>
        </p:xfrm>
        <a:graphic>
          <a:graphicData uri="http://schemas.openxmlformats.org/drawingml/2006/table">
            <a:tbl>
              <a:tblPr/>
              <a:tblGrid>
                <a:gridCol w="1862362"/>
                <a:gridCol w="3724724"/>
                <a:gridCol w="2882226"/>
              </a:tblGrid>
              <a:tr h="806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Levels</a:t>
                      </a:r>
                    </a:p>
                  </a:txBody>
                  <a:tcPr marL="86697" marR="86697" marT="46787" marB="4678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Assessment Fees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(no Assessment)</a:t>
                      </a:r>
                    </a:p>
                  </a:txBody>
                  <a:tcPr marL="86697" marR="86697" marT="46787" marB="467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Assessment Fees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(with Assessment)</a:t>
                      </a:r>
                    </a:p>
                  </a:txBody>
                  <a:tcPr marL="86697" marR="86697" marT="46787" marB="467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87584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Levels 1 to 3</a:t>
                      </a:r>
                    </a:p>
                  </a:txBody>
                  <a:tcPr marL="88084" marR="88084" marT="45707" marB="4570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$290 (1 Cluster)</a:t>
                      </a:r>
                    </a:p>
                  </a:txBody>
                  <a:tcPr marL="88084" marR="88084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If applicant opts for assessment, the fee is subject to the assessment method of the applied cluster</a:t>
                      </a:r>
                    </a:p>
                  </a:txBody>
                  <a:tcPr marL="88084" marR="88084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75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$490 (2 Clusters)</a:t>
                      </a:r>
                    </a:p>
                  </a:txBody>
                  <a:tcPr marL="88084" marR="88084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4875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$690 (3 Clusters)</a:t>
                      </a:r>
                    </a:p>
                  </a:txBody>
                  <a:tcPr marL="88084" marR="88084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45746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$890 (more than 4 clusters)</a:t>
                      </a:r>
                    </a:p>
                  </a:txBody>
                  <a:tcPr marL="88084" marR="88084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標楷體" pitchFamily="65" charset="-12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2151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Level 4</a:t>
                      </a:r>
                    </a:p>
                  </a:txBody>
                  <a:tcPr marL="88084" marR="88084" marT="45707" marB="4570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N/A</a:t>
                      </a:r>
                    </a:p>
                  </a:txBody>
                  <a:tcPr marL="88084" marR="88084" marT="45707" marB="4570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$890 or above per cluster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標楷體" pitchFamily="65" charset="-120"/>
                        </a:rPr>
                        <a:t>depends on the assessment method of the applied cluster)</a:t>
                      </a:r>
                    </a:p>
                  </a:txBody>
                  <a:tcPr marL="88084" marR="88084" marT="45707" marB="4570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5347" name="Rectangle 3"/>
          <p:cNvSpPr>
            <a:spLocks noChangeArrowheads="1"/>
          </p:cNvSpPr>
          <p:nvPr/>
        </p:nvSpPr>
        <p:spPr bwMode="auto">
          <a:xfrm>
            <a:off x="250825" y="234950"/>
            <a:ext cx="7548563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RPL : </a:t>
            </a:r>
            <a:r>
              <a:rPr lang="en-US" altLang="zh-TW" sz="3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Assessment Fees</a:t>
            </a:r>
          </a:p>
        </p:txBody>
      </p:sp>
      <p:sp>
        <p:nvSpPr>
          <p:cNvPr id="74781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B7A3C044-6F7D-45D6-A032-064610B6F553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40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None/>
            </a:pPr>
            <a:fld id="{43809B96-35F2-4667-BD8F-AA6BE849C539}" type="slidenum">
              <a:rPr lang="en-US" altLang="zh-TW" sz="1800" smtClean="0">
                <a:latin typeface="Garamond" pitchFamily="18" charset="0"/>
                <a:ea typeface="標楷體" pitchFamily="65" charset="-120"/>
              </a:rPr>
              <a:pPr eaLnBrk="1" fontAlgn="ctr" hangingPunct="1">
                <a:spcBef>
                  <a:spcPct val="0"/>
                </a:spcBef>
                <a:buFontTx/>
                <a:buNone/>
              </a:pPr>
              <a:t>41</a:t>
            </a:fld>
            <a:endParaRPr lang="en-US" altLang="zh-TW" sz="1800" smtClean="0">
              <a:latin typeface="Garamond" pitchFamily="18" charset="0"/>
              <a:ea typeface="標楷體" pitchFamily="65" charset="-120"/>
            </a:endParaRPr>
          </a:p>
        </p:txBody>
      </p:sp>
      <p:sp>
        <p:nvSpPr>
          <p:cNvPr id="35843" name="AutoShape 5"/>
          <p:cNvSpPr>
            <a:spLocks noChangeArrowheads="1"/>
          </p:cNvSpPr>
          <p:nvPr/>
        </p:nvSpPr>
        <p:spPr bwMode="auto">
          <a:xfrm>
            <a:off x="341313" y="2257425"/>
            <a:ext cx="2138362" cy="1439863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25400">
            <a:solidFill>
              <a:schemeClr val="bg2"/>
            </a:solidFill>
            <a:round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fontAlgn="base">
              <a:lnSpc>
                <a:spcPct val="80000"/>
              </a:lnSpc>
              <a:defRPr/>
            </a:pPr>
            <a:r>
              <a:rPr kumimoji="0" lang="en-US" altLang="zh-TW" sz="2400" b="1">
                <a:latin typeface="Times New Roman" charset="0"/>
                <a:ea typeface="DFKai-SB" charset="0"/>
                <a:cs typeface="Times New Roman" charset="0"/>
              </a:rPr>
              <a:t>Successful</a:t>
            </a:r>
          </a:p>
          <a:p>
            <a:pPr algn="ctr" fontAlgn="base">
              <a:lnSpc>
                <a:spcPct val="80000"/>
              </a:lnSpc>
              <a:defRPr/>
            </a:pPr>
            <a:r>
              <a:rPr kumimoji="0" lang="en-US" altLang="zh-TW" sz="2400" b="1">
                <a:latin typeface="Times New Roman" charset="0"/>
                <a:ea typeface="DFKai-SB" charset="0"/>
                <a:cs typeface="Times New Roman" charset="0"/>
              </a:rPr>
              <a:t>Completion</a:t>
            </a:r>
          </a:p>
          <a:p>
            <a:pPr algn="ctr" fontAlgn="base">
              <a:lnSpc>
                <a:spcPct val="80000"/>
              </a:lnSpc>
              <a:defRPr/>
            </a:pPr>
            <a:r>
              <a:rPr kumimoji="0" lang="en-US" altLang="zh-TW" sz="2400" b="1">
                <a:latin typeface="Times New Roman" charset="0"/>
                <a:ea typeface="DFKai-SB" charset="0"/>
                <a:cs typeface="Times New Roman" charset="0"/>
              </a:rPr>
              <a:t>of RPL</a:t>
            </a:r>
          </a:p>
          <a:p>
            <a:pPr algn="ctr" fontAlgn="base">
              <a:lnSpc>
                <a:spcPct val="80000"/>
              </a:lnSpc>
              <a:defRPr/>
            </a:pPr>
            <a:r>
              <a:rPr kumimoji="0" lang="en-US" altLang="zh-TW" sz="2400" b="1">
                <a:latin typeface="Times New Roman" charset="0"/>
                <a:ea typeface="DFKai-SB" charset="0"/>
                <a:cs typeface="Times New Roman" charset="0"/>
              </a:rPr>
              <a:t>assessment</a:t>
            </a:r>
          </a:p>
        </p:txBody>
      </p:sp>
      <p:grpSp>
        <p:nvGrpSpPr>
          <p:cNvPr id="75780" name="Group 18"/>
          <p:cNvGrpSpPr>
            <a:grpSpLocks/>
          </p:cNvGrpSpPr>
          <p:nvPr/>
        </p:nvGrpSpPr>
        <p:grpSpPr bwMode="auto">
          <a:xfrm>
            <a:off x="2501900" y="2257425"/>
            <a:ext cx="3014663" cy="1439863"/>
            <a:chOff x="3327" y="1543"/>
            <a:chExt cx="1772" cy="907"/>
          </a:xfrm>
        </p:grpSpPr>
        <p:sp>
          <p:nvSpPr>
            <p:cNvPr id="35857" name="AutoShape 7"/>
            <p:cNvSpPr>
              <a:spLocks noChangeArrowheads="1"/>
            </p:cNvSpPr>
            <p:nvPr/>
          </p:nvSpPr>
          <p:spPr bwMode="auto">
            <a:xfrm>
              <a:off x="3647" y="1543"/>
              <a:ext cx="1452" cy="907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25400">
              <a:solidFill>
                <a:schemeClr val="bg2"/>
              </a:solidFill>
              <a:round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>
                <a:defRPr/>
              </a:pPr>
              <a:r>
                <a:rPr kumimoji="0" lang="en-US" altLang="zh-TW" sz="2400" b="1">
                  <a:latin typeface="Times New Roman" charset="0"/>
                  <a:ea typeface="DFKai-SB" charset="0"/>
                  <a:cs typeface="Times New Roman" charset="0"/>
                </a:rPr>
                <a:t>Reimbursement</a:t>
              </a:r>
            </a:p>
            <a:p>
              <a:pPr algn="ctr">
                <a:defRPr/>
              </a:pPr>
              <a:r>
                <a:rPr kumimoji="0" lang="en-US" altLang="zh-TW" sz="2400" b="1">
                  <a:latin typeface="Times New Roman" charset="0"/>
                  <a:ea typeface="DFKai-SB" charset="0"/>
                  <a:cs typeface="Times New Roman" charset="0"/>
                </a:rPr>
                <a:t>of 75% of</a:t>
              </a:r>
            </a:p>
            <a:p>
              <a:pPr algn="ctr">
                <a:defRPr/>
              </a:pPr>
              <a:r>
                <a:rPr kumimoji="0" lang="en-US" altLang="zh-TW" sz="2400" b="1">
                  <a:latin typeface="Times New Roman" charset="0"/>
                  <a:ea typeface="DFKai-SB" charset="0"/>
                  <a:cs typeface="Times New Roman" charset="0"/>
                </a:rPr>
                <a:t>assessment fees </a:t>
              </a:r>
            </a:p>
          </p:txBody>
        </p:sp>
        <p:sp>
          <p:nvSpPr>
            <p:cNvPr id="35858" name="AutoShape 10"/>
            <p:cNvSpPr>
              <a:spLocks noChangeArrowheads="1"/>
            </p:cNvSpPr>
            <p:nvPr/>
          </p:nvSpPr>
          <p:spPr bwMode="auto">
            <a:xfrm>
              <a:off x="3327" y="1823"/>
              <a:ext cx="317" cy="363"/>
            </a:xfrm>
            <a:prstGeom prst="chevron">
              <a:avLst>
                <a:gd name="adj" fmla="val 25000"/>
              </a:avLst>
            </a:prstGeom>
            <a:solidFill>
              <a:srgbClr val="FF0000"/>
            </a:solidFill>
            <a:ln w="25400">
              <a:solidFill>
                <a:srgbClr val="333300"/>
              </a:solidFill>
              <a:miter lim="800000"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defRPr/>
              </a:pPr>
              <a:endParaRPr lang="zh-HK" altLang="zh-HK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5845" name="AutoShape 8"/>
          <p:cNvSpPr>
            <a:spLocks noChangeArrowheads="1"/>
          </p:cNvSpPr>
          <p:nvPr/>
        </p:nvSpPr>
        <p:spPr bwMode="auto">
          <a:xfrm>
            <a:off x="5967413" y="2124075"/>
            <a:ext cx="2943225" cy="1709738"/>
          </a:xfrm>
          <a:prstGeom prst="roundRect">
            <a:avLst>
              <a:gd name="adj" fmla="val 16667"/>
            </a:avLst>
          </a:prstGeom>
          <a:solidFill>
            <a:srgbClr val="9900CC"/>
          </a:solidFill>
          <a:ln w="25400">
            <a:solidFill>
              <a:srgbClr val="FF0000"/>
            </a:solidFill>
            <a:round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lnSpc>
                <a:spcPts val="2800"/>
              </a:lnSpc>
              <a:defRPr/>
            </a:pPr>
            <a:r>
              <a:rPr kumimoji="0" lang="en-US" altLang="zh-TW" sz="2400" b="1" dirty="0">
                <a:solidFill>
                  <a:srgbClr val="FFFF00"/>
                </a:solidFill>
                <a:latin typeface="Times New Roman" charset="0"/>
                <a:ea typeface="DFKai-SB" charset="0"/>
                <a:cs typeface="Times New Roman" charset="0"/>
              </a:rPr>
              <a:t>No </a:t>
            </a:r>
          </a:p>
          <a:p>
            <a:pPr algn="ctr">
              <a:lnSpc>
                <a:spcPts val="2800"/>
              </a:lnSpc>
              <a:defRPr/>
            </a:pPr>
            <a:r>
              <a:rPr kumimoji="0" lang="en-US" altLang="zh-TW" sz="2400" b="1" dirty="0">
                <a:solidFill>
                  <a:srgbClr val="FFFF00"/>
                </a:solidFill>
                <a:latin typeface="Times New Roman" charset="0"/>
                <a:ea typeface="DFKai-SB" charset="0"/>
                <a:cs typeface="Times New Roman" charset="0"/>
              </a:rPr>
              <a:t>Reimbursement </a:t>
            </a:r>
          </a:p>
          <a:p>
            <a:pPr algn="ctr">
              <a:lnSpc>
                <a:spcPts val="2800"/>
              </a:lnSpc>
              <a:defRPr/>
            </a:pPr>
            <a:r>
              <a:rPr kumimoji="0" lang="en-US" altLang="zh-TW" sz="2400" b="1" dirty="0">
                <a:solidFill>
                  <a:srgbClr val="FFFF00"/>
                </a:solidFill>
                <a:latin typeface="Times New Roman" charset="0"/>
                <a:ea typeface="DFKai-SB" charset="0"/>
                <a:cs typeface="Times New Roman" charset="0"/>
              </a:rPr>
              <a:t>Ceiling</a:t>
            </a:r>
          </a:p>
        </p:txBody>
      </p:sp>
      <p:sp>
        <p:nvSpPr>
          <p:cNvPr id="35846" name="AutoShape 11"/>
          <p:cNvSpPr>
            <a:spLocks noChangeArrowheads="1"/>
          </p:cNvSpPr>
          <p:nvPr/>
        </p:nvSpPr>
        <p:spPr bwMode="auto">
          <a:xfrm rot="5400000">
            <a:off x="4206875" y="3635375"/>
            <a:ext cx="360363" cy="576263"/>
          </a:xfrm>
          <a:prstGeom prst="chevron">
            <a:avLst>
              <a:gd name="adj" fmla="val 25000"/>
            </a:avLst>
          </a:prstGeom>
          <a:solidFill>
            <a:srgbClr val="FF0000"/>
          </a:solidFill>
          <a:ln w="25400">
            <a:solidFill>
              <a:srgbClr val="333300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endParaRPr lang="zh-HK" altLang="zh-HK" sz="1800" smtClean="0"/>
          </a:p>
        </p:txBody>
      </p:sp>
      <p:sp>
        <p:nvSpPr>
          <p:cNvPr id="35847" name="AutoShape 6"/>
          <p:cNvSpPr>
            <a:spLocks noChangeArrowheads="1"/>
          </p:cNvSpPr>
          <p:nvPr/>
        </p:nvSpPr>
        <p:spPr bwMode="auto">
          <a:xfrm>
            <a:off x="2997200" y="4148138"/>
            <a:ext cx="2901950" cy="1844675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25400">
            <a:solidFill>
              <a:schemeClr val="bg2"/>
            </a:solidFill>
            <a:round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r>
              <a:rPr kumimoji="0" lang="en-US" altLang="zh-TW" b="1" smtClean="0">
                <a:latin typeface="Times New Roman" pitchFamily="18" charset="0"/>
                <a:cs typeface="Times New Roman" pitchFamily="18" charset="0"/>
              </a:rPr>
              <a:t>Successful</a:t>
            </a:r>
          </a:p>
          <a:p>
            <a:pPr algn="ctr" eaLnBrk="1" fontAlgn="base" hangingPunct="1">
              <a:lnSpc>
                <a:spcPct val="80000"/>
              </a:lnSpc>
              <a:defRPr/>
            </a:pPr>
            <a:r>
              <a:rPr kumimoji="0" lang="en-US" altLang="zh-TW" b="1" smtClean="0">
                <a:latin typeface="Times New Roman" pitchFamily="18" charset="0"/>
                <a:cs typeface="Times New Roman" pitchFamily="18" charset="0"/>
              </a:rPr>
              <a:t>Completion</a:t>
            </a:r>
          </a:p>
          <a:p>
            <a:pPr algn="ctr" eaLnBrk="1" fontAlgn="base" hangingPunct="1">
              <a:lnSpc>
                <a:spcPct val="80000"/>
              </a:lnSpc>
              <a:defRPr/>
            </a:pPr>
            <a:r>
              <a:rPr kumimoji="0" lang="en-US" altLang="zh-TW" b="1" smtClean="0">
                <a:latin typeface="Times New Roman" pitchFamily="18" charset="0"/>
                <a:cs typeface="Times New Roman" pitchFamily="18" charset="0"/>
              </a:rPr>
              <a:t>of any</a:t>
            </a:r>
          </a:p>
          <a:p>
            <a:pPr algn="ctr" eaLnBrk="1" fontAlgn="base" hangingPunct="1">
              <a:lnSpc>
                <a:spcPct val="80000"/>
              </a:lnSpc>
              <a:defRPr/>
            </a:pPr>
            <a:r>
              <a:rPr kumimoji="0" lang="en-US" altLang="zh-TW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QF-recognized</a:t>
            </a:r>
          </a:p>
          <a:p>
            <a:pPr algn="ctr" eaLnBrk="1" fontAlgn="base" hangingPunct="1">
              <a:lnSpc>
                <a:spcPct val="80000"/>
              </a:lnSpc>
              <a:defRPr/>
            </a:pPr>
            <a:r>
              <a:rPr kumimoji="0" lang="en-US" altLang="zh-TW" b="1" smtClean="0">
                <a:latin typeface="Times New Roman" pitchFamily="18" charset="0"/>
                <a:cs typeface="Times New Roman" pitchFamily="18" charset="0"/>
              </a:rPr>
              <a:t>programmes</a:t>
            </a:r>
            <a:endParaRPr kumimoji="0" lang="zh-TW" altLang="en-US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8" name="AutoShape 13"/>
          <p:cNvSpPr>
            <a:spLocks noChangeArrowheads="1"/>
          </p:cNvSpPr>
          <p:nvPr/>
        </p:nvSpPr>
        <p:spPr bwMode="auto">
          <a:xfrm>
            <a:off x="250825" y="4327525"/>
            <a:ext cx="2857500" cy="1471613"/>
          </a:xfrm>
          <a:prstGeom prst="wedgeEllipseCallout">
            <a:avLst>
              <a:gd name="adj1" fmla="val 58625"/>
              <a:gd name="adj2" fmla="val 20273"/>
            </a:avLst>
          </a:prstGeom>
          <a:solidFill>
            <a:srgbClr val="FFDDFF"/>
          </a:solidFill>
          <a:ln w="25400">
            <a:solidFill>
              <a:schemeClr val="bg2"/>
            </a:solidFill>
            <a:miter lim="800000"/>
            <a:headEnd type="none" w="lg" len="lg"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defRPr/>
            </a:pPr>
            <a:endParaRPr kumimoji="0" lang="zh-TW" altLang="en-US" sz="2800" b="1" smtClean="0">
              <a:solidFill>
                <a:srgbClr val="990000"/>
              </a:solidFill>
              <a:latin typeface="Arial" pitchFamily="34" charset="0"/>
            </a:endParaRPr>
          </a:p>
        </p:txBody>
      </p:sp>
      <p:grpSp>
        <p:nvGrpSpPr>
          <p:cNvPr id="75785" name="Group 21"/>
          <p:cNvGrpSpPr>
            <a:grpSpLocks/>
          </p:cNvGrpSpPr>
          <p:nvPr/>
        </p:nvGrpSpPr>
        <p:grpSpPr bwMode="auto">
          <a:xfrm>
            <a:off x="5921375" y="4373563"/>
            <a:ext cx="2813050" cy="1439862"/>
            <a:chOff x="3327" y="1543"/>
            <a:chExt cx="1772" cy="907"/>
          </a:xfrm>
        </p:grpSpPr>
        <p:sp>
          <p:nvSpPr>
            <p:cNvPr id="35855" name="AutoShape 22"/>
            <p:cNvSpPr>
              <a:spLocks noChangeArrowheads="1"/>
            </p:cNvSpPr>
            <p:nvPr/>
          </p:nvSpPr>
          <p:spPr bwMode="auto">
            <a:xfrm>
              <a:off x="3647" y="1543"/>
              <a:ext cx="1452" cy="907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25400">
              <a:solidFill>
                <a:schemeClr val="bg2"/>
              </a:solidFill>
              <a:round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>
                <a:defRPr/>
              </a:pPr>
              <a:r>
                <a:rPr kumimoji="0" lang="en-US" altLang="zh-TW" sz="2400" b="1">
                  <a:latin typeface="Times New Roman" charset="0"/>
                  <a:ea typeface="DFKai-SB" charset="0"/>
                  <a:cs typeface="Times New Roman" charset="0"/>
                </a:rPr>
                <a:t>Reimbursement</a:t>
              </a:r>
            </a:p>
            <a:p>
              <a:pPr algn="ctr">
                <a:defRPr/>
              </a:pPr>
              <a:r>
                <a:rPr kumimoji="0" lang="en-US" altLang="zh-TW" sz="2400" b="1">
                  <a:latin typeface="Times New Roman" charset="0"/>
                  <a:ea typeface="DFKai-SB" charset="0"/>
                  <a:cs typeface="Times New Roman" charset="0"/>
                </a:rPr>
                <a:t>of 25% of</a:t>
              </a:r>
            </a:p>
            <a:p>
              <a:pPr algn="ctr">
                <a:defRPr/>
              </a:pPr>
              <a:r>
                <a:rPr kumimoji="0" lang="en-US" altLang="zh-TW" sz="2400" b="1">
                  <a:latin typeface="Times New Roman" charset="0"/>
                  <a:ea typeface="DFKai-SB" charset="0"/>
                  <a:cs typeface="Times New Roman" charset="0"/>
                </a:rPr>
                <a:t>assessment fees </a:t>
              </a:r>
            </a:p>
          </p:txBody>
        </p:sp>
        <p:sp>
          <p:nvSpPr>
            <p:cNvPr id="35856" name="AutoShape 23"/>
            <p:cNvSpPr>
              <a:spLocks noChangeArrowheads="1"/>
            </p:cNvSpPr>
            <p:nvPr/>
          </p:nvSpPr>
          <p:spPr bwMode="auto">
            <a:xfrm>
              <a:off x="3327" y="1823"/>
              <a:ext cx="317" cy="363"/>
            </a:xfrm>
            <a:prstGeom prst="chevron">
              <a:avLst>
                <a:gd name="adj" fmla="val 25000"/>
              </a:avLst>
            </a:prstGeom>
            <a:solidFill>
              <a:srgbClr val="FF0000"/>
            </a:solidFill>
            <a:ln w="25400">
              <a:solidFill>
                <a:srgbClr val="333300"/>
              </a:solidFill>
              <a:miter lim="800000"/>
              <a:headEnd type="none" w="lg" len="lg"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defRPr/>
              </a:pPr>
              <a:endParaRPr lang="zh-HK" altLang="zh-HK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5786" name="文字方塊 1"/>
          <p:cNvSpPr txBox="1">
            <a:spLocks noChangeArrowheads="1"/>
          </p:cNvSpPr>
          <p:nvPr/>
        </p:nvSpPr>
        <p:spPr bwMode="auto">
          <a:xfrm>
            <a:off x="566738" y="4522788"/>
            <a:ext cx="210343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en-US" altLang="zh-TW" sz="2400" b="1">
                <a:solidFill>
                  <a:srgbClr val="99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Programmes</a:t>
            </a:r>
            <a:br>
              <a:rPr kumimoji="0" lang="en-US" altLang="zh-TW" sz="2400" b="1">
                <a:solidFill>
                  <a:srgbClr val="99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</a:br>
            <a:r>
              <a:rPr kumimoji="0" lang="en-US" altLang="zh-TW" sz="2400" b="1">
                <a:solidFill>
                  <a:srgbClr val="99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listed in the QR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250825" y="547688"/>
            <a:ext cx="873125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ts val="4000"/>
              </a:lnSpc>
              <a:defRPr/>
            </a:pPr>
            <a:r>
              <a:rPr lang="en-US" altLang="zh-TW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Government Support </a:t>
            </a: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: </a:t>
            </a:r>
            <a:r>
              <a:rPr lang="en-US" altLang="zh-TW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/>
            </a:r>
            <a:br>
              <a:rPr lang="en-US" altLang="zh-TW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r>
              <a:rPr lang="en-US" altLang="zh-TW" sz="3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Reimbursement of RPL Assessment Fees</a:t>
            </a:r>
          </a:p>
        </p:txBody>
      </p:sp>
      <p:sp>
        <p:nvSpPr>
          <p:cNvPr id="75788" name="直線圖說文字 2 2"/>
          <p:cNvSpPr>
            <a:spLocks/>
          </p:cNvSpPr>
          <p:nvPr/>
        </p:nvSpPr>
        <p:spPr bwMode="auto">
          <a:xfrm>
            <a:off x="361950" y="5992813"/>
            <a:ext cx="2995613" cy="31591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1472"/>
              <a:gd name="adj6" fmla="val -360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400" b="1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www.hkqr.gov.hk</a:t>
            </a:r>
          </a:p>
        </p:txBody>
      </p:sp>
      <p:cxnSp>
        <p:nvCxnSpPr>
          <p:cNvPr id="35853" name="直線單箭頭接點 4"/>
          <p:cNvCxnSpPr>
            <a:cxnSpLocks noChangeShapeType="1"/>
          </p:cNvCxnSpPr>
          <p:nvPr/>
        </p:nvCxnSpPr>
        <p:spPr bwMode="auto">
          <a:xfrm flipV="1">
            <a:off x="1679575" y="5678488"/>
            <a:ext cx="0" cy="396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5790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42EC8B30-6708-4E52-8B37-189DF66D445B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41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-60325" y="153988"/>
            <a:ext cx="759936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zh-TW" sz="3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Statement </a:t>
            </a:r>
            <a:r>
              <a:rPr lang="en-US" altLang="zh-TW" sz="3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of Attainment</a:t>
            </a:r>
            <a:endParaRPr lang="zh-TW" altLang="en-US" sz="38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836613" y="1673225"/>
            <a:ext cx="6121400" cy="342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4988" indent="-534988"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30000"/>
              </a:spcBef>
              <a:buClr>
                <a:srgbClr val="D60093"/>
              </a:buClr>
              <a:buFont typeface="Wingdings" pitchFamily="2" charset="2"/>
              <a:buChar char="ü"/>
            </a:pPr>
            <a:r>
              <a:rPr lang="en-US" altLang="zh-TW" b="1">
                <a:solidFill>
                  <a:srgbClr val="0000FF"/>
                </a:solidFill>
                <a:latin typeface="Garamond" pitchFamily="18" charset="0"/>
                <a:ea typeface="標楷體" pitchFamily="65" charset="-120"/>
              </a:rPr>
              <a:t>Specific job functions (Clusters)</a:t>
            </a:r>
          </a:p>
          <a:p>
            <a:pPr eaLnBrk="1" hangingPunct="1">
              <a:spcBef>
                <a:spcPct val="30000"/>
              </a:spcBef>
              <a:buClr>
                <a:srgbClr val="D60093"/>
              </a:buClr>
              <a:buFont typeface="Wingdings" pitchFamily="2" charset="2"/>
              <a:buChar char="ü"/>
            </a:pPr>
            <a:r>
              <a:rPr lang="en-US" altLang="zh-TW" b="1">
                <a:solidFill>
                  <a:srgbClr val="0000FF"/>
                </a:solidFill>
                <a:latin typeface="Garamond" pitchFamily="18" charset="0"/>
                <a:ea typeface="標楷體" pitchFamily="65" charset="-120"/>
              </a:rPr>
              <a:t>Quality-assured</a:t>
            </a:r>
          </a:p>
          <a:p>
            <a:pPr eaLnBrk="1" hangingPunct="1">
              <a:spcBef>
                <a:spcPct val="30000"/>
              </a:spcBef>
              <a:buClr>
                <a:srgbClr val="D60093"/>
              </a:buClr>
              <a:buFont typeface="Wingdings" pitchFamily="2" charset="2"/>
              <a:buChar char="ü"/>
            </a:pPr>
            <a:r>
              <a:rPr lang="en-US" altLang="zh-TW" b="1">
                <a:solidFill>
                  <a:srgbClr val="0000FF"/>
                </a:solidFill>
                <a:latin typeface="Garamond" pitchFamily="18" charset="0"/>
                <a:ea typeface="標楷體" pitchFamily="65" charset="-120"/>
              </a:rPr>
              <a:t>QF Level</a:t>
            </a:r>
          </a:p>
          <a:p>
            <a:pPr eaLnBrk="1" hangingPunct="1">
              <a:spcBef>
                <a:spcPct val="30000"/>
              </a:spcBef>
              <a:buClr>
                <a:srgbClr val="D60093"/>
              </a:buClr>
              <a:buFont typeface="Wingdings" pitchFamily="2" charset="2"/>
              <a:buChar char="ü"/>
            </a:pPr>
            <a:r>
              <a:rPr lang="en-US" altLang="zh-TW" b="1">
                <a:solidFill>
                  <a:srgbClr val="0000FF"/>
                </a:solidFill>
                <a:latin typeface="Garamond" pitchFamily="18" charset="0"/>
                <a:ea typeface="標楷體" pitchFamily="65" charset="-120"/>
              </a:rPr>
              <a:t>Listed in QR</a:t>
            </a:r>
          </a:p>
        </p:txBody>
      </p:sp>
      <p:sp>
        <p:nvSpPr>
          <p:cNvPr id="76804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AE5AAD37-CD76-41F5-B146-540783CB01DB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42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41313" y="1314450"/>
            <a:ext cx="8345487" cy="5175250"/>
          </a:xfrm>
          <a:prstGeom prst="rect">
            <a:avLst/>
          </a:prstGeom>
          <a:noFill/>
        </p:spPr>
        <p:txBody>
          <a:bodyPr/>
          <a:lstStyle>
            <a:lvl1pPr marL="631825" indent="-631825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spcBef>
                <a:spcPts val="1200"/>
              </a:spcBef>
              <a:buClr>
                <a:srgbClr val="0000FF"/>
              </a:buClr>
              <a:buFont typeface="Wingdings" pitchFamily="2" charset="2"/>
              <a:buChar char="Ø"/>
              <a:defRPr/>
            </a:pPr>
            <a:r>
              <a:rPr lang="en-US" altLang="zh-TW" sz="30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Training providers </a:t>
            </a:r>
            <a:r>
              <a:rPr lang="en-US" altLang="zh-TW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consider as </a:t>
            </a:r>
            <a:r>
              <a:rPr lang="en-US" altLang="zh-TW" sz="30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one of the criteria for admission/modules exemption</a:t>
            </a:r>
          </a:p>
          <a:p>
            <a:pPr eaLnBrk="1" fontAlgn="base" hangingPunct="1">
              <a:spcBef>
                <a:spcPts val="1200"/>
              </a:spcBef>
              <a:buClr>
                <a:srgbClr val="0000FF"/>
              </a:buClr>
              <a:buFont typeface="Wingdings" pitchFamily="2" charset="2"/>
              <a:buChar char="Ø"/>
              <a:defRPr/>
            </a:pPr>
            <a:r>
              <a:rPr lang="en-US" altLang="zh-TW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Professional bodies </a:t>
            </a:r>
            <a:r>
              <a:rPr lang="en-US" altLang="zh-TW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consider as </a:t>
            </a:r>
            <a:r>
              <a:rPr lang="en-US" altLang="zh-TW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one of the criteria for membership/fellowship</a:t>
            </a:r>
          </a:p>
          <a:p>
            <a:pPr eaLnBrk="1" fontAlgn="base" hangingPunct="1">
              <a:spcBef>
                <a:spcPts val="1200"/>
              </a:spcBef>
              <a:buClr>
                <a:srgbClr val="0000FF"/>
              </a:buClr>
              <a:buFont typeface="Wingdings" pitchFamily="2" charset="2"/>
              <a:buChar char="Ø"/>
              <a:defRPr/>
            </a:pPr>
            <a:r>
              <a:rPr lang="en-US" altLang="zh-TW" sz="3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Enterprises </a:t>
            </a:r>
            <a:r>
              <a:rPr lang="en-US" altLang="zh-TW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consider as relevant and preferable qualifications in staff </a:t>
            </a:r>
            <a:r>
              <a:rPr lang="en-US" altLang="zh-TW" sz="3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recruitment/promotion</a:t>
            </a:r>
          </a:p>
          <a:p>
            <a:pPr eaLnBrk="1" fontAlgn="base" hangingPunct="1">
              <a:spcBef>
                <a:spcPts val="1200"/>
              </a:spcBef>
              <a:buClr>
                <a:srgbClr val="0000FF"/>
              </a:buClr>
              <a:buFont typeface="Wingdings" pitchFamily="2" charset="2"/>
              <a:buChar char="Ø"/>
              <a:defRPr/>
            </a:pPr>
            <a:r>
              <a:rPr lang="en-US" altLang="zh-TW" sz="3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Enterprises </a:t>
            </a:r>
            <a:r>
              <a:rPr lang="en-US" altLang="zh-TW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encourage and support their staff to apply for RPL and pursue further training</a:t>
            </a: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341313" y="188913"/>
            <a:ext cx="880268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Recognition of </a:t>
            </a:r>
            <a:r>
              <a:rPr lang="en-US" altLang="zh-TW" sz="3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RPL qualification </a:t>
            </a:r>
            <a:endParaRPr lang="en-US" altLang="zh-TW" sz="38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77828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7BFBB443-EDD6-48A9-B08E-3A74AB5E71C8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43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250825" y="234950"/>
            <a:ext cx="6980238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lnSpc>
                <a:spcPct val="80000"/>
              </a:lnSpc>
              <a:defRPr/>
            </a:pPr>
            <a:r>
              <a:rPr lang="en-US" altLang="zh-TW" sz="38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Publicity &amp; Promotion</a:t>
            </a:r>
          </a:p>
        </p:txBody>
      </p:sp>
      <p:sp>
        <p:nvSpPr>
          <p:cNvPr id="78851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B479A5E4-ECDD-46C9-B7C0-4CD2CE76E56D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44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8" y="1209675"/>
            <a:ext cx="2001837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4767263"/>
            <a:ext cx="4349750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636713" y="3994150"/>
            <a:ext cx="21971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Feature articles</a:t>
            </a:r>
            <a:endParaRPr lang="zh-HK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4702175" y="2935288"/>
            <a:ext cx="10763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Videos</a:t>
            </a:r>
            <a:endParaRPr lang="zh-HK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5103813" y="6143625"/>
            <a:ext cx="1077912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Events</a:t>
            </a:r>
            <a:endParaRPr lang="zh-HK" altLang="en-US" sz="2400" dirty="0"/>
          </a:p>
        </p:txBody>
      </p:sp>
      <p:pic>
        <p:nvPicPr>
          <p:cNvPr id="788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3978275"/>
            <a:ext cx="26479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0" y="1312863"/>
            <a:ext cx="26574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2566988"/>
            <a:ext cx="26574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250825" y="233363"/>
            <a:ext cx="86868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itchFamily="18" charset="0"/>
                <a:ea typeface="標楷體" pitchFamily="65" charset="-120"/>
              </a:defRPr>
            </a:lvl9pPr>
          </a:lstStyle>
          <a:p>
            <a:pPr eaLnBrk="1" fontAlgn="base" hangingPunct="1">
              <a:defRPr/>
            </a:pPr>
            <a:r>
              <a:rPr kumimoji="0" lang="en-US" altLang="zh-TW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Critical Success factors</a:t>
            </a:r>
          </a:p>
        </p:txBody>
      </p:sp>
      <p:pic>
        <p:nvPicPr>
          <p:cNvPr id="79875" name="Picture 6" descr="MC900434728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704">
            <a:off x="7226300" y="1763713"/>
            <a:ext cx="1376363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10" descr="MM900315854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3924300"/>
            <a:ext cx="175577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14"/>
          <p:cNvSpPr txBox="1">
            <a:spLocks noChangeArrowheads="1"/>
          </p:cNvSpPr>
          <p:nvPr/>
        </p:nvSpPr>
        <p:spPr bwMode="auto">
          <a:xfrm>
            <a:off x="5741988" y="1403350"/>
            <a:ext cx="3195637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b="1" dirty="0" smtClean="0">
                <a:solidFill>
                  <a:srgbClr val="800000"/>
                </a:solidFill>
                <a:ea typeface="新細明體" charset="0"/>
                <a:cs typeface="新細明體" charset="0"/>
              </a:rPr>
              <a:t>Support from Employers</a:t>
            </a:r>
          </a:p>
        </p:txBody>
      </p:sp>
      <p:sp>
        <p:nvSpPr>
          <p:cNvPr id="43014" name="Text Box 16"/>
          <p:cNvSpPr txBox="1">
            <a:spLocks noChangeArrowheads="1"/>
          </p:cNvSpPr>
          <p:nvPr/>
        </p:nvSpPr>
        <p:spPr bwMode="auto">
          <a:xfrm>
            <a:off x="5381625" y="5354638"/>
            <a:ext cx="2790825" cy="149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b="1" smtClean="0">
                <a:solidFill>
                  <a:srgbClr val="0000FF"/>
                </a:solidFill>
                <a:ea typeface="新細明體" charset="0"/>
                <a:cs typeface="新細明體" charset="0"/>
              </a:rPr>
              <a:t>Recognition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b="1" smtClean="0">
                <a:solidFill>
                  <a:srgbClr val="0000FF"/>
                </a:solidFill>
                <a:ea typeface="新細明體" charset="0"/>
                <a:cs typeface="新細明體" charset="0"/>
              </a:rPr>
              <a:t>from the industry and society</a:t>
            </a:r>
          </a:p>
        </p:txBody>
      </p:sp>
      <p:pic>
        <p:nvPicPr>
          <p:cNvPr id="79879" name="Picture 17" descr="MC900354157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5175">
            <a:off x="476250" y="4464050"/>
            <a:ext cx="10922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18" descr="MM900300582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73363"/>
            <a:ext cx="162083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7" name="Text Box 15"/>
          <p:cNvSpPr txBox="1">
            <a:spLocks noChangeArrowheads="1"/>
          </p:cNvSpPr>
          <p:nvPr/>
        </p:nvSpPr>
        <p:spPr bwMode="auto">
          <a:xfrm>
            <a:off x="2185988" y="3878263"/>
            <a:ext cx="45910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b="1" smtClean="0">
                <a:solidFill>
                  <a:srgbClr val="FF00FF"/>
                </a:solidFill>
                <a:ea typeface="新細明體" charset="0"/>
                <a:cs typeface="新細明體" charset="0"/>
              </a:rPr>
              <a:t>Determination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b="1" smtClean="0">
                <a:solidFill>
                  <a:srgbClr val="FF00FF"/>
                </a:solidFill>
                <a:ea typeface="新細明體" charset="0"/>
                <a:cs typeface="新細明體" charset="0"/>
              </a:rPr>
              <a:t>of individuals in further training &amp; lifelong learning</a:t>
            </a:r>
          </a:p>
        </p:txBody>
      </p:sp>
      <p:sp>
        <p:nvSpPr>
          <p:cNvPr id="43018" name="Text Box 19"/>
          <p:cNvSpPr txBox="1">
            <a:spLocks noChangeArrowheads="1"/>
          </p:cNvSpPr>
          <p:nvPr/>
        </p:nvSpPr>
        <p:spPr bwMode="auto">
          <a:xfrm>
            <a:off x="744538" y="5365750"/>
            <a:ext cx="3690937" cy="11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b="1" smtClean="0">
                <a:solidFill>
                  <a:srgbClr val="6600CC"/>
                </a:solidFill>
                <a:ea typeface="新細明體" charset="0"/>
                <a:cs typeface="新細明體" charset="0"/>
              </a:rPr>
              <a:t>        Provision of various training opportunities for staff</a:t>
            </a:r>
          </a:p>
        </p:txBody>
      </p:sp>
      <p:pic>
        <p:nvPicPr>
          <p:cNvPr id="79883" name="Picture 24" descr="MC900198609[1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124075"/>
            <a:ext cx="175577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0" name="Text Box 25"/>
          <p:cNvSpPr txBox="1">
            <a:spLocks noChangeArrowheads="1"/>
          </p:cNvSpPr>
          <p:nvPr/>
        </p:nvSpPr>
        <p:spPr bwMode="auto">
          <a:xfrm>
            <a:off x="250825" y="1357313"/>
            <a:ext cx="4679950" cy="114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charset="0"/>
                <a:ea typeface="DFKai-SB" charset="0"/>
                <a:cs typeface="DFKai-SB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b="1" smtClean="0">
                <a:solidFill>
                  <a:srgbClr val="006600"/>
                </a:solidFill>
                <a:ea typeface="新細明體" charset="0"/>
                <a:cs typeface="新細明體" charset="0"/>
              </a:rPr>
              <a:t>Participation of Employers, Employees and Professional 	            Bodies</a:t>
            </a:r>
          </a:p>
        </p:txBody>
      </p:sp>
      <p:sp>
        <p:nvSpPr>
          <p:cNvPr id="79885" name="投影片編號版面配置區 7"/>
          <p:cNvSpPr txBox="1">
            <a:spLocks/>
          </p:cNvSpPr>
          <p:nvPr/>
        </p:nvSpPr>
        <p:spPr bwMode="auto">
          <a:xfrm>
            <a:off x="6732588" y="637381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r" eaLnBrk="1" fontAlgn="ctr" hangingPunct="1">
              <a:spcBef>
                <a:spcPct val="0"/>
              </a:spcBef>
              <a:buFontTx/>
              <a:buNone/>
            </a:pPr>
            <a:fld id="{C8AD7FF8-5F94-4B9F-BDC7-93205B5DCA1E}" type="slidenum">
              <a:rPr lang="en-US" altLang="zh-TW" sz="1800">
                <a:latin typeface="Garamond" pitchFamily="18" charset="0"/>
                <a:ea typeface="標楷體" pitchFamily="65" charset="-120"/>
              </a:rPr>
              <a:pPr algn="r" eaLnBrk="1" fontAlgn="ctr" hangingPunct="1">
                <a:spcBef>
                  <a:spcPct val="0"/>
                </a:spcBef>
                <a:buFontTx/>
                <a:buNone/>
              </a:pPr>
              <a:t>45</a:t>
            </a:fld>
            <a:endParaRPr lang="en-US" altLang="zh-TW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字方塊 1"/>
          <p:cNvSpPr txBox="1">
            <a:spLocks noChangeArrowheads="1"/>
          </p:cNvSpPr>
          <p:nvPr/>
        </p:nvSpPr>
        <p:spPr bwMode="auto">
          <a:xfrm>
            <a:off x="771052" y="2663915"/>
            <a:ext cx="7470775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  <a:ea typeface="標楷體" pitchFamily="65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HK" sz="5400" b="1" dirty="0" smtClean="0">
                <a:solidFill>
                  <a:srgbClr val="C00000"/>
                </a:solidFill>
                <a:latin typeface="Times New Roman" pitchFamily="18" charset="0"/>
                <a:ea typeface="新細明體" pitchFamily="18" charset="-120"/>
              </a:rPr>
              <a:t>Thank You</a:t>
            </a:r>
          </a:p>
          <a:p>
            <a:pPr algn="ctr" eaLnBrk="1" fontAlgn="ctr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zh-HK" sz="5400" b="1" dirty="0" smtClean="0">
              <a:solidFill>
                <a:srgbClr val="C00000"/>
              </a:solidFill>
              <a:latin typeface="Times New Roman" pitchFamily="18" charset="0"/>
              <a:ea typeface="新細明體" pitchFamily="18" charset="-120"/>
            </a:endParaRPr>
          </a:p>
          <a:p>
            <a:pPr marL="355600" eaLnBrk="1" fontAlgn="ctr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HK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</a:rPr>
              <a:t>Qualifications Framework Secretariat</a:t>
            </a:r>
          </a:p>
          <a:p>
            <a:pPr marL="355600" eaLnBrk="1" fontAlgn="ctr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HK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</a:rPr>
              <a:t>Hong Kong </a:t>
            </a:r>
            <a:endParaRPr lang="en-US" altLang="zh-HK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新細明體" pitchFamily="18" charset="-120"/>
            </a:endParaRPr>
          </a:p>
          <a:p>
            <a:pPr marL="355600" eaLnBrk="1" fontAlgn="ctr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HK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  <a:sym typeface="Wingdings"/>
              </a:rPr>
              <a:t>	</a:t>
            </a:r>
            <a:r>
              <a:rPr lang="en-US" altLang="zh-HK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</a:rPr>
              <a:t>+852 2836-1700</a:t>
            </a:r>
          </a:p>
          <a:p>
            <a:pPr marL="355600" eaLnBrk="1" fontAlgn="ctr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HK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  <a:sym typeface="Wingdings"/>
              </a:rPr>
              <a:t>	hkqf</a:t>
            </a:r>
            <a:r>
              <a:rPr lang="en-US" altLang="zh-HK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</a:rPr>
              <a:t>@edb.gov.hk</a:t>
            </a:r>
          </a:p>
          <a:p>
            <a:pPr marL="355600" eaLnBrk="1" fontAlgn="ctr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HK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  <a:sym typeface="Wingdings"/>
              </a:rPr>
              <a:t>	</a:t>
            </a:r>
            <a:r>
              <a:rPr lang="en-US" altLang="zh-HK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新細明體" pitchFamily="18" charset="-120"/>
              </a:rPr>
              <a:t>www.hkqf.gov.hk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364538" cy="765175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Objectives of setting up HKQF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38915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192DC1E-AC42-4D25-9340-B75673A39CB9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16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38917" name="內容版面配置區 5"/>
          <p:cNvSpPr>
            <a:spLocks noGrp="1"/>
          </p:cNvSpPr>
          <p:nvPr>
            <p:ph idx="1"/>
          </p:nvPr>
        </p:nvSpPr>
        <p:spPr>
          <a:xfrm>
            <a:off x="468313" y="1341438"/>
            <a:ext cx="8135937" cy="5102225"/>
          </a:xfrm>
        </p:spPr>
        <p:txBody>
          <a:bodyPr/>
          <a:lstStyle/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200" smtClean="0"/>
              <a:t>HKQF :  a policy initiative of the </a:t>
            </a:r>
            <a:r>
              <a:rPr lang="en-US" altLang="zh-HK" sz="2200" b="1" u="sng" smtClean="0">
                <a:solidFill>
                  <a:srgbClr val="0066FF"/>
                </a:solidFill>
              </a:rPr>
              <a:t>Education Bureau </a:t>
            </a:r>
            <a:r>
              <a:rPr lang="en-US" altLang="zh-HK" sz="2200" smtClean="0"/>
              <a:t>of the HKSAR Government to respond to the growth of a knowledge-based economy and to enhance competitiveness of the workforce;  the </a:t>
            </a:r>
            <a:r>
              <a:rPr lang="en-US" altLang="zh-HK" sz="2200" b="1" u="sng" smtClean="0">
                <a:solidFill>
                  <a:srgbClr val="0066FF"/>
                </a:solidFill>
              </a:rPr>
              <a:t>Qualifications Framework Secretariat (QFS) </a:t>
            </a:r>
            <a:r>
              <a:rPr lang="en-US" altLang="zh-HK" sz="2200" smtClean="0"/>
              <a:t>is its executive arm to implement QF in Hong Kong</a:t>
            </a:r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200" smtClean="0"/>
              <a:t>Proliferation of various qualifications and the need for a common benchmark on </a:t>
            </a:r>
            <a:r>
              <a:rPr lang="en-US" altLang="zh-HK" sz="2200" b="1" smtClean="0">
                <a:solidFill>
                  <a:srgbClr val="0066FF"/>
                </a:solidFill>
              </a:rPr>
              <a:t>quality</a:t>
            </a:r>
            <a:r>
              <a:rPr lang="en-US" altLang="zh-HK" sz="2200" b="1" smtClean="0"/>
              <a:t> </a:t>
            </a:r>
            <a:r>
              <a:rPr lang="en-US" altLang="zh-HK" sz="2200" smtClean="0"/>
              <a:t>and  </a:t>
            </a:r>
            <a:r>
              <a:rPr lang="en-US" altLang="zh-HK" sz="2200" b="1" smtClean="0">
                <a:solidFill>
                  <a:srgbClr val="0066FF"/>
                </a:solidFill>
              </a:rPr>
              <a:t>recognition</a:t>
            </a:r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altLang="zh-HK" sz="2200" smtClean="0"/>
              <a:t>Major objectives  -</a:t>
            </a:r>
          </a:p>
          <a:p>
            <a:pPr indent="-358775" eaLnBrk="1" hangingPunct="1">
              <a:lnSpc>
                <a:spcPct val="90000"/>
              </a:lnSpc>
              <a:spcBef>
                <a:spcPts val="600"/>
              </a:spcBef>
              <a:buFont typeface="Arial" charset="0"/>
              <a:buNone/>
            </a:pPr>
            <a:r>
              <a:rPr lang="en-US" altLang="zh-HK" sz="2200" smtClean="0"/>
              <a:t>	* establish an effective platform to support </a:t>
            </a:r>
            <a:r>
              <a:rPr lang="en-US" altLang="zh-HK" sz="2200" b="1" smtClean="0">
                <a:solidFill>
                  <a:srgbClr val="0033CC"/>
                </a:solidFill>
              </a:rPr>
              <a:t>lifelong  learning</a:t>
            </a:r>
          </a:p>
          <a:p>
            <a:pPr indent="-358775" eaLnBrk="1" hangingPunct="1">
              <a:lnSpc>
                <a:spcPct val="90000"/>
              </a:lnSpc>
              <a:spcBef>
                <a:spcPts val="600"/>
              </a:spcBef>
              <a:buFont typeface="Arial" charset="0"/>
              <a:buNone/>
            </a:pPr>
            <a:r>
              <a:rPr lang="en-US" altLang="zh-HK" sz="2200" smtClean="0"/>
              <a:t>	* enhance </a:t>
            </a:r>
            <a:r>
              <a:rPr lang="en-US" altLang="zh-HK" sz="2200" b="1" smtClean="0">
                <a:solidFill>
                  <a:srgbClr val="0033CC"/>
                </a:solidFill>
              </a:rPr>
              <a:t>capability </a:t>
            </a:r>
            <a:r>
              <a:rPr lang="en-US" altLang="zh-HK" sz="2200" smtClean="0"/>
              <a:t>and</a:t>
            </a:r>
            <a:r>
              <a:rPr lang="en-US" altLang="zh-HK" sz="2200" b="1" smtClean="0">
                <a:solidFill>
                  <a:srgbClr val="0033CC"/>
                </a:solidFill>
              </a:rPr>
              <a:t> competitiveness </a:t>
            </a:r>
            <a:r>
              <a:rPr lang="en-US" altLang="zh-HK" sz="2200" smtClean="0"/>
              <a:t>of local  workforce</a:t>
            </a:r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None/>
            </a:pPr>
            <a:endParaRPr lang="en-US" altLang="zh-HK" sz="2000" smtClean="0"/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endParaRPr lang="en-US" altLang="zh-HK" sz="2000" smtClean="0"/>
          </a:p>
          <a:p>
            <a:pPr indent="-358775" eaLnBrk="1" hangingPunct="1">
              <a:lnSpc>
                <a:spcPct val="90000"/>
              </a:lnSpc>
              <a:spcBef>
                <a:spcPts val="1800"/>
              </a:spcBef>
            </a:pPr>
            <a:endParaRPr lang="en-US" altLang="zh-HK" sz="2000" smtClean="0"/>
          </a:p>
        </p:txBody>
      </p:sp>
      <p:sp>
        <p:nvSpPr>
          <p:cNvPr id="38918" name="文字方塊 6"/>
          <p:cNvSpPr txBox="1">
            <a:spLocks noChangeArrowheads="1"/>
          </p:cNvSpPr>
          <p:nvPr/>
        </p:nvSpPr>
        <p:spPr bwMode="auto">
          <a:xfrm>
            <a:off x="2719388" y="5319713"/>
            <a:ext cx="37274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800">
                <a:solidFill>
                  <a:srgbClr val="E46C0A"/>
                </a:solidFill>
                <a:latin typeface="Cooper Black" pitchFamily="18" charset="0"/>
              </a:rPr>
              <a:t>Officially launched </a:t>
            </a:r>
          </a:p>
          <a:p>
            <a:pPr algn="ctr" eaLnBrk="1" fontAlgn="ctr" hangingPunct="1">
              <a:spcBef>
                <a:spcPct val="0"/>
              </a:spcBef>
              <a:buFontTx/>
              <a:buNone/>
            </a:pPr>
            <a:r>
              <a:rPr lang="en-US" altLang="zh-HK" sz="2800">
                <a:solidFill>
                  <a:srgbClr val="E46C0A"/>
                </a:solidFill>
                <a:latin typeface="Cooper Black" pitchFamily="18" charset="0"/>
              </a:rPr>
              <a:t>on 5 May 2008</a:t>
            </a:r>
            <a:endParaRPr lang="zh-HK" altLang="zh-HK" sz="2800">
              <a:solidFill>
                <a:srgbClr val="E46C0A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Main </a:t>
            </a:r>
            <a:r>
              <a:rPr kumimoji="1" lang="en-US" altLang="zh-TW" sz="34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features in QF </a:t>
            </a: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infrastructure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39939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FFC4AFE-1C25-4579-B995-97A60DF90E06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9940" name="Rectangle 3"/>
          <p:cNvSpPr txBox="1">
            <a:spLocks noChangeArrowheads="1"/>
          </p:cNvSpPr>
          <p:nvPr/>
        </p:nvSpPr>
        <p:spPr bwMode="auto">
          <a:xfrm>
            <a:off x="468313" y="1223963"/>
            <a:ext cx="8229600" cy="524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539750" y="1358900"/>
            <a:ext cx="8208963" cy="5267325"/>
          </a:xfrm>
        </p:spPr>
        <p:txBody>
          <a:bodyPr rtlCol="0">
            <a:normAutofit fontScale="92500" lnSpcReduction="10000"/>
          </a:bodyPr>
          <a:lstStyle/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AutoNum type="arabicPeriod"/>
              <a:defRPr/>
            </a:pPr>
            <a:r>
              <a:rPr lang="en-US" altLang="zh-HK" sz="2400" dirty="0"/>
              <a:t>A unitary framework covering </a:t>
            </a:r>
            <a:r>
              <a:rPr lang="en-US" altLang="zh-HK" sz="2400" b="1" dirty="0">
                <a:solidFill>
                  <a:srgbClr val="0066FF"/>
                </a:solidFill>
              </a:rPr>
              <a:t>academic</a:t>
            </a:r>
            <a:r>
              <a:rPr lang="en-US" altLang="zh-HK" sz="2400" dirty="0"/>
              <a:t>, </a:t>
            </a:r>
            <a:r>
              <a:rPr lang="en-US" altLang="zh-HK" sz="2400" b="1" dirty="0">
                <a:solidFill>
                  <a:srgbClr val="0066FF"/>
                </a:solidFill>
              </a:rPr>
              <a:t>vocational</a:t>
            </a:r>
            <a:r>
              <a:rPr lang="en-US" altLang="zh-HK" sz="2400" dirty="0"/>
              <a:t>, </a:t>
            </a:r>
            <a:r>
              <a:rPr lang="en-US" altLang="zh-HK" sz="2400" b="1" dirty="0">
                <a:solidFill>
                  <a:srgbClr val="0066FF"/>
                </a:solidFill>
              </a:rPr>
              <a:t>continuing</a:t>
            </a:r>
            <a:r>
              <a:rPr lang="en-US" altLang="zh-HK" sz="2400" dirty="0"/>
              <a:t> education </a:t>
            </a:r>
            <a:r>
              <a:rPr lang="en-US" altLang="zh-HK" sz="2400" dirty="0" smtClean="0"/>
              <a:t>sectors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AutoNum type="arabicPeriod"/>
              <a:defRPr/>
            </a:pPr>
            <a:r>
              <a:rPr lang="en-US" altLang="zh-HK" sz="2400" dirty="0" smtClean="0"/>
              <a:t>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7 levels</a:t>
            </a:r>
            <a:r>
              <a:rPr lang="en-US" altLang="zh-HK" sz="2400" b="1" dirty="0" smtClean="0"/>
              <a:t> </a:t>
            </a:r>
            <a:r>
              <a:rPr lang="en-US" altLang="zh-HK" sz="2400" dirty="0"/>
              <a:t>and Generic Level Descriptors (</a:t>
            </a:r>
            <a:r>
              <a:rPr lang="en-US" altLang="zh-HK" sz="2400" b="1" dirty="0">
                <a:solidFill>
                  <a:srgbClr val="0066FF"/>
                </a:solidFill>
              </a:rPr>
              <a:t>GLD</a:t>
            </a:r>
            <a:r>
              <a:rPr lang="en-US" altLang="zh-HK" sz="2400" dirty="0"/>
              <a:t>)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AutoNum type="arabicPeriod"/>
              <a:defRPr/>
            </a:pPr>
            <a:r>
              <a:rPr lang="en-US" altLang="zh-HK" sz="2400" dirty="0" smtClean="0"/>
              <a:t>Award Titles Scheme (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ATS</a:t>
            </a:r>
            <a:r>
              <a:rPr lang="en-US" altLang="zh-HK" sz="2400" dirty="0" smtClean="0"/>
              <a:t>)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AutoNum type="arabicPeriod"/>
              <a:defRPr/>
            </a:pPr>
            <a:r>
              <a:rPr lang="en-US" altLang="zh-HK" sz="2400" dirty="0" smtClean="0"/>
              <a:t>QF 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Credit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AutoNum type="arabicPeriod"/>
              <a:defRPr/>
            </a:pPr>
            <a:r>
              <a:rPr lang="en-US" altLang="zh-HK" sz="2400" dirty="0"/>
              <a:t>Legal Backing – </a:t>
            </a:r>
            <a:r>
              <a:rPr lang="en-US" altLang="zh-HK" sz="2400" b="1" dirty="0">
                <a:solidFill>
                  <a:srgbClr val="0066FF"/>
                </a:solidFill>
              </a:rPr>
              <a:t>AAVQ</a:t>
            </a:r>
            <a:r>
              <a:rPr lang="en-US" altLang="zh-HK" sz="2400" dirty="0">
                <a:solidFill>
                  <a:srgbClr val="0066FF"/>
                </a:solidFill>
              </a:rPr>
              <a:t> </a:t>
            </a:r>
            <a:r>
              <a:rPr lang="en-US" altLang="zh-HK" sz="2400" b="1" dirty="0">
                <a:solidFill>
                  <a:srgbClr val="0066FF"/>
                </a:solidFill>
              </a:rPr>
              <a:t>Ordinance </a:t>
            </a:r>
            <a:r>
              <a:rPr lang="en-US" altLang="zh-HK" sz="2400" dirty="0"/>
              <a:t>to stipulate a robust Quality Assurance (</a:t>
            </a:r>
            <a:r>
              <a:rPr lang="en-US" altLang="zh-HK" sz="2400" b="1" dirty="0">
                <a:solidFill>
                  <a:srgbClr val="0066FF"/>
                </a:solidFill>
              </a:rPr>
              <a:t>QA</a:t>
            </a:r>
            <a:r>
              <a:rPr lang="en-US" altLang="zh-HK" sz="2400" dirty="0"/>
              <a:t>) mechanism</a:t>
            </a:r>
            <a:r>
              <a:rPr lang="en-US" altLang="zh-HK" sz="2400" b="1" dirty="0">
                <a:solidFill>
                  <a:srgbClr val="0066FF"/>
                </a:solidFill>
              </a:rPr>
              <a:t> </a:t>
            </a:r>
            <a:r>
              <a:rPr lang="en-US" altLang="zh-HK" sz="2400" dirty="0"/>
              <a:t>underpinning </a:t>
            </a:r>
            <a:r>
              <a:rPr lang="en-US" altLang="zh-HK" sz="2400" dirty="0" smtClean="0"/>
              <a:t>QF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AutoNum type="arabicPeriod"/>
              <a:defRPr/>
            </a:pPr>
            <a:r>
              <a:rPr lang="en-US" altLang="zh-HK" sz="2400" dirty="0" smtClean="0"/>
              <a:t>Credit </a:t>
            </a:r>
            <a:r>
              <a:rPr lang="en-US" altLang="zh-TW" sz="2400" dirty="0" smtClean="0"/>
              <a:t>A</a:t>
            </a:r>
            <a:r>
              <a:rPr lang="en-US" altLang="zh-HK" sz="2400" dirty="0" smtClean="0"/>
              <a:t>ccumulation and </a:t>
            </a:r>
            <a:r>
              <a:rPr lang="en-US" altLang="zh-TW" sz="2400" dirty="0" smtClean="0"/>
              <a:t>T</a:t>
            </a:r>
            <a:r>
              <a:rPr lang="en-US" altLang="zh-HK" sz="2400" dirty="0" smtClean="0"/>
              <a:t>ransfer (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CAT</a:t>
            </a:r>
            <a:r>
              <a:rPr lang="en-US" altLang="zh-HK" sz="2400" dirty="0" smtClean="0"/>
              <a:t>) 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AutoNum type="arabicPeriod"/>
              <a:defRPr/>
            </a:pPr>
            <a:r>
              <a:rPr lang="en-US" altLang="zh-HK" sz="2400" dirty="0" smtClean="0"/>
              <a:t>Qualifications </a:t>
            </a:r>
            <a:r>
              <a:rPr lang="en-US" altLang="zh-HK" sz="2400" dirty="0"/>
              <a:t>Register (</a:t>
            </a:r>
            <a:r>
              <a:rPr lang="en-US" altLang="zh-HK" sz="2400" b="1" dirty="0">
                <a:solidFill>
                  <a:srgbClr val="0066FF"/>
                </a:solidFill>
              </a:rPr>
              <a:t>QR</a:t>
            </a:r>
            <a:r>
              <a:rPr lang="en-US" altLang="zh-HK" sz="2400" dirty="0" smtClean="0"/>
              <a:t>)</a:t>
            </a: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AutoNum type="arabicPeriod"/>
              <a:defRPr/>
            </a:pPr>
            <a:r>
              <a:rPr lang="en-US" altLang="zh-HK" sz="2400" dirty="0" smtClean="0"/>
              <a:t>Industry </a:t>
            </a:r>
            <a:r>
              <a:rPr lang="en-US" altLang="zh-HK" sz="2400" dirty="0"/>
              <a:t>Training Advisory Committees (</a:t>
            </a:r>
            <a:r>
              <a:rPr lang="en-US" altLang="zh-HK" sz="2400" b="1" dirty="0">
                <a:solidFill>
                  <a:srgbClr val="0066FF"/>
                </a:solidFill>
              </a:rPr>
              <a:t>ITACs</a:t>
            </a:r>
            <a:r>
              <a:rPr lang="en-US" altLang="zh-HK" sz="2400" dirty="0"/>
              <a:t>) and </a:t>
            </a:r>
            <a:r>
              <a:rPr lang="en-US" altLang="zh-HK" sz="2400" dirty="0" smtClean="0"/>
              <a:t> Specification of Competency Standards </a:t>
            </a:r>
            <a:r>
              <a:rPr lang="en-US" altLang="zh-HK" sz="2400" dirty="0"/>
              <a:t>(</a:t>
            </a:r>
            <a:r>
              <a:rPr lang="en-US" altLang="zh-HK" sz="2400" b="1" dirty="0" smtClean="0">
                <a:solidFill>
                  <a:srgbClr val="0066FF"/>
                </a:solidFill>
              </a:rPr>
              <a:t>SCS</a:t>
            </a:r>
            <a:r>
              <a:rPr lang="en-US" altLang="zh-HK" sz="2400" dirty="0" smtClean="0"/>
              <a:t>)</a:t>
            </a:r>
            <a:endParaRPr lang="en-US" altLang="zh-HK" sz="2400" dirty="0"/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AutoNum type="arabicPeriod"/>
              <a:defRPr/>
            </a:pPr>
            <a:r>
              <a:rPr lang="en-US" altLang="zh-HK" sz="2400" b="1" dirty="0" smtClean="0">
                <a:solidFill>
                  <a:srgbClr val="008000"/>
                </a:solidFill>
              </a:rPr>
              <a:t>Recognition </a:t>
            </a:r>
            <a:r>
              <a:rPr lang="en-US" altLang="zh-HK" sz="2400" b="1" dirty="0">
                <a:solidFill>
                  <a:srgbClr val="008000"/>
                </a:solidFill>
              </a:rPr>
              <a:t>of Prior Learning (RPL) </a:t>
            </a:r>
            <a:r>
              <a:rPr lang="en-US" altLang="zh-HK" sz="2400" b="1" dirty="0" smtClean="0">
                <a:solidFill>
                  <a:srgbClr val="008000"/>
                </a:solidFill>
              </a:rPr>
              <a:t>mechanism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5D90F97-9DF6-4428-BB4F-9ED8B84BB143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標題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16925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HK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HKQF – A Unitary Framework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pic>
        <p:nvPicPr>
          <p:cNvPr id="40964" name="內容版面配置區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288" y="1009650"/>
            <a:ext cx="6049962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矩形 1"/>
          <p:cNvSpPr>
            <a:spLocks noChangeArrowheads="1"/>
          </p:cNvSpPr>
          <p:nvPr/>
        </p:nvSpPr>
        <p:spPr bwMode="auto">
          <a:xfrm>
            <a:off x="242888" y="140335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Bef>
                <a:spcPct val="0"/>
              </a:spcBef>
              <a:buFontTx/>
              <a:buChar char="-"/>
            </a:pPr>
            <a:r>
              <a:rPr lang="en-US" altLang="zh-HK" sz="1800" b="1">
                <a:solidFill>
                  <a:srgbClr val="0066FF"/>
                </a:solidFill>
                <a:ea typeface="標楷體" pitchFamily="65" charset="-120"/>
              </a:rPr>
              <a:t>Academic</a:t>
            </a:r>
          </a:p>
          <a:p>
            <a:pPr eaLnBrk="1" fontAlgn="ctr" hangingPunct="1">
              <a:spcBef>
                <a:spcPct val="0"/>
              </a:spcBef>
              <a:buFontTx/>
              <a:buChar char="-"/>
            </a:pPr>
            <a:r>
              <a:rPr lang="en-US" altLang="zh-HK" sz="1800" b="1">
                <a:solidFill>
                  <a:srgbClr val="0066FF"/>
                </a:solidFill>
                <a:ea typeface="標楷體" pitchFamily="65" charset="-120"/>
              </a:rPr>
              <a:t>Vocational</a:t>
            </a:r>
          </a:p>
          <a:p>
            <a:pPr eaLnBrk="1" fontAlgn="ctr" hangingPunct="1">
              <a:spcBef>
                <a:spcPct val="0"/>
              </a:spcBef>
              <a:buFontTx/>
              <a:buChar char="-"/>
            </a:pPr>
            <a:r>
              <a:rPr lang="en-US" altLang="zh-HK" sz="1800" b="1">
                <a:solidFill>
                  <a:srgbClr val="0066FF"/>
                </a:solidFill>
                <a:ea typeface="標楷體" pitchFamily="65" charset="-120"/>
              </a:rPr>
              <a:t>Continuing</a:t>
            </a:r>
            <a:r>
              <a:rPr lang="en-US" altLang="zh-HK" sz="1800">
                <a:latin typeface="Garamond" pitchFamily="18" charset="0"/>
                <a:ea typeface="標楷體" pitchFamily="65" charset="-120"/>
              </a:rPr>
              <a:t> education</a:t>
            </a:r>
          </a:p>
          <a:p>
            <a:pPr eaLnBrk="1" fontAlgn="ctr" hangingPunct="1">
              <a:spcBef>
                <a:spcPct val="0"/>
              </a:spcBef>
              <a:buFontTx/>
              <a:buChar char="-"/>
            </a:pPr>
            <a:endParaRPr lang="zh-HK" altLang="en-US" sz="1800">
              <a:latin typeface="Garamond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9745D4A-B505-4C90-9DEC-03B37A02F401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87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466725" y="1341438"/>
            <a:ext cx="8231188" cy="4633912"/>
          </a:xfrm>
        </p:spPr>
        <p:txBody>
          <a:bodyPr>
            <a:noAutofit/>
          </a:bodyPr>
          <a:lstStyle/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defRPr/>
            </a:pPr>
            <a:r>
              <a:rPr lang="en-US" altLang="zh-HK" sz="2200" dirty="0"/>
              <a:t>The </a:t>
            </a:r>
            <a:r>
              <a:rPr lang="en-US" altLang="zh-HK" sz="2200" dirty="0" smtClean="0"/>
              <a:t>Generic Level Descriptors (GLD) </a:t>
            </a:r>
            <a:r>
              <a:rPr lang="en-US" altLang="zh-HK" sz="2200" dirty="0"/>
              <a:t>describe the requirements of each level in four </a:t>
            </a:r>
            <a:r>
              <a:rPr lang="en-US" altLang="zh-HK" sz="2200" dirty="0" smtClean="0"/>
              <a:t>domains - </a:t>
            </a:r>
            <a:r>
              <a:rPr lang="en-US" altLang="zh-HK" sz="2200" dirty="0"/>
              <a:t>"</a:t>
            </a:r>
            <a:r>
              <a:rPr lang="en-US" altLang="zh-HK" sz="2200" b="1" dirty="0">
                <a:solidFill>
                  <a:srgbClr val="0066FF"/>
                </a:solidFill>
              </a:rPr>
              <a:t>Knowledge &amp;</a:t>
            </a:r>
            <a:r>
              <a:rPr lang="en-US" altLang="zh-HK" sz="2200" b="1" dirty="0" smtClean="0">
                <a:solidFill>
                  <a:srgbClr val="0066FF"/>
                </a:solidFill>
              </a:rPr>
              <a:t> </a:t>
            </a:r>
            <a:r>
              <a:rPr lang="en-US" altLang="zh-HK" sz="2200" b="1" dirty="0">
                <a:solidFill>
                  <a:srgbClr val="0066FF"/>
                </a:solidFill>
              </a:rPr>
              <a:t>Intellectual Skills</a:t>
            </a:r>
            <a:r>
              <a:rPr lang="en-US" altLang="zh-HK" sz="2200" dirty="0"/>
              <a:t>", "</a:t>
            </a:r>
            <a:r>
              <a:rPr lang="en-US" altLang="zh-HK" sz="2200" b="1" dirty="0">
                <a:solidFill>
                  <a:srgbClr val="0066FF"/>
                </a:solidFill>
              </a:rPr>
              <a:t>Processes</a:t>
            </a:r>
            <a:r>
              <a:rPr lang="en-US" altLang="zh-HK" sz="2200" dirty="0"/>
              <a:t>", "</a:t>
            </a:r>
            <a:r>
              <a:rPr lang="en-US" altLang="zh-HK" sz="2200" b="1" dirty="0">
                <a:solidFill>
                  <a:srgbClr val="0066FF"/>
                </a:solidFill>
              </a:rPr>
              <a:t>Application, Autonomy &amp;</a:t>
            </a:r>
            <a:r>
              <a:rPr lang="en-US" altLang="zh-HK" sz="2200" b="1" dirty="0" smtClean="0">
                <a:solidFill>
                  <a:srgbClr val="0066FF"/>
                </a:solidFill>
              </a:rPr>
              <a:t> </a:t>
            </a:r>
            <a:r>
              <a:rPr lang="en-US" altLang="zh-HK" sz="2200" b="1" dirty="0">
                <a:solidFill>
                  <a:srgbClr val="0066FF"/>
                </a:solidFill>
              </a:rPr>
              <a:t>Accountability</a:t>
            </a:r>
            <a:r>
              <a:rPr lang="en-US" altLang="zh-HK" sz="2200" dirty="0"/>
              <a:t>" and "</a:t>
            </a:r>
            <a:r>
              <a:rPr lang="en-US" altLang="zh-HK" sz="2200" b="1" dirty="0" smtClean="0">
                <a:solidFill>
                  <a:srgbClr val="0066FF"/>
                </a:solidFill>
              </a:rPr>
              <a:t>Communication, </a:t>
            </a:r>
            <a:r>
              <a:rPr lang="en-US" altLang="zh-HK" sz="2200" b="1" dirty="0">
                <a:solidFill>
                  <a:srgbClr val="0066FF"/>
                </a:solidFill>
              </a:rPr>
              <a:t>IT </a:t>
            </a:r>
            <a:r>
              <a:rPr lang="en-US" altLang="zh-HK" sz="2200" b="1" dirty="0" smtClean="0">
                <a:solidFill>
                  <a:srgbClr val="0066FF"/>
                </a:solidFill>
              </a:rPr>
              <a:t>&amp; </a:t>
            </a:r>
            <a:r>
              <a:rPr lang="en-US" altLang="zh-HK" sz="2200" b="1" dirty="0">
                <a:solidFill>
                  <a:srgbClr val="0066FF"/>
                </a:solidFill>
              </a:rPr>
              <a:t>Numeracy</a:t>
            </a:r>
            <a:r>
              <a:rPr lang="en-US" altLang="zh-HK" sz="2200" dirty="0"/>
              <a:t>". </a:t>
            </a:r>
            <a:r>
              <a:rPr lang="en-US" altLang="zh-HK" sz="2200" dirty="0" smtClean="0"/>
              <a:t>      </a:t>
            </a:r>
            <a:endParaRPr lang="en-US" altLang="zh-HK" sz="2200" dirty="0" smtClean="0">
              <a:latin typeface="+mj-lt"/>
            </a:endParaRPr>
          </a:p>
          <a:p>
            <a:pPr marL="342000" indent="-360000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None/>
              <a:defRPr/>
            </a:pPr>
            <a:endParaRPr lang="en-US" altLang="zh-TW" sz="2400" dirty="0" smtClean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05782">
            <a:off x="450850" y="3613150"/>
            <a:ext cx="4027488" cy="249078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60228">
            <a:off x="1470025" y="3433763"/>
            <a:ext cx="4975225" cy="314166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5466">
            <a:off x="2541588" y="2951163"/>
            <a:ext cx="7189787" cy="39179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195263" y="188913"/>
            <a:ext cx="8472487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HK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QF Level – GLD</a:t>
            </a:r>
            <a:endParaRPr lang="zh-HK" altLang="en-US" sz="40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D2A765D-0AE6-433F-8A37-EBBD81F8C73E}" type="slidenum">
              <a:rPr lang="en-US" altLang="zh-TW" sz="1400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en-US" altLang="zh-TW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3011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96863" y="188913"/>
            <a:ext cx="8370887" cy="76517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Award </a:t>
            </a:r>
            <a:r>
              <a:rPr kumimoji="1" lang="en-US" altLang="zh-TW" sz="34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Titles Scheme (ATS</a:t>
            </a:r>
            <a:r>
              <a:rPr kumimoji="1" lang="en-US" altLang="zh-TW" sz="3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標楷體" pitchFamily="65" charset="-120"/>
                <a:cs typeface="+mn-cs"/>
              </a:rPr>
              <a:t>)</a:t>
            </a:r>
            <a:endParaRPr kumimoji="1" lang="zh-HK" altLang="en-US" sz="34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43013" name="Rectangle 3"/>
          <p:cNvSpPr txBox="1">
            <a:spLocks noChangeArrowheads="1"/>
          </p:cNvSpPr>
          <p:nvPr/>
        </p:nvSpPr>
        <p:spPr bwMode="auto">
          <a:xfrm>
            <a:off x="468313" y="1179513"/>
            <a:ext cx="8229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spcAft>
                <a:spcPct val="50000"/>
              </a:spcAft>
              <a:buClr>
                <a:srgbClr val="4D4D4D"/>
              </a:buClr>
              <a:buFont typeface="Arial" charset="0"/>
              <a:buNone/>
            </a:pPr>
            <a:endParaRPr lang="en-US" altLang="zh-TW" sz="2600">
              <a:solidFill>
                <a:srgbClr val="0033CC"/>
              </a:solidFill>
              <a:cs typeface="Times New Roman" pitchFamily="18" charset="0"/>
            </a:endParaRPr>
          </a:p>
        </p:txBody>
      </p:sp>
      <p:sp>
        <p:nvSpPr>
          <p:cNvPr id="43014" name="Rectangle 1027"/>
          <p:cNvSpPr txBox="1">
            <a:spLocks/>
          </p:cNvSpPr>
          <p:nvPr/>
        </p:nvSpPr>
        <p:spPr bwMode="auto">
          <a:xfrm>
            <a:off x="488950" y="1341438"/>
            <a:ext cx="8424863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fontAlgn="base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341313" indent="-358775" eaLnBrk="0" fontAlgn="base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855663" indent="-228600" eaLnBrk="0" fontAlgn="base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143000" indent="-228600" eaLnBrk="0" fontAlgn="base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1462088" indent="-228600" eaLnBrk="0" fontAlgn="base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19192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3764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28336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290888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Char char="•"/>
            </a:pP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ATS aims at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standardising the use of titles </a:t>
            </a: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and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distinguishing learning programmes </a:t>
            </a: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according to their levels and credit size</a:t>
            </a:r>
          </a:p>
          <a:p>
            <a:pPr lvl="1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Char char="•"/>
            </a:pP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Award titles reveals the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nature</a:t>
            </a: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,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area of studies</a:t>
            </a: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 and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range of QF levels of a qualification</a:t>
            </a:r>
          </a:p>
          <a:p>
            <a:pPr lvl="1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Char char="•"/>
            </a:pP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A “Diploma” programme should be </a:t>
            </a:r>
            <a:b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</a:b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at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QF level 3</a:t>
            </a: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 or above and consist </a:t>
            </a:r>
            <a:b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</a:br>
            <a:r>
              <a:rPr kumimoji="0" lang="en-HK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of </a:t>
            </a:r>
            <a:r>
              <a:rPr kumimoji="0" lang="en-HK" altLang="zh-TW" b="1">
                <a:solidFill>
                  <a:srgbClr val="0066FF"/>
                </a:solidFill>
                <a:ea typeface="標楷體" pitchFamily="65" charset="-120"/>
                <a:cs typeface="Times New Roman" pitchFamily="18" charset="0"/>
              </a:rPr>
              <a:t>60 QF credits or above</a:t>
            </a: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.  </a:t>
            </a:r>
          </a:p>
          <a:p>
            <a:pPr lvl="1" eaLnBrk="1" hangingPunct="1">
              <a:lnSpc>
                <a:spcPct val="90000"/>
              </a:lnSpc>
              <a:spcBef>
                <a:spcPts val="1800"/>
              </a:spcBef>
              <a:buFont typeface="Arial" charset="0"/>
              <a:buChar char="•"/>
            </a:pP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No minimum requirement on </a:t>
            </a:r>
            <a:b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</a:b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the credit value of a “Certificate” </a:t>
            </a:r>
            <a:b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</a:br>
            <a:r>
              <a:rPr kumimoji="0" lang="en-US" altLang="zh-TW">
                <a:solidFill>
                  <a:srgbClr val="000000"/>
                </a:solidFill>
                <a:ea typeface="標楷體" pitchFamily="65" charset="-120"/>
                <a:cs typeface="Times New Roman" pitchFamily="18" charset="0"/>
              </a:rPr>
              <a:t>programme at QF levels 1 to 6.</a:t>
            </a:r>
          </a:p>
        </p:txBody>
      </p:sp>
      <p:pic>
        <p:nvPicPr>
          <p:cNvPr id="12" name="Picture 5" descr="C:\Users\leontsoi.000\Desktop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1157">
            <a:off x="6241291" y="3352919"/>
            <a:ext cx="2253105" cy="3159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HKQF (main)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6430</TotalTime>
  <Words>2007</Words>
  <Application>Microsoft Office PowerPoint</Application>
  <PresentationFormat>On-screen Show (4:3)</PresentationFormat>
  <Paragraphs>505</Paragraphs>
  <Slides>46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波形</vt:lpstr>
      <vt:lpstr>1_波形</vt:lpstr>
      <vt:lpstr>HKQF (main) 佈景主題</vt:lpstr>
      <vt:lpstr>Presented by : Qualifications Framework Secretariat Hong Kong </vt:lpstr>
      <vt:lpstr>International Collaboration</vt:lpstr>
      <vt:lpstr>Outline of Presentation</vt:lpstr>
      <vt:lpstr>PowerPoint Presentation</vt:lpstr>
      <vt:lpstr>Objectives of setting up HKQF</vt:lpstr>
      <vt:lpstr>Main features in QF infrastructure</vt:lpstr>
      <vt:lpstr>HKQF – A Unitary Framework</vt:lpstr>
      <vt:lpstr>QF Level – GLD</vt:lpstr>
      <vt:lpstr>Award Titles Scheme (ATS)</vt:lpstr>
      <vt:lpstr>QF credit</vt:lpstr>
      <vt:lpstr>Credit Accumulation &amp; Transfer</vt:lpstr>
      <vt:lpstr>QA underpinning HKQF</vt:lpstr>
      <vt:lpstr>Qualifications Register (QR)</vt:lpstr>
      <vt:lpstr>Government’s Commitment</vt:lpstr>
      <vt:lpstr>Industry-led Framework</vt:lpstr>
      <vt:lpstr>20 ITACs</vt:lpstr>
      <vt:lpstr>PowerPoint Presentation</vt:lpstr>
      <vt:lpstr>SCS (Cont’)</vt:lpstr>
      <vt:lpstr>Example: Property Mtg SCS </vt:lpstr>
      <vt:lpstr>Example: Property Mtg SCS </vt:lpstr>
      <vt:lpstr>Example: Property Mtg SCS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Feature of RPL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Implementation of RPL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HKSARG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簡介資歷架構</dc:title>
  <dc:creator>EDB</dc:creator>
  <cp:lastModifiedBy>Sasipa Songphrom</cp:lastModifiedBy>
  <cp:revision>535</cp:revision>
  <cp:lastPrinted>2016-04-18T07:35:46Z</cp:lastPrinted>
  <dcterms:created xsi:type="dcterms:W3CDTF">2008-07-03T08:10:28Z</dcterms:created>
  <dcterms:modified xsi:type="dcterms:W3CDTF">2016-04-19T01:36:27Z</dcterms:modified>
</cp:coreProperties>
</file>