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  <p:sldMasterId id="2147483661" r:id="rId3"/>
    <p:sldMasterId id="2147483675" r:id="rId4"/>
  </p:sldMasterIdLst>
  <p:notesMasterIdLst>
    <p:notesMasterId r:id="rId22"/>
  </p:notesMasterIdLst>
  <p:handoutMasterIdLst>
    <p:handoutMasterId r:id="rId23"/>
  </p:handoutMasterIdLst>
  <p:sldIdLst>
    <p:sldId id="258" r:id="rId5"/>
    <p:sldId id="322" r:id="rId6"/>
    <p:sldId id="325" r:id="rId7"/>
    <p:sldId id="275" r:id="rId8"/>
    <p:sldId id="278" r:id="rId9"/>
    <p:sldId id="323" r:id="rId10"/>
    <p:sldId id="324" r:id="rId11"/>
    <p:sldId id="342" r:id="rId12"/>
    <p:sldId id="328" r:id="rId13"/>
    <p:sldId id="330" r:id="rId14"/>
    <p:sldId id="345" r:id="rId15"/>
    <p:sldId id="338" r:id="rId16"/>
    <p:sldId id="339" r:id="rId17"/>
    <p:sldId id="340" r:id="rId18"/>
    <p:sldId id="332" r:id="rId19"/>
    <p:sldId id="337" r:id="rId20"/>
    <p:sldId id="335" r:id="rId2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FF74"/>
    <a:srgbClr val="FF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615" autoAdjust="0"/>
    <p:restoredTop sz="86294" autoAdjust="0"/>
  </p:normalViewPr>
  <p:slideViewPr>
    <p:cSldViewPr>
      <p:cViewPr>
        <p:scale>
          <a:sx n="110" d="100"/>
          <a:sy n="110" d="100"/>
        </p:scale>
        <p:origin x="186" y="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64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032"/>
    </p:cViewPr>
  </p:sorterViewPr>
  <p:notesViewPr>
    <p:cSldViewPr>
      <p:cViewPr varScale="1">
        <p:scale>
          <a:sx n="35" d="100"/>
          <a:sy n="35" d="100"/>
        </p:scale>
        <p:origin x="-2256" y="-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2E3E7B-7351-4013-9ABC-365924C273F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9082481-EEC8-489E-8784-667AD7660B94}">
      <dgm:prSet phldrT="[Text]" custT="1"/>
      <dgm:spPr/>
      <dgm:t>
        <a:bodyPr/>
        <a:lstStyle/>
        <a:p>
          <a:r>
            <a:rPr lang="en-NZ" sz="1400" dirty="0" smtClean="0">
              <a:solidFill>
                <a:schemeClr val="tx1"/>
              </a:solidFill>
            </a:rPr>
            <a:t>Qualification jointly developed by education organisations &amp; industry</a:t>
          </a:r>
        </a:p>
        <a:p>
          <a:r>
            <a:rPr lang="en-NZ" sz="1400" dirty="0" smtClean="0">
              <a:solidFill>
                <a:schemeClr val="tx1"/>
              </a:solidFill>
            </a:rPr>
            <a:t>Apply to list qualification  on the NZQF</a:t>
          </a:r>
          <a:endParaRPr lang="en-NZ" sz="1400" dirty="0">
            <a:solidFill>
              <a:schemeClr val="tx1"/>
            </a:solidFill>
          </a:endParaRPr>
        </a:p>
      </dgm:t>
    </dgm:pt>
    <dgm:pt modelId="{D67D0759-5C4A-4F75-B9D4-F2AC3300B101}" type="parTrans" cxnId="{D9410992-6767-4038-A773-7B454F51233B}">
      <dgm:prSet/>
      <dgm:spPr/>
      <dgm:t>
        <a:bodyPr/>
        <a:lstStyle/>
        <a:p>
          <a:endParaRPr lang="en-NZ"/>
        </a:p>
      </dgm:t>
    </dgm:pt>
    <dgm:pt modelId="{A0B5916A-C3FB-4853-A144-2D49B1A14DF8}" type="sibTrans" cxnId="{D9410992-6767-4038-A773-7B454F51233B}">
      <dgm:prSet/>
      <dgm:spPr/>
      <dgm:t>
        <a:bodyPr/>
        <a:lstStyle/>
        <a:p>
          <a:endParaRPr lang="en-NZ"/>
        </a:p>
      </dgm:t>
    </dgm:pt>
    <dgm:pt modelId="{338A46B4-850D-48DE-8B3D-5E4EFCF3A959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Education organisation delivers programme, assesses learners, moderates assessments </a:t>
          </a:r>
          <a:endParaRPr lang="en-NZ" dirty="0">
            <a:solidFill>
              <a:schemeClr val="tx1"/>
            </a:solidFill>
          </a:endParaRPr>
        </a:p>
      </dgm:t>
    </dgm:pt>
    <dgm:pt modelId="{2B4B5A39-B884-4D28-9DB6-F28FE4B59D66}" type="parTrans" cxnId="{EBA719D2-1CD2-4962-A554-614FD0FE78A7}">
      <dgm:prSet/>
      <dgm:spPr/>
      <dgm:t>
        <a:bodyPr/>
        <a:lstStyle/>
        <a:p>
          <a:endParaRPr lang="en-NZ"/>
        </a:p>
      </dgm:t>
    </dgm:pt>
    <dgm:pt modelId="{E69E7049-0972-4D29-83C1-62AB67916E9A}" type="sibTrans" cxnId="{EBA719D2-1CD2-4962-A554-614FD0FE78A7}">
      <dgm:prSet/>
      <dgm:spPr/>
      <dgm:t>
        <a:bodyPr/>
        <a:lstStyle/>
        <a:p>
          <a:endParaRPr lang="en-NZ"/>
        </a:p>
      </dgm:t>
    </dgm:pt>
    <dgm:pt modelId="{7497D734-BEA3-4F5F-97F3-14CDC719BEB0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Education organisation ongoing self-assessment  information used in external quality assurance</a:t>
          </a:r>
          <a:endParaRPr lang="en-NZ" dirty="0">
            <a:solidFill>
              <a:schemeClr val="tx1"/>
            </a:solidFill>
          </a:endParaRPr>
        </a:p>
      </dgm:t>
    </dgm:pt>
    <dgm:pt modelId="{3D22B331-6EE1-453B-8864-90DBAFDF81A4}" type="parTrans" cxnId="{C8E58780-C1FA-4979-BCCF-A2734AD56D0C}">
      <dgm:prSet/>
      <dgm:spPr/>
      <dgm:t>
        <a:bodyPr/>
        <a:lstStyle/>
        <a:p>
          <a:endParaRPr lang="en-NZ"/>
        </a:p>
      </dgm:t>
    </dgm:pt>
    <dgm:pt modelId="{F562A7BA-0A74-426F-BE1E-532DB05B0919}" type="sibTrans" cxnId="{C8E58780-C1FA-4979-BCCF-A2734AD56D0C}">
      <dgm:prSet/>
      <dgm:spPr/>
      <dgm:t>
        <a:bodyPr/>
        <a:lstStyle/>
        <a:p>
          <a:endParaRPr lang="en-NZ"/>
        </a:p>
      </dgm:t>
    </dgm:pt>
    <dgm:pt modelId="{CEA30BF7-E11D-440C-BDC8-5E572F5A8E9A}">
      <dgm:prSet phldrT="[Text]" custT="1"/>
      <dgm:spPr/>
      <dgm:t>
        <a:bodyPr/>
        <a:lstStyle/>
        <a:p>
          <a:r>
            <a:rPr lang="en-NZ" sz="1400" dirty="0" smtClean="0">
              <a:solidFill>
                <a:schemeClr val="tx1"/>
              </a:solidFill>
            </a:rPr>
            <a:t>Education organisation applies for accreditation to deliver an approved programme </a:t>
          </a:r>
        </a:p>
        <a:p>
          <a:r>
            <a:rPr lang="en-NZ" sz="1200" dirty="0" smtClean="0"/>
            <a:t> </a:t>
          </a:r>
          <a:endParaRPr lang="en-NZ" sz="1200" dirty="0"/>
        </a:p>
      </dgm:t>
    </dgm:pt>
    <dgm:pt modelId="{9C6C4D0B-0E5B-423A-AA91-1884D9BE3C92}" type="parTrans" cxnId="{A3726F81-8EF9-4C29-85C3-E7CF3291F57A}">
      <dgm:prSet/>
      <dgm:spPr/>
      <dgm:t>
        <a:bodyPr/>
        <a:lstStyle/>
        <a:p>
          <a:endParaRPr lang="en-NZ"/>
        </a:p>
      </dgm:t>
    </dgm:pt>
    <dgm:pt modelId="{96D57E55-4E72-404B-B681-06D4E385803C}" type="sibTrans" cxnId="{A3726F81-8EF9-4C29-85C3-E7CF3291F57A}">
      <dgm:prSet/>
      <dgm:spPr/>
      <dgm:t>
        <a:bodyPr/>
        <a:lstStyle/>
        <a:p>
          <a:endParaRPr lang="en-NZ"/>
        </a:p>
      </dgm:t>
    </dgm:pt>
    <dgm:pt modelId="{C730CE99-E4DE-4DAA-A433-C1601404AA37}" type="pres">
      <dgm:prSet presAssocID="{682E3E7B-7351-4013-9ABC-365924C273F4}" presName="CompostProcess" presStyleCnt="0">
        <dgm:presLayoutVars>
          <dgm:dir/>
          <dgm:resizeHandles val="exact"/>
        </dgm:presLayoutVars>
      </dgm:prSet>
      <dgm:spPr/>
    </dgm:pt>
    <dgm:pt modelId="{3C445501-64BB-4A51-9D4A-E1A3121F82C3}" type="pres">
      <dgm:prSet presAssocID="{682E3E7B-7351-4013-9ABC-365924C273F4}" presName="arrow" presStyleLbl="bgShp" presStyleIdx="0" presStyleCnt="1" custScaleX="116016"/>
      <dgm:spPr/>
    </dgm:pt>
    <dgm:pt modelId="{1977EE55-FEF9-4441-9944-3CC63D90A436}" type="pres">
      <dgm:prSet presAssocID="{682E3E7B-7351-4013-9ABC-365924C273F4}" presName="linearProcess" presStyleCnt="0"/>
      <dgm:spPr/>
    </dgm:pt>
    <dgm:pt modelId="{7101FB6E-5FED-4884-B63F-90845635DD5B}" type="pres">
      <dgm:prSet presAssocID="{59082481-EEC8-489E-8784-667AD7660B94}" presName="textNode" presStyleLbl="node1" presStyleIdx="0" presStyleCnt="4" custScaleX="58495" custScaleY="119555" custLinFactX="-10571" custLinFactNeighborX="-100000" custLinFactNeighborY="-167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0ECC671-3B16-4E4D-8A27-B49F5770154E}" type="pres">
      <dgm:prSet presAssocID="{A0B5916A-C3FB-4853-A144-2D49B1A14DF8}" presName="sibTrans" presStyleCnt="0"/>
      <dgm:spPr/>
    </dgm:pt>
    <dgm:pt modelId="{91092815-0E3A-4DEA-B224-9A75B0DF9404}" type="pres">
      <dgm:prSet presAssocID="{CEA30BF7-E11D-440C-BDC8-5E572F5A8E9A}" presName="textNode" presStyleLbl="node1" presStyleIdx="1" presStyleCnt="4" custScaleX="58413" custScaleY="119569" custLinFactX="-6797" custLinFactNeighborX="-100000" custLinFactNeighborY="-83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3AE3ECA6-7FC2-40D8-B83D-01B69825A506}" type="pres">
      <dgm:prSet presAssocID="{96D57E55-4E72-404B-B681-06D4E385803C}" presName="sibTrans" presStyleCnt="0"/>
      <dgm:spPr/>
    </dgm:pt>
    <dgm:pt modelId="{E24A9A38-153B-434B-9847-3BE1CAD94C47}" type="pres">
      <dgm:prSet presAssocID="{338A46B4-850D-48DE-8B3D-5E4EFCF3A959}" presName="textNode" presStyleLbl="node1" presStyleIdx="2" presStyleCnt="4" custScaleX="58495" custScaleY="119555" custLinFactNeighborX="52606" custLinFactNeighborY="-167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3063E218-0C83-4164-8A4A-D92BF36A07B5}" type="pres">
      <dgm:prSet presAssocID="{E69E7049-0972-4D29-83C1-62AB67916E9A}" presName="sibTrans" presStyleCnt="0"/>
      <dgm:spPr/>
    </dgm:pt>
    <dgm:pt modelId="{D71939F6-F8CA-47A5-8E59-B9CB5532F63F}" type="pres">
      <dgm:prSet presAssocID="{7497D734-BEA3-4F5F-97F3-14CDC719BEB0}" presName="textNode" presStyleLbl="node1" presStyleIdx="3" presStyleCnt="4" custScaleX="58495" custScaleY="119555" custLinFactX="819" custLinFactNeighborX="100000" custLinFactNeighborY="-567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A3726F81-8EF9-4C29-85C3-E7CF3291F57A}" srcId="{682E3E7B-7351-4013-9ABC-365924C273F4}" destId="{CEA30BF7-E11D-440C-BDC8-5E572F5A8E9A}" srcOrd="1" destOrd="0" parTransId="{9C6C4D0B-0E5B-423A-AA91-1884D9BE3C92}" sibTransId="{96D57E55-4E72-404B-B681-06D4E385803C}"/>
    <dgm:cxn modelId="{D9410992-6767-4038-A773-7B454F51233B}" srcId="{682E3E7B-7351-4013-9ABC-365924C273F4}" destId="{59082481-EEC8-489E-8784-667AD7660B94}" srcOrd="0" destOrd="0" parTransId="{D67D0759-5C4A-4F75-B9D4-F2AC3300B101}" sibTransId="{A0B5916A-C3FB-4853-A144-2D49B1A14DF8}"/>
    <dgm:cxn modelId="{E0D6A807-E053-4002-A7BE-B2A07BEB09A7}" type="presOf" srcId="{CEA30BF7-E11D-440C-BDC8-5E572F5A8E9A}" destId="{91092815-0E3A-4DEA-B224-9A75B0DF9404}" srcOrd="0" destOrd="0" presId="urn:microsoft.com/office/officeart/2005/8/layout/hProcess9"/>
    <dgm:cxn modelId="{987BB2B4-EA6D-4DFC-B4CA-D058E2766DF1}" type="presOf" srcId="{59082481-EEC8-489E-8784-667AD7660B94}" destId="{7101FB6E-5FED-4884-B63F-90845635DD5B}" srcOrd="0" destOrd="0" presId="urn:microsoft.com/office/officeart/2005/8/layout/hProcess9"/>
    <dgm:cxn modelId="{372B89B0-1E6E-41E7-B3C3-DAD8C312FB78}" type="presOf" srcId="{338A46B4-850D-48DE-8B3D-5E4EFCF3A959}" destId="{E24A9A38-153B-434B-9847-3BE1CAD94C47}" srcOrd="0" destOrd="0" presId="urn:microsoft.com/office/officeart/2005/8/layout/hProcess9"/>
    <dgm:cxn modelId="{C8E58780-C1FA-4979-BCCF-A2734AD56D0C}" srcId="{682E3E7B-7351-4013-9ABC-365924C273F4}" destId="{7497D734-BEA3-4F5F-97F3-14CDC719BEB0}" srcOrd="3" destOrd="0" parTransId="{3D22B331-6EE1-453B-8864-90DBAFDF81A4}" sibTransId="{F562A7BA-0A74-426F-BE1E-532DB05B0919}"/>
    <dgm:cxn modelId="{523AAB83-9461-46AE-8721-CAFC9F5C6C29}" type="presOf" srcId="{7497D734-BEA3-4F5F-97F3-14CDC719BEB0}" destId="{D71939F6-F8CA-47A5-8E59-B9CB5532F63F}" srcOrd="0" destOrd="0" presId="urn:microsoft.com/office/officeart/2005/8/layout/hProcess9"/>
    <dgm:cxn modelId="{5AEE14C9-4796-4EDE-B517-B0B94C3AB144}" type="presOf" srcId="{682E3E7B-7351-4013-9ABC-365924C273F4}" destId="{C730CE99-E4DE-4DAA-A433-C1601404AA37}" srcOrd="0" destOrd="0" presId="urn:microsoft.com/office/officeart/2005/8/layout/hProcess9"/>
    <dgm:cxn modelId="{EBA719D2-1CD2-4962-A554-614FD0FE78A7}" srcId="{682E3E7B-7351-4013-9ABC-365924C273F4}" destId="{338A46B4-850D-48DE-8B3D-5E4EFCF3A959}" srcOrd="2" destOrd="0" parTransId="{2B4B5A39-B884-4D28-9DB6-F28FE4B59D66}" sibTransId="{E69E7049-0972-4D29-83C1-62AB67916E9A}"/>
    <dgm:cxn modelId="{97612CFB-D70D-43C1-8DEB-85C2A8334512}" type="presParOf" srcId="{C730CE99-E4DE-4DAA-A433-C1601404AA37}" destId="{3C445501-64BB-4A51-9D4A-E1A3121F82C3}" srcOrd="0" destOrd="0" presId="urn:microsoft.com/office/officeart/2005/8/layout/hProcess9"/>
    <dgm:cxn modelId="{C050C5F5-BE4B-413A-A615-4D8A2F667A26}" type="presParOf" srcId="{C730CE99-E4DE-4DAA-A433-C1601404AA37}" destId="{1977EE55-FEF9-4441-9944-3CC63D90A436}" srcOrd="1" destOrd="0" presId="urn:microsoft.com/office/officeart/2005/8/layout/hProcess9"/>
    <dgm:cxn modelId="{26B12D7C-3C2B-4685-98C4-06F4F0C5D67F}" type="presParOf" srcId="{1977EE55-FEF9-4441-9944-3CC63D90A436}" destId="{7101FB6E-5FED-4884-B63F-90845635DD5B}" srcOrd="0" destOrd="0" presId="urn:microsoft.com/office/officeart/2005/8/layout/hProcess9"/>
    <dgm:cxn modelId="{51C15EA5-A6EA-4A26-A579-11D5F5C43819}" type="presParOf" srcId="{1977EE55-FEF9-4441-9944-3CC63D90A436}" destId="{10ECC671-3B16-4E4D-8A27-B49F5770154E}" srcOrd="1" destOrd="0" presId="urn:microsoft.com/office/officeart/2005/8/layout/hProcess9"/>
    <dgm:cxn modelId="{AB91CA79-C672-4CD8-A660-B0AEF8C2A567}" type="presParOf" srcId="{1977EE55-FEF9-4441-9944-3CC63D90A436}" destId="{91092815-0E3A-4DEA-B224-9A75B0DF9404}" srcOrd="2" destOrd="0" presId="urn:microsoft.com/office/officeart/2005/8/layout/hProcess9"/>
    <dgm:cxn modelId="{F622F9C4-14C3-4177-9F5A-1A104412208A}" type="presParOf" srcId="{1977EE55-FEF9-4441-9944-3CC63D90A436}" destId="{3AE3ECA6-7FC2-40D8-B83D-01B69825A506}" srcOrd="3" destOrd="0" presId="urn:microsoft.com/office/officeart/2005/8/layout/hProcess9"/>
    <dgm:cxn modelId="{D48D34C4-F78C-44DA-8E1E-DF88E9102AA4}" type="presParOf" srcId="{1977EE55-FEF9-4441-9944-3CC63D90A436}" destId="{E24A9A38-153B-434B-9847-3BE1CAD94C47}" srcOrd="4" destOrd="0" presId="urn:microsoft.com/office/officeart/2005/8/layout/hProcess9"/>
    <dgm:cxn modelId="{10CFE88D-7B1E-49C4-BE80-BD09EB54B280}" type="presParOf" srcId="{1977EE55-FEF9-4441-9944-3CC63D90A436}" destId="{3063E218-0C83-4164-8A4A-D92BF36A07B5}" srcOrd="5" destOrd="0" presId="urn:microsoft.com/office/officeart/2005/8/layout/hProcess9"/>
    <dgm:cxn modelId="{B25E1737-5205-4E83-8A4F-AB7ED0B9525E}" type="presParOf" srcId="{1977EE55-FEF9-4441-9944-3CC63D90A436}" destId="{D71939F6-F8CA-47A5-8E59-B9CB5532F63F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45501-64BB-4A51-9D4A-E1A3121F82C3}">
      <dsp:nvSpPr>
        <dsp:cNvPr id="0" name=""/>
        <dsp:cNvSpPr/>
      </dsp:nvSpPr>
      <dsp:spPr>
        <a:xfrm>
          <a:off x="63386" y="0"/>
          <a:ext cx="9017227" cy="410445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01FB6E-5FED-4884-B63F-90845635DD5B}">
      <dsp:nvSpPr>
        <dsp:cNvPr id="0" name=""/>
        <dsp:cNvSpPr/>
      </dsp:nvSpPr>
      <dsp:spPr>
        <a:xfrm>
          <a:off x="360036" y="1043360"/>
          <a:ext cx="1721639" cy="1962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kern="1200" dirty="0" smtClean="0">
              <a:solidFill>
                <a:schemeClr val="tx1"/>
              </a:solidFill>
            </a:rPr>
            <a:t>Qualification jointly developed by education organisations &amp; industry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kern="1200" dirty="0" smtClean="0">
              <a:solidFill>
                <a:schemeClr val="tx1"/>
              </a:solidFill>
            </a:rPr>
            <a:t>Apply to list qualification  on the NZQF</a:t>
          </a:r>
          <a:endParaRPr lang="en-NZ" sz="1400" kern="1200" dirty="0">
            <a:solidFill>
              <a:schemeClr val="tx1"/>
            </a:solidFill>
          </a:endParaRPr>
        </a:p>
      </dsp:txBody>
      <dsp:txXfrm>
        <a:off x="444079" y="1127403"/>
        <a:ext cx="1553553" cy="1794746"/>
      </dsp:txXfrm>
    </dsp:sp>
    <dsp:sp modelId="{91092815-0E3A-4DEA-B224-9A75B0DF9404}">
      <dsp:nvSpPr>
        <dsp:cNvPr id="0" name=""/>
        <dsp:cNvSpPr/>
      </dsp:nvSpPr>
      <dsp:spPr>
        <a:xfrm>
          <a:off x="2376258" y="1056971"/>
          <a:ext cx="1719226" cy="19630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kern="1200" dirty="0" smtClean="0">
              <a:solidFill>
                <a:schemeClr val="tx1"/>
              </a:solidFill>
            </a:rPr>
            <a:t>Education organisation applies for accreditation to deliver an approved programme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 </a:t>
          </a:r>
          <a:endParaRPr lang="en-NZ" sz="1200" kern="1200" dirty="0"/>
        </a:p>
      </dsp:txBody>
      <dsp:txXfrm>
        <a:off x="2460184" y="1140897"/>
        <a:ext cx="1551374" cy="1795210"/>
      </dsp:txXfrm>
    </dsp:sp>
    <dsp:sp modelId="{E24A9A38-153B-434B-9847-3BE1CAD94C47}">
      <dsp:nvSpPr>
        <dsp:cNvPr id="0" name=""/>
        <dsp:cNvSpPr/>
      </dsp:nvSpPr>
      <dsp:spPr>
        <a:xfrm>
          <a:off x="4759080" y="1043360"/>
          <a:ext cx="1721639" cy="1962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500" kern="1200" dirty="0" smtClean="0">
              <a:solidFill>
                <a:schemeClr val="tx1"/>
              </a:solidFill>
            </a:rPr>
            <a:t>Education organisation delivers programme, assesses learners, moderates assessments </a:t>
          </a:r>
          <a:endParaRPr lang="en-NZ" sz="1500" kern="1200" dirty="0">
            <a:solidFill>
              <a:schemeClr val="tx1"/>
            </a:solidFill>
          </a:endParaRPr>
        </a:p>
      </dsp:txBody>
      <dsp:txXfrm>
        <a:off x="4843123" y="1127403"/>
        <a:ext cx="1553553" cy="1794746"/>
      </dsp:txXfrm>
    </dsp:sp>
    <dsp:sp modelId="{D71939F6-F8CA-47A5-8E59-B9CB5532F63F}">
      <dsp:nvSpPr>
        <dsp:cNvPr id="0" name=""/>
        <dsp:cNvSpPr/>
      </dsp:nvSpPr>
      <dsp:spPr>
        <a:xfrm>
          <a:off x="6775300" y="1061502"/>
          <a:ext cx="1721639" cy="1962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500" kern="1200" dirty="0" smtClean="0">
              <a:solidFill>
                <a:schemeClr val="tx1"/>
              </a:solidFill>
            </a:rPr>
            <a:t>Education organisation ongoing self-assessment  information used in external quality assurance</a:t>
          </a:r>
          <a:endParaRPr lang="en-NZ" sz="1500" kern="1200" dirty="0">
            <a:solidFill>
              <a:schemeClr val="tx1"/>
            </a:solidFill>
          </a:endParaRPr>
        </a:p>
      </dsp:txBody>
      <dsp:txXfrm>
        <a:off x="6859343" y="1145545"/>
        <a:ext cx="1553553" cy="17947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15C75-392C-4287-AFED-BA891117C98F}" type="datetimeFigureOut">
              <a:rPr lang="en-NZ" smtClean="0"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CC37B-6815-4A4E-BC50-4C413C2ABAC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24682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8BDAB-727C-4289-A2C6-4D005E521ABE}" type="datetimeFigureOut">
              <a:rPr lang="en-NZ" smtClean="0"/>
              <a:t>20/04/2016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C3EC4-1BDA-4243-86F4-2DFE2026F64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71013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62984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4A4D5-CC0C-42EE-8498-92823C912498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08939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7DAAB-3D88-46CD-B0F5-2EC774D78A94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69060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3053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5641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96583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altLang="en-US" smtClean="0"/>
              <a:t> </a:t>
            </a: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E319116-2BD0-47A6-91FE-38EFE0CD5EE3}" type="slidenum">
              <a:rPr lang="en-NZ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15</a:t>
            </a:fld>
            <a:endParaRPr lang="en-NZ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3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702C5-D1E9-451A-BC4A-6FD5F0828458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615695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4980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r>
              <a:rPr lang="en-NZ" altLang="en-US" smtClean="0"/>
              <a:t> </a:t>
            </a:r>
          </a:p>
          <a:p>
            <a:pPr eaLnBrk="1" hangingPunct="1">
              <a:spcBef>
                <a:spcPct val="0"/>
              </a:spcBef>
            </a:pPr>
            <a:endParaRPr lang="en-NZ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FDC860B-4149-439F-98D8-6046B89629A2}" type="slidenum">
              <a:rPr lang="en-NZ" altLang="en-US" sz="1200"/>
              <a:pPr/>
              <a:t>2</a:t>
            </a:fld>
            <a:endParaRPr lang="en-NZ" altLang="en-US" sz="1200"/>
          </a:p>
        </p:txBody>
      </p:sp>
    </p:spTree>
    <p:extLst>
      <p:ext uri="{BB962C8B-B14F-4D97-AF65-F5344CB8AC3E}">
        <p14:creationId xmlns:p14="http://schemas.microsoft.com/office/powerpoint/2010/main" val="2915792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68279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4338" y="877888"/>
            <a:ext cx="5848350" cy="4386262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NZ" alt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CEA6C20-88CF-46C0-B893-69B5E50E69EB}" type="slidenum">
              <a:rPr lang="en-GB" altLang="en-US" smtClean="0"/>
              <a:pPr eaLnBrk="1" hangingPunct="1">
                <a:spcBef>
                  <a:spcPct val="0"/>
                </a:spcBef>
              </a:pPr>
              <a:t>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06412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38215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altLang="en-US" dirty="0" smtClean="0"/>
          </a:p>
          <a:p>
            <a:pPr eaLnBrk="1" hangingPunct="1">
              <a:spcBef>
                <a:spcPct val="0"/>
              </a:spcBef>
            </a:pPr>
            <a:endParaRPr lang="en-NZ" altLang="en-US" dirty="0" smtClean="0"/>
          </a:p>
          <a:p>
            <a:pPr eaLnBrk="1" hangingPunct="1">
              <a:spcBef>
                <a:spcPct val="0"/>
              </a:spcBef>
            </a:pPr>
            <a:endParaRPr lang="en-NZ" altLang="en-US" dirty="0" smtClean="0"/>
          </a:p>
          <a:p>
            <a:pPr eaLnBrk="1" hangingPunct="1">
              <a:spcBef>
                <a:spcPct val="0"/>
              </a:spcBef>
            </a:pPr>
            <a:endParaRPr lang="en-NZ" alt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6004DAB-9E62-4CAA-A1AB-0BF316B51A26}" type="slidenum">
              <a:rPr lang="en-NZ" altLang="en-US">
                <a:solidFill>
                  <a:srgbClr val="000000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n-NZ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1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altLang="en-US" smtClean="0"/>
              <a:t> </a:t>
            </a:r>
          </a:p>
          <a:p>
            <a:endParaRPr lang="en-NZ" altLang="en-US" smtClean="0"/>
          </a:p>
          <a:p>
            <a:endParaRPr lang="en-NZ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36B8361-C2F4-4836-9BAE-F138F3CFC1B1}" type="slidenum">
              <a:rPr lang="en-NZ" altLang="en-US" sz="1200"/>
              <a:pPr/>
              <a:t>7</a:t>
            </a:fld>
            <a:endParaRPr lang="en-NZ" altLang="en-US" sz="1200"/>
          </a:p>
        </p:txBody>
      </p:sp>
    </p:spTree>
    <p:extLst>
      <p:ext uri="{BB962C8B-B14F-4D97-AF65-F5344CB8AC3E}">
        <p14:creationId xmlns:p14="http://schemas.microsoft.com/office/powerpoint/2010/main" val="2270693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026D6-246C-474E-BC09-77220289BF6B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26712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C3EC4-1BDA-4243-86F4-2DFE2026F642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3800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NZ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" y="4896021"/>
            <a:ext cx="9132747" cy="198485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4991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153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24111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17053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84274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64689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5795963" y="2636838"/>
            <a:ext cx="28082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defRPr/>
            </a:pPr>
            <a:endParaRPr lang="en-US" altLang="en-US" sz="3400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 userDrawn="1"/>
        </p:nvSpPr>
        <p:spPr bwMode="auto">
          <a:xfrm>
            <a:off x="4500563" y="2997200"/>
            <a:ext cx="4319587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3400" smtClean="0">
                <a:solidFill>
                  <a:schemeClr val="bg1"/>
                </a:solidFill>
                <a:latin typeface="Arial" charset="0"/>
              </a:rPr>
              <a:t>Click to edit Master title style</a:t>
            </a:r>
            <a:endParaRPr lang="en-NZ" altLang="en-US" sz="34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9512" y="692697"/>
            <a:ext cx="8640960" cy="1656184"/>
          </a:xfrm>
        </p:spPr>
        <p:txBody>
          <a:bodyPr/>
          <a:lstStyle>
            <a:lvl1pPr algn="r">
              <a:defRPr sz="3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en-NZ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89660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6147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42706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477511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7560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NZ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" y="4896021"/>
            <a:ext cx="9132747" cy="198485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11426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5254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2793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86747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7175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698940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844259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838208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92791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030050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756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20568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409510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22631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0580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09808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322262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509593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32980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03154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48828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57514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53818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50303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142651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790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018801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45743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47927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505123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883927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588596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13468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87115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2765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72320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116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4046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89096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NZ" dirty="0" smtClean="0"/>
              <a:t>Click to add title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08920"/>
            <a:ext cx="822960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add subtitle / presenter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" y="4896021"/>
            <a:ext cx="9132747" cy="19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7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0" r:id="rId2"/>
    <p:sldLayoutId id="2147483660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87" r:id="rId14"/>
    <p:sldLayoutId id="2147483702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0C903-EA01-4139-A2C5-598ECBBB044F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86107-3524-4CD0-A308-35DF3D314C1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716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81F2B-161E-4F40-893A-3E049957C6B4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C70E-9620-4EC7-B69C-68273C3C926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9927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AC2CA-D342-4E33-AE13-4877FB0269B6}" type="datetimeFigureOut">
              <a:rPr lang="en-NZ" smtClean="0"/>
              <a:pPr/>
              <a:t>20/04/2016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A9711-30B4-48E5-BDCB-DA0534EE4947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4786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Eve.mcmahon@nzqa.govt.nz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ZQA-ppt-pictureslide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87"/>
            <a:ext cx="9144000" cy="68580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4320480" cy="2376263"/>
          </a:xfrm>
        </p:spPr>
        <p:txBody>
          <a:bodyPr>
            <a:normAutofit fontScale="90000"/>
          </a:bodyPr>
          <a:lstStyle/>
          <a:p>
            <a:pPr algn="l"/>
            <a:r>
              <a:rPr lang="en-NZ" altLang="en-US" sz="4000" dirty="0">
                <a:solidFill>
                  <a:srgbClr val="C00000"/>
                </a:solidFill>
                <a:sym typeface="Gill Sans"/>
              </a:rPr>
              <a:t>Quality </a:t>
            </a:r>
            <a:r>
              <a:rPr lang="en-NZ" altLang="en-US" sz="4000" dirty="0" smtClean="0">
                <a:solidFill>
                  <a:srgbClr val="C00000"/>
                </a:solidFill>
                <a:sym typeface="Gill Sans"/>
              </a:rPr>
              <a:t>assuring assessment in </a:t>
            </a:r>
            <a:r>
              <a:rPr lang="en-NZ" altLang="en-US" sz="4000" dirty="0">
                <a:solidFill>
                  <a:srgbClr val="C00000"/>
                </a:solidFill>
                <a:sym typeface="Gill Sans"/>
              </a:rPr>
              <a:t>the New Zealand Qualifications System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3068960"/>
            <a:ext cx="43352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altLang="en-US" dirty="0" smtClean="0">
                <a:sym typeface="Gill Sans"/>
              </a:rPr>
              <a:t>21 April 2016</a:t>
            </a:r>
          </a:p>
          <a:p>
            <a:r>
              <a:rPr lang="en-NZ" dirty="0" smtClean="0">
                <a:sym typeface="Gill Sans"/>
              </a:rPr>
              <a:t>Quality Assurance for Qualifications Systems</a:t>
            </a:r>
          </a:p>
          <a:p>
            <a:r>
              <a:rPr lang="en-NZ" dirty="0" smtClean="0">
                <a:sym typeface="Gill Sans"/>
              </a:rPr>
              <a:t>Bangkok, Thailand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8" y="620688"/>
            <a:ext cx="8524867" cy="994172"/>
          </a:xfrm>
        </p:spPr>
        <p:txBody>
          <a:bodyPr>
            <a:noAutofit/>
          </a:bodyPr>
          <a:lstStyle/>
          <a:p>
            <a:pPr algn="ctr"/>
            <a:r>
              <a:rPr lang="en-AU" sz="3800" dirty="0">
                <a:solidFill>
                  <a:srgbClr val="C00000"/>
                </a:solidFill>
              </a:rPr>
              <a:t>What is an evaluative approach?</a:t>
            </a:r>
            <a:br>
              <a:rPr lang="en-AU" sz="3800" dirty="0">
                <a:solidFill>
                  <a:srgbClr val="C00000"/>
                </a:solidFill>
              </a:rPr>
            </a:br>
            <a:r>
              <a:rPr lang="en-AU" sz="2800" dirty="0" smtClean="0">
                <a:solidFill>
                  <a:srgbClr val="C00000"/>
                </a:solidFill>
              </a:rPr>
              <a:t>Deciding </a:t>
            </a:r>
            <a:r>
              <a:rPr lang="en-AU" sz="2800" dirty="0">
                <a:solidFill>
                  <a:srgbClr val="C00000"/>
                </a:solidFill>
              </a:rPr>
              <a:t>what makes something “good”?</a:t>
            </a:r>
            <a:endParaRPr lang="en-NZ" sz="2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9900" y="3645024"/>
            <a:ext cx="7486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What criteria will you use to </a:t>
            </a:r>
            <a:r>
              <a:rPr lang="en-US" sz="2000" dirty="0" smtClean="0">
                <a:latin typeface="+mn-lt"/>
              </a:rPr>
              <a:t>decide – consider quality and value?</a:t>
            </a:r>
            <a:endParaRPr lang="en-US" sz="2000" dirty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What 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data / evidence </a:t>
            </a:r>
            <a:r>
              <a:rPr lang="en-US" sz="2000" dirty="0">
                <a:latin typeface="+mn-lt"/>
              </a:rPr>
              <a:t>do you </a:t>
            </a:r>
            <a:r>
              <a:rPr lang="en-US" sz="2000" dirty="0" smtClean="0">
                <a:latin typeface="+mn-lt"/>
              </a:rPr>
              <a:t>need to demonstrate the criteria? </a:t>
            </a:r>
          </a:p>
          <a:p>
            <a:r>
              <a:rPr lang="en-US" sz="2000" dirty="0" smtClean="0">
                <a:latin typeface="+mn-lt"/>
              </a:rPr>
              <a:t>How </a:t>
            </a:r>
            <a:r>
              <a:rPr lang="en-US" sz="2000" dirty="0">
                <a:latin typeface="+mn-lt"/>
              </a:rPr>
              <a:t>will you decide if it is “good enough” to buy?   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l="-50779" r="-50779"/>
          <a:stretch>
            <a:fillRect/>
          </a:stretch>
        </p:blipFill>
        <p:spPr>
          <a:xfrm>
            <a:off x="247658" y="2132856"/>
            <a:ext cx="2762215" cy="1143000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873" y="1844824"/>
            <a:ext cx="2276475" cy="14683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6450" y="1772816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0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892072" cy="969247"/>
          </a:xfrm>
        </p:spPr>
        <p:txBody>
          <a:bodyPr>
            <a:normAutofit/>
          </a:bodyPr>
          <a:lstStyle/>
          <a:p>
            <a:r>
              <a:rPr lang="en-NZ" sz="3600" dirty="0">
                <a:solidFill>
                  <a:srgbClr val="C00000"/>
                </a:solidFill>
              </a:rPr>
              <a:t>Quality assurance </a:t>
            </a:r>
            <a:r>
              <a:rPr lang="en-NZ" sz="3600" dirty="0" smtClean="0">
                <a:solidFill>
                  <a:srgbClr val="C00000"/>
                </a:solidFill>
              </a:rPr>
              <a:t>of assessment</a:t>
            </a:r>
            <a:endParaRPr lang="en-NZ" sz="36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6321944"/>
              </p:ext>
            </p:extLst>
          </p:nvPr>
        </p:nvGraphicFramePr>
        <p:xfrm>
          <a:off x="35496" y="764704"/>
          <a:ext cx="9144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utoShape 79"/>
          <p:cNvSpPr>
            <a:spLocks noChangeArrowheads="1"/>
          </p:cNvSpPr>
          <p:nvPr/>
        </p:nvSpPr>
        <p:spPr bwMode="auto">
          <a:xfrm>
            <a:off x="4860032" y="3933056"/>
            <a:ext cx="3888432" cy="987504"/>
          </a:xfrm>
          <a:prstGeom prst="roundRect">
            <a:avLst>
              <a:gd name="adj" fmla="val 16667"/>
            </a:avLst>
          </a:prstGeom>
          <a:solidFill>
            <a:srgbClr val="E2E4FE"/>
          </a:solidFill>
          <a:ln w="50800" cmpd="thickThin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 anchor="ctr">
            <a:spAutoFit/>
          </a:bodyPr>
          <a:lstStyle>
            <a:lvl1pPr marL="177800" indent="-1778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 eaLnBrk="1" hangingPunct="1"/>
            <a:endParaRPr lang="en-NZ" sz="800" dirty="0" smtClean="0">
              <a:latin typeface="Arial" pitchFamily="34" charset="0"/>
            </a:endParaRPr>
          </a:p>
          <a:p>
            <a:pPr lvl="0" eaLnBrk="1" hangingPunct="1"/>
            <a:r>
              <a:rPr lang="en-NZ" sz="1400" dirty="0" smtClean="0">
                <a:latin typeface="Arial" pitchFamily="34" charset="0"/>
              </a:rPr>
              <a:t> </a:t>
            </a:r>
            <a:r>
              <a:rPr lang="en-NZ" sz="1400" i="1" dirty="0" smtClean="0">
                <a:latin typeface="Arial" pitchFamily="34" charset="0"/>
              </a:rPr>
              <a:t>External quality assurance of assessment</a:t>
            </a:r>
          </a:p>
          <a:p>
            <a:pPr lvl="0" eaLnBrk="1" hangingPunct="1"/>
            <a:r>
              <a:rPr lang="en-NZ" sz="1400" dirty="0" smtClean="0">
                <a:latin typeface="Arial" pitchFamily="34" charset="0"/>
              </a:rPr>
              <a:t>Assuring consistency, </a:t>
            </a:r>
            <a:r>
              <a:rPr lang="en-NZ" sz="1400" dirty="0">
                <a:latin typeface="Arial" pitchFamily="34" charset="0"/>
              </a:rPr>
              <a:t>external moderation, external evaluation and </a:t>
            </a:r>
            <a:r>
              <a:rPr lang="en-NZ" sz="1400" dirty="0" smtClean="0">
                <a:latin typeface="Arial" pitchFamily="34" charset="0"/>
              </a:rPr>
              <a:t>review</a:t>
            </a:r>
          </a:p>
          <a:p>
            <a:pPr lvl="0" algn="ctr" eaLnBrk="1" hangingPunct="1"/>
            <a:endParaRPr lang="en-NZ" sz="800" dirty="0">
              <a:latin typeface="Arial" pitchFamily="34" charset="0"/>
            </a:endParaRPr>
          </a:p>
        </p:txBody>
      </p:sp>
      <p:sp>
        <p:nvSpPr>
          <p:cNvPr id="8" name="AutoShape 79"/>
          <p:cNvSpPr>
            <a:spLocks noChangeArrowheads="1"/>
          </p:cNvSpPr>
          <p:nvPr/>
        </p:nvSpPr>
        <p:spPr bwMode="auto">
          <a:xfrm>
            <a:off x="251520" y="3933056"/>
            <a:ext cx="3888432" cy="987504"/>
          </a:xfrm>
          <a:prstGeom prst="roundRect">
            <a:avLst>
              <a:gd name="adj" fmla="val 16667"/>
            </a:avLst>
          </a:prstGeom>
          <a:solidFill>
            <a:srgbClr val="E2E4FE"/>
          </a:solidFill>
          <a:ln w="50800" cmpd="thickThin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 anchor="ctr">
            <a:spAutoFit/>
          </a:bodyPr>
          <a:lstStyle>
            <a:lvl1pPr marL="177800" indent="-1778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 eaLnBrk="1" hangingPunct="1"/>
            <a:endParaRPr lang="en-NZ" sz="800" dirty="0" smtClean="0">
              <a:latin typeface="Arial" pitchFamily="34" charset="0"/>
            </a:endParaRPr>
          </a:p>
          <a:p>
            <a:pPr algn="ctr" eaLnBrk="1" hangingPunct="1"/>
            <a:r>
              <a:rPr lang="en-NZ" sz="1400" dirty="0" smtClean="0">
                <a:latin typeface="Arial" pitchFamily="34" charset="0"/>
              </a:rPr>
              <a:t> </a:t>
            </a:r>
            <a:r>
              <a:rPr lang="en-NZ" altLang="en-US" sz="1400" i="1" dirty="0">
                <a:latin typeface="Arial" pitchFamily="34" charset="0"/>
              </a:rPr>
              <a:t>Front end quality assurance </a:t>
            </a:r>
            <a:endParaRPr lang="en-NZ" altLang="en-US" sz="1400" i="1" dirty="0" smtClean="0">
              <a:latin typeface="Arial" pitchFamily="34" charset="0"/>
            </a:endParaRPr>
          </a:p>
          <a:p>
            <a:pPr eaLnBrk="1" hangingPunct="1"/>
            <a:r>
              <a:rPr lang="en-NZ" altLang="en-US" sz="1400" dirty="0">
                <a:latin typeface="Arial" pitchFamily="34" charset="0"/>
              </a:rPr>
              <a:t>NZQA evaluates applications using evaluation questions and performance criteria</a:t>
            </a:r>
          </a:p>
          <a:p>
            <a:pPr lvl="0" algn="ctr" eaLnBrk="1" hangingPunct="1"/>
            <a:endParaRPr lang="en-NZ" sz="8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45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NZ" sz="3200" dirty="0" smtClean="0">
                <a:solidFill>
                  <a:srgbClr val="C00000"/>
                </a:solidFill>
              </a:rPr>
              <a:t>Quality assuring assessment in New Zealand </a:t>
            </a:r>
            <a:endParaRPr lang="en-NZ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032448"/>
          </a:xfrm>
        </p:spPr>
        <p:txBody>
          <a:bodyPr>
            <a:normAutofit fontScale="85000" lnSpcReduction="10000"/>
          </a:bodyPr>
          <a:lstStyle/>
          <a:p>
            <a:pPr marL="0" indent="0" algn="l">
              <a:buNone/>
            </a:pPr>
            <a:r>
              <a:rPr lang="en-NZ" sz="2400" dirty="0" smtClean="0"/>
              <a:t>Qualifications listed on the NZQF</a:t>
            </a:r>
          </a:p>
          <a:p>
            <a:pPr lvl="1"/>
            <a:r>
              <a:rPr lang="en-NZ" sz="2000" dirty="0" smtClean="0"/>
              <a:t>designed to meet industry and community workforce and skill needs</a:t>
            </a:r>
            <a:endParaRPr lang="en-NZ" sz="2000" dirty="0"/>
          </a:p>
          <a:p>
            <a:pPr marL="0" indent="0" algn="l">
              <a:buNone/>
            </a:pPr>
            <a:r>
              <a:rPr lang="en-NZ" sz="2400" dirty="0" smtClean="0"/>
              <a:t>Education organisations are accredited to provide approved programmes</a:t>
            </a:r>
          </a:p>
          <a:p>
            <a:pPr lvl="1"/>
            <a:r>
              <a:rPr lang="en-NZ" sz="2000" dirty="0" smtClean="0"/>
              <a:t>design teaching, learning and assessment activities to meet outcomes</a:t>
            </a:r>
          </a:p>
          <a:p>
            <a:pPr marL="0" indent="0" algn="l">
              <a:buNone/>
            </a:pPr>
            <a:r>
              <a:rPr lang="en-NZ" sz="2400" dirty="0" smtClean="0"/>
              <a:t>Education organisations conduct assessment </a:t>
            </a:r>
          </a:p>
          <a:p>
            <a:pPr lvl="1"/>
            <a:r>
              <a:rPr lang="en-NZ" sz="2000" dirty="0"/>
              <a:t>a</a:t>
            </a:r>
            <a:r>
              <a:rPr lang="en-NZ" sz="2000" dirty="0" smtClean="0"/>
              <a:t>ssessment activities meet outcomes and state the performance criteria to demonstrate achievement of outcomes</a:t>
            </a:r>
          </a:p>
          <a:p>
            <a:pPr lvl="1"/>
            <a:r>
              <a:rPr lang="en-NZ" sz="2000" dirty="0" smtClean="0"/>
              <a:t>undertake internal and arrange external moderation of assessment </a:t>
            </a:r>
          </a:p>
          <a:p>
            <a:pPr marL="0" indent="0" algn="l">
              <a:buNone/>
            </a:pPr>
            <a:r>
              <a:rPr lang="en-NZ" sz="2400" dirty="0" smtClean="0"/>
              <a:t>National quality assurance of assessment – standard setting bodies, NZQA</a:t>
            </a:r>
          </a:p>
          <a:p>
            <a:pPr lvl="1"/>
            <a:r>
              <a:rPr lang="en-NZ" sz="2000" dirty="0" smtClean="0"/>
              <a:t>national external moderation of assessment that is based </a:t>
            </a:r>
            <a:r>
              <a:rPr lang="en-NZ" sz="2000" dirty="0"/>
              <a:t>on </a:t>
            </a:r>
            <a:r>
              <a:rPr lang="en-NZ" sz="2000" dirty="0" smtClean="0"/>
              <a:t>industry competency </a:t>
            </a:r>
            <a:r>
              <a:rPr lang="en-NZ" sz="2000" dirty="0"/>
              <a:t>standards</a:t>
            </a:r>
            <a:r>
              <a:rPr lang="en-NZ" sz="2000" dirty="0" smtClean="0"/>
              <a:t> </a:t>
            </a:r>
          </a:p>
          <a:p>
            <a:pPr lvl="1"/>
            <a:r>
              <a:rPr lang="en-NZ" sz="2000" dirty="0" smtClean="0"/>
              <a:t>assure consistency of graduate outcomes for </a:t>
            </a:r>
            <a:r>
              <a:rPr lang="en-NZ" sz="2000" i="1" dirty="0" smtClean="0"/>
              <a:t>New Zealand </a:t>
            </a:r>
            <a:r>
              <a:rPr lang="en-NZ" sz="2000" dirty="0" smtClean="0"/>
              <a:t>qualifications Levels 1-6</a:t>
            </a:r>
          </a:p>
          <a:p>
            <a:pPr lvl="1"/>
            <a:r>
              <a:rPr lang="en-NZ" sz="2000" dirty="0"/>
              <a:t>e</a:t>
            </a:r>
            <a:r>
              <a:rPr lang="en-NZ" sz="2000" dirty="0" smtClean="0"/>
              <a:t>xternal evaluation and review 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34137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/>
          </a:bodyPr>
          <a:lstStyle/>
          <a:p>
            <a:r>
              <a:rPr lang="en-NZ" sz="3200" dirty="0">
                <a:solidFill>
                  <a:srgbClr val="C00000"/>
                </a:solidFill>
              </a:rPr>
              <a:t>Assuring consistency of graduate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240360"/>
          </a:xfr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en-NZ" sz="2000" i="1" dirty="0" smtClean="0">
                <a:solidFill>
                  <a:srgbClr val="C00000"/>
                </a:solidFill>
              </a:rPr>
              <a:t> </a:t>
            </a:r>
            <a:endParaRPr lang="en-NZ" altLang="en-US" sz="3500" dirty="0" smtClean="0"/>
          </a:p>
          <a:p>
            <a:pPr algn="l"/>
            <a:r>
              <a:rPr lang="en-NZ" altLang="en-US" sz="3500" dirty="0" smtClean="0"/>
              <a:t>Quality </a:t>
            </a:r>
            <a:r>
              <a:rPr lang="en-NZ" altLang="en-US" sz="3500" dirty="0"/>
              <a:t>assurance process to </a:t>
            </a:r>
            <a:r>
              <a:rPr lang="en-NZ" altLang="en-US" sz="3500" i="1" dirty="0">
                <a:solidFill>
                  <a:srgbClr val="C00000"/>
                </a:solidFill>
              </a:rPr>
              <a:t>maintain the integrity of </a:t>
            </a:r>
            <a:r>
              <a:rPr lang="en-NZ" altLang="en-US" sz="3500" i="1" dirty="0" smtClean="0">
                <a:solidFill>
                  <a:srgbClr val="C00000"/>
                </a:solidFill>
              </a:rPr>
              <a:t>NZ qualifications at Levels 1-6 on the </a:t>
            </a:r>
            <a:r>
              <a:rPr lang="en-NZ" altLang="en-US" sz="3500" i="1" dirty="0">
                <a:solidFill>
                  <a:srgbClr val="C00000"/>
                </a:solidFill>
              </a:rPr>
              <a:t>N</a:t>
            </a:r>
            <a:r>
              <a:rPr lang="en-NZ" altLang="en-US" sz="3500" i="1" dirty="0" smtClean="0">
                <a:solidFill>
                  <a:srgbClr val="C00000"/>
                </a:solidFill>
              </a:rPr>
              <a:t>ZQF</a:t>
            </a:r>
            <a:endParaRPr lang="en-NZ" altLang="en-US" sz="3500" i="1" dirty="0">
              <a:solidFill>
                <a:srgbClr val="C00000"/>
              </a:solidFill>
            </a:endParaRPr>
          </a:p>
          <a:p>
            <a:pPr algn="l"/>
            <a:r>
              <a:rPr lang="en-NZ" altLang="en-US" sz="3500" dirty="0"/>
              <a:t>Education organisations </a:t>
            </a:r>
            <a:r>
              <a:rPr lang="en-NZ" altLang="en-US" sz="3500" dirty="0" smtClean="0"/>
              <a:t>use </a:t>
            </a:r>
            <a:r>
              <a:rPr lang="en-NZ" altLang="en-US" sz="3500" dirty="0"/>
              <a:t>evidence to show how their graduates meet the graduate outcomes </a:t>
            </a:r>
            <a:endParaRPr lang="en-NZ" altLang="en-US" sz="3500" dirty="0" smtClean="0"/>
          </a:p>
          <a:p>
            <a:pPr algn="l"/>
            <a:r>
              <a:rPr lang="en-NZ" altLang="en-US" sz="3500" dirty="0" smtClean="0"/>
              <a:t>Independent </a:t>
            </a:r>
            <a:r>
              <a:rPr lang="en-NZ" altLang="en-US" sz="3500" dirty="0"/>
              <a:t>facilitator</a:t>
            </a:r>
          </a:p>
          <a:p>
            <a:pPr algn="l">
              <a:lnSpc>
                <a:spcPct val="150000"/>
              </a:lnSpc>
            </a:pPr>
            <a:r>
              <a:rPr lang="en-NZ" altLang="en-US" sz="3500" dirty="0">
                <a:solidFill>
                  <a:srgbClr val="C00000"/>
                </a:solidFill>
              </a:rPr>
              <a:t>Evaluative</a:t>
            </a:r>
            <a:r>
              <a:rPr lang="en-NZ" altLang="en-US" sz="3500" dirty="0"/>
              <a:t> process to produce a professional </a:t>
            </a:r>
            <a:r>
              <a:rPr lang="en-NZ" altLang="en-US" sz="3500" dirty="0" smtClean="0"/>
              <a:t>judgment</a:t>
            </a:r>
          </a:p>
          <a:p>
            <a:pPr algn="l">
              <a:lnSpc>
                <a:spcPct val="150000"/>
              </a:lnSpc>
            </a:pPr>
            <a:r>
              <a:rPr lang="en-GB" altLang="en-US" sz="3500" dirty="0"/>
              <a:t>Consistency is </a:t>
            </a:r>
            <a:r>
              <a:rPr lang="en-GB" altLang="en-US" sz="3500" i="1" dirty="0"/>
              <a:t>not</a:t>
            </a:r>
            <a:r>
              <a:rPr lang="en-GB" altLang="en-US" sz="3500" dirty="0"/>
              <a:t> </a:t>
            </a:r>
            <a:r>
              <a:rPr lang="en-GB" altLang="en-US" sz="3500" dirty="0" smtClean="0"/>
              <a:t>moderation</a:t>
            </a:r>
            <a:endParaRPr lang="en-NZ" altLang="en-US" sz="3100" dirty="0"/>
          </a:p>
          <a:p>
            <a:pPr algn="l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45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NZ" sz="3200" dirty="0">
                <a:solidFill>
                  <a:srgbClr val="C00000"/>
                </a:solidFill>
              </a:rPr>
              <a:t>Moderation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381642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NZ" sz="2400" dirty="0" smtClean="0"/>
              <a:t>Assures assessment is fair, valid and reliable </a:t>
            </a:r>
          </a:p>
          <a:p>
            <a:pPr algn="l"/>
            <a:r>
              <a:rPr lang="en-NZ" sz="2400" dirty="0" smtClean="0"/>
              <a:t>Learners have met the performance criteria  </a:t>
            </a:r>
          </a:p>
          <a:p>
            <a:pPr algn="l"/>
            <a:r>
              <a:rPr lang="en-NZ" sz="2400" dirty="0" smtClean="0"/>
              <a:t>Pre-assessment moderation </a:t>
            </a:r>
          </a:p>
          <a:p>
            <a:pPr lvl="1"/>
            <a:r>
              <a:rPr lang="en-NZ" sz="2000" dirty="0" smtClean="0"/>
              <a:t>the assessment activity is appropriate to assess the learning outcomes</a:t>
            </a:r>
          </a:p>
          <a:p>
            <a:pPr algn="l"/>
            <a:r>
              <a:rPr lang="en-NZ" sz="2400" dirty="0" smtClean="0"/>
              <a:t>Post-assessment moderation</a:t>
            </a:r>
          </a:p>
          <a:p>
            <a:pPr lvl="1"/>
            <a:r>
              <a:rPr lang="en-NZ" sz="2000" dirty="0" smtClean="0"/>
              <a:t>the assessment and performance criteria were suitable and interpreted correctly</a:t>
            </a:r>
          </a:p>
          <a:p>
            <a:pPr lvl="1"/>
            <a:r>
              <a:rPr lang="en-NZ" sz="2000" dirty="0" smtClean="0"/>
              <a:t>assessors used the </a:t>
            </a:r>
            <a:r>
              <a:rPr lang="en-NZ" sz="2000" dirty="0"/>
              <a:t>criteria consistently and </a:t>
            </a:r>
            <a:r>
              <a:rPr lang="en-NZ" sz="2000" dirty="0" smtClean="0"/>
              <a:t>fairly</a:t>
            </a:r>
          </a:p>
          <a:p>
            <a:pPr algn="l"/>
            <a:r>
              <a:rPr lang="en-NZ" sz="2400" dirty="0" smtClean="0"/>
              <a:t>National moderation</a:t>
            </a:r>
          </a:p>
          <a:p>
            <a:pPr lvl="1"/>
            <a:r>
              <a:rPr lang="en-NZ" sz="2000" dirty="0" smtClean="0"/>
              <a:t>outcomes are assessed </a:t>
            </a:r>
            <a:r>
              <a:rPr lang="en-NZ" sz="2000" dirty="0"/>
              <a:t>consistently </a:t>
            </a:r>
            <a:r>
              <a:rPr lang="en-NZ" sz="2000" dirty="0" smtClean="0"/>
              <a:t>by assessors and to </a:t>
            </a:r>
            <a:r>
              <a:rPr lang="en-NZ" sz="2000" dirty="0"/>
              <a:t>an equivalent </a:t>
            </a:r>
            <a:r>
              <a:rPr lang="en-NZ" sz="2000" dirty="0" smtClean="0"/>
              <a:t>standard nationally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285398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31416"/>
            <a:ext cx="1944216" cy="3901840"/>
          </a:xfrm>
          <a:prstGeom prst="rect">
            <a:avLst/>
          </a:prstGeom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7950" y="260350"/>
            <a:ext cx="9036050" cy="863600"/>
          </a:xfrm>
        </p:spPr>
        <p:txBody>
          <a:bodyPr>
            <a:normAutofit/>
          </a:bodyPr>
          <a:lstStyle/>
          <a:p>
            <a:r>
              <a:rPr lang="en-NZ" altLang="en-US" sz="2600" dirty="0" smtClean="0">
                <a:solidFill>
                  <a:srgbClr val="C00000"/>
                </a:solidFill>
              </a:rPr>
              <a:t>Future State: quality assurance in a borderless, digital world 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50825" y="1052513"/>
            <a:ext cx="8713788" cy="5545137"/>
          </a:xfrm>
        </p:spPr>
        <p:txBody>
          <a:bodyPr>
            <a:normAutofit/>
          </a:bodyPr>
          <a:lstStyle/>
          <a:p>
            <a:pPr marL="0" indent="0" algn="l">
              <a:spcBef>
                <a:spcPts val="2400"/>
              </a:spcBef>
              <a:buFontTx/>
              <a:buNone/>
              <a:defRPr/>
            </a:pPr>
            <a:r>
              <a:rPr lang="en-NZ" sz="2400" dirty="0" smtClean="0"/>
              <a:t>New Zealand’s qualifications continue to equip learners to succeed in a changing world</a:t>
            </a:r>
          </a:p>
          <a:p>
            <a:pPr marL="0" indent="0" algn="l">
              <a:spcBef>
                <a:spcPts val="2400"/>
              </a:spcBef>
              <a:buFontTx/>
              <a:buNone/>
              <a:defRPr/>
            </a:pPr>
            <a:endParaRPr lang="en-NZ" sz="1800" dirty="0" smtClean="0"/>
          </a:p>
          <a:p>
            <a:pPr algn="l">
              <a:defRPr/>
            </a:pPr>
            <a:r>
              <a:rPr lang="en-NZ" sz="2000" dirty="0" smtClean="0"/>
              <a:t>Qualifications relevant, credible, portable </a:t>
            </a:r>
            <a:r>
              <a:rPr lang="en-NZ" sz="2000" dirty="0"/>
              <a:t>and </a:t>
            </a:r>
            <a:r>
              <a:rPr lang="en-NZ" sz="2000" dirty="0" smtClean="0"/>
              <a:t>transferable</a:t>
            </a:r>
            <a:endParaRPr lang="en-NZ" sz="2000" dirty="0"/>
          </a:p>
          <a:p>
            <a:pPr algn="l">
              <a:defRPr/>
            </a:pPr>
            <a:r>
              <a:rPr lang="en-NZ" sz="2000" dirty="0" smtClean="0"/>
              <a:t>Recognise more prior learning</a:t>
            </a:r>
            <a:endParaRPr lang="en-NZ" sz="2000" dirty="0"/>
          </a:p>
          <a:p>
            <a:pPr algn="l">
              <a:defRPr/>
            </a:pPr>
            <a:r>
              <a:rPr lang="en-NZ" sz="2000" dirty="0" smtClean="0"/>
              <a:t>NZ </a:t>
            </a:r>
            <a:r>
              <a:rPr lang="en-NZ" sz="2000" dirty="0"/>
              <a:t>education delivered </a:t>
            </a:r>
            <a:r>
              <a:rPr lang="en-NZ" sz="2000" dirty="0" smtClean="0"/>
              <a:t>on-shore and off-shore </a:t>
            </a:r>
            <a:r>
              <a:rPr lang="en-NZ" sz="2000" dirty="0"/>
              <a:t>is high </a:t>
            </a:r>
            <a:r>
              <a:rPr lang="en-NZ" sz="2000" dirty="0" smtClean="0"/>
              <a:t>quality</a:t>
            </a:r>
          </a:p>
          <a:p>
            <a:pPr algn="l">
              <a:defRPr/>
            </a:pPr>
            <a:r>
              <a:rPr lang="en-NZ" sz="2000" dirty="0"/>
              <a:t>Quality assurance is </a:t>
            </a:r>
            <a:r>
              <a:rPr lang="en-NZ" sz="2000" dirty="0" smtClean="0"/>
              <a:t>both rigorous </a:t>
            </a:r>
            <a:r>
              <a:rPr lang="en-NZ" sz="2000" dirty="0"/>
              <a:t>and </a:t>
            </a:r>
            <a:r>
              <a:rPr lang="en-NZ" sz="2000" dirty="0" smtClean="0"/>
              <a:t>flexible</a:t>
            </a:r>
          </a:p>
          <a:p>
            <a:pPr algn="l">
              <a:defRPr/>
            </a:pPr>
            <a:r>
              <a:rPr lang="en-NZ" sz="2000" dirty="0"/>
              <a:t>Universal Record of </a:t>
            </a:r>
            <a:r>
              <a:rPr lang="en-NZ" sz="2000" dirty="0" smtClean="0"/>
              <a:t>Achievement</a:t>
            </a:r>
            <a:endParaRPr lang="en-NZ" sz="2000" dirty="0"/>
          </a:p>
          <a:p>
            <a:pPr algn="l">
              <a:defRPr/>
            </a:pPr>
            <a:endParaRPr lang="en-NZ" sz="2000" dirty="0"/>
          </a:p>
          <a:p>
            <a:pPr algn="l">
              <a:defRPr/>
            </a:pPr>
            <a:endParaRPr lang="en-NZ" sz="2000" dirty="0"/>
          </a:p>
          <a:p>
            <a:pPr>
              <a:defRPr/>
            </a:pPr>
            <a:endParaRPr lang="en-NZ" dirty="0"/>
          </a:p>
          <a:p>
            <a:pPr>
              <a:spcBef>
                <a:spcPts val="1800"/>
              </a:spcBef>
              <a:defRPr/>
            </a:pPr>
            <a:endParaRPr lang="en-NZ" altLang="en-US" dirty="0" smtClean="0"/>
          </a:p>
          <a:p>
            <a:pPr>
              <a:defRPr/>
            </a:pPr>
            <a:endParaRPr lang="en-NZ" altLang="en-US" dirty="0" smtClean="0"/>
          </a:p>
          <a:p>
            <a:pPr>
              <a:defRPr/>
            </a:pPr>
            <a:endParaRPr lang="en-NZ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80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7524836" cy="3096344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manu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ka</a:t>
            </a:r>
            <a:r>
              <a:rPr lang="en-US" altLang="en-US" sz="2000" dirty="0" smtClean="0"/>
              <a:t> kai </a:t>
            </a:r>
            <a:r>
              <a:rPr lang="en-US" altLang="en-US" sz="2000" dirty="0" err="1" smtClean="0"/>
              <a:t>i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miro</a:t>
            </a:r>
            <a:r>
              <a:rPr lang="en-US" altLang="en-US" sz="2000" dirty="0" smtClean="0"/>
              <a:t>, </a:t>
            </a:r>
            <a:r>
              <a:rPr lang="en-US" altLang="en-US" sz="2000" dirty="0" err="1" smtClean="0"/>
              <a:t>nōnā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ngahere</a:t>
            </a:r>
            <a:endParaRPr lang="en-US" altLang="en-US" sz="2000" dirty="0" smtClean="0"/>
          </a:p>
          <a:p>
            <a:pPr marL="0" indent="0">
              <a:buNone/>
            </a:pP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manu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ka</a:t>
            </a:r>
            <a:r>
              <a:rPr lang="en-US" altLang="en-US" sz="2000" dirty="0" smtClean="0"/>
              <a:t> kai </a:t>
            </a:r>
            <a:r>
              <a:rPr lang="en-US" altLang="en-US" sz="2000" dirty="0" err="1" smtClean="0"/>
              <a:t>i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mātauranga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nōnā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te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ao</a:t>
            </a:r>
            <a:endParaRPr lang="en-US" altLang="en-US" sz="2000" dirty="0" smtClean="0"/>
          </a:p>
          <a:p>
            <a:pPr marL="0" indent="0">
              <a:buNone/>
            </a:pPr>
            <a:endParaRPr lang="en-US" altLang="en-US" sz="2000" dirty="0" smtClean="0"/>
          </a:p>
          <a:p>
            <a:pPr marL="0" indent="0">
              <a:buNone/>
            </a:pPr>
            <a:r>
              <a:rPr lang="en-US" altLang="en-US" sz="2000" i="1" dirty="0" smtClean="0"/>
              <a:t>The bird that partakes of the berry, his is the forest</a:t>
            </a:r>
          </a:p>
          <a:p>
            <a:pPr marL="0" indent="0">
              <a:buNone/>
            </a:pPr>
            <a:r>
              <a:rPr lang="en-US" altLang="en-US" sz="2000" i="1" dirty="0" smtClean="0"/>
              <a:t>The bird that partakes of knowledge, his is the world</a:t>
            </a:r>
          </a:p>
          <a:p>
            <a:pPr marL="0" indent="0">
              <a:buNone/>
            </a:pPr>
            <a:endParaRPr lang="en-US" altLang="en-U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en-US" b="1" dirty="0">
              <a:solidFill>
                <a:srgbClr val="C00000"/>
              </a:solidFill>
            </a:endParaRPr>
          </a:p>
          <a:p>
            <a:pPr marL="0" indent="0" algn="l">
              <a:buNone/>
            </a:pPr>
            <a:endParaRPr lang="en-NZ" sz="13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005064"/>
            <a:ext cx="226825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76375" y="1341438"/>
            <a:ext cx="5832475" cy="30956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NZ" altLang="en-US" sz="2400" kern="0" dirty="0" smtClean="0"/>
              <a:t>Eve McMahon</a:t>
            </a:r>
          </a:p>
          <a:p>
            <a:pPr marL="0" indent="0">
              <a:buFontTx/>
              <a:buNone/>
              <a:defRPr/>
            </a:pPr>
            <a:r>
              <a:rPr lang="en-NZ" altLang="en-US" sz="2400" kern="0" dirty="0" smtClean="0"/>
              <a:t>Manager NZQF System and Review</a:t>
            </a:r>
          </a:p>
          <a:p>
            <a:pPr marL="0" indent="0">
              <a:buFontTx/>
              <a:buNone/>
              <a:defRPr/>
            </a:pPr>
            <a:r>
              <a:rPr lang="en-NZ" altLang="en-US" sz="2400" kern="0" dirty="0"/>
              <a:t>Q</a:t>
            </a:r>
            <a:r>
              <a:rPr lang="en-NZ" altLang="en-US" sz="2400" kern="0" dirty="0" smtClean="0"/>
              <a:t>uality Assurance</a:t>
            </a:r>
          </a:p>
          <a:p>
            <a:pPr marL="0" indent="0">
              <a:buFontTx/>
              <a:buNone/>
              <a:defRPr/>
            </a:pPr>
            <a:r>
              <a:rPr lang="en-NZ" altLang="en-US" sz="2400" kern="0" dirty="0" smtClean="0"/>
              <a:t>New Zealand Qualifications Authority</a:t>
            </a:r>
          </a:p>
          <a:p>
            <a:pPr marL="0" indent="0">
              <a:buFontTx/>
              <a:buNone/>
              <a:defRPr/>
            </a:pPr>
            <a:r>
              <a:rPr lang="en-NZ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e</a:t>
            </a:r>
            <a:r>
              <a:rPr lang="en-NZ" altLang="en-US" sz="2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ve.mcmahon@nzqa.govt.nz</a:t>
            </a:r>
            <a:r>
              <a:rPr lang="en-NZ" altLang="en-US" sz="2400" kern="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4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pPr eaLnBrk="1" hangingPunct="1"/>
            <a:r>
              <a:rPr lang="en-NZ" altLang="en-US" sz="2800" dirty="0" smtClean="0">
                <a:solidFill>
                  <a:srgbClr val="C00000"/>
                </a:solidFill>
              </a:rPr>
              <a:t>The New Zealand tertiary education context</a:t>
            </a:r>
            <a:endParaRPr lang="en-US" altLang="en-US" sz="2800" dirty="0" smtClean="0">
              <a:solidFill>
                <a:srgbClr val="C0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0638" y="764704"/>
            <a:ext cx="8713787" cy="4595589"/>
          </a:xfrm>
        </p:spPr>
        <p:txBody>
          <a:bodyPr>
            <a:normAutofit/>
          </a:bodyPr>
          <a:lstStyle/>
          <a:p>
            <a:pPr algn="l"/>
            <a:endParaRPr lang="en-NZ" altLang="en-US" sz="2400" dirty="0" smtClean="0"/>
          </a:p>
          <a:p>
            <a:pPr algn="l"/>
            <a:r>
              <a:rPr lang="en-NZ" altLang="en-US" sz="2400" dirty="0" smtClean="0"/>
              <a:t>Population of 4.5 million</a:t>
            </a:r>
          </a:p>
          <a:p>
            <a:pPr algn="l"/>
            <a:r>
              <a:rPr lang="en-NZ" altLang="en-US" sz="2400" dirty="0" smtClean="0"/>
              <a:t>Diverse</a:t>
            </a:r>
          </a:p>
          <a:p>
            <a:pPr algn="l"/>
            <a:r>
              <a:rPr lang="en-NZ" altLang="en-US" sz="2400" dirty="0" smtClean="0"/>
              <a:t>Export-led</a:t>
            </a:r>
          </a:p>
          <a:p>
            <a:pPr algn="l"/>
            <a:r>
              <a:rPr lang="en-NZ" altLang="en-US" sz="2400" dirty="0" smtClean="0"/>
              <a:t>Globalised </a:t>
            </a:r>
          </a:p>
          <a:p>
            <a:endParaRPr lang="en-NZ" altLang="en-US" dirty="0" smtClean="0"/>
          </a:p>
          <a:p>
            <a:pPr algn="l"/>
            <a:r>
              <a:rPr lang="en-NZ" altLang="en-US" sz="2400" dirty="0" smtClean="0"/>
              <a:t>30% hold tertiary education qualification</a:t>
            </a:r>
          </a:p>
          <a:p>
            <a:pPr lvl="1"/>
            <a:r>
              <a:rPr lang="en-NZ" altLang="en-US" sz="1900" dirty="0" smtClean="0"/>
              <a:t>63% hold a Bachelors Degree or higher</a:t>
            </a:r>
          </a:p>
          <a:p>
            <a:pPr algn="l"/>
            <a:r>
              <a:rPr lang="en-NZ" altLang="en-US" sz="2400" dirty="0" smtClean="0"/>
              <a:t>Wide range of tertiary education organisations</a:t>
            </a:r>
          </a:p>
          <a:p>
            <a:pPr lvl="1"/>
            <a:r>
              <a:rPr lang="en-NZ" altLang="en-US" sz="1900" dirty="0" smtClean="0"/>
              <a:t>university, polytechnic, private, industry training, </a:t>
            </a:r>
            <a:r>
              <a:rPr lang="en-NZ" altLang="en-US" sz="1900" dirty="0" err="1" smtClean="0"/>
              <a:t>wānanga</a:t>
            </a:r>
            <a:endParaRPr lang="en-NZ" altLang="en-US" sz="1900" dirty="0" smtClean="0"/>
          </a:p>
          <a:p>
            <a:pPr eaLnBrk="1" hangingPunct="1"/>
            <a:endParaRPr lang="en-US" altLang="en-US" dirty="0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3" y="980728"/>
            <a:ext cx="5691187" cy="3296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0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en-US" sz="3200" dirty="0" smtClean="0">
                <a:solidFill>
                  <a:srgbClr val="C00000"/>
                </a:solidFill>
              </a:rPr>
              <a:t>The New Zealand Qualifications Framework</a:t>
            </a:r>
            <a:endParaRPr lang="en-NZ" altLang="en-US" sz="3200" dirty="0" smtClean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3240360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NZ" altLang="zh-CN" sz="9600" dirty="0"/>
              <a:t>Designed to optimise recognition of educational achievement and its contribution to New Zealand’s economic, social and cultural success</a:t>
            </a:r>
            <a:r>
              <a:rPr lang="en-NZ" altLang="zh-CN" sz="9600" dirty="0" smtClean="0"/>
              <a:t>.</a:t>
            </a:r>
            <a:r>
              <a:rPr lang="en-US" altLang="zh-CN" sz="9600" dirty="0" smtClean="0">
                <a:solidFill>
                  <a:srgbClr val="C00000"/>
                </a:solidFill>
              </a:rPr>
              <a:t> </a:t>
            </a:r>
            <a:endParaRPr lang="en-GB" altLang="zh-CN" sz="9600" dirty="0"/>
          </a:p>
          <a:p>
            <a:pPr algn="l">
              <a:spcBef>
                <a:spcPts val="1200"/>
              </a:spcBef>
              <a:defRPr/>
            </a:pPr>
            <a:r>
              <a:rPr lang="en-NZ" sz="8000" dirty="0"/>
              <a:t>Includes all qualifications – vocational and academic </a:t>
            </a:r>
            <a:endParaRPr lang="en-NZ" sz="8000" dirty="0" smtClean="0"/>
          </a:p>
          <a:p>
            <a:pPr algn="l">
              <a:defRPr/>
            </a:pPr>
            <a:r>
              <a:rPr lang="en-NZ" sz="8000" dirty="0" smtClean="0"/>
              <a:t>A </a:t>
            </a:r>
            <a:r>
              <a:rPr lang="en-NZ" sz="8000" dirty="0"/>
              <a:t>focus on </a:t>
            </a:r>
            <a:r>
              <a:rPr lang="en-NZ" sz="8000" dirty="0" smtClean="0"/>
              <a:t>outcomes  </a:t>
            </a:r>
            <a:endParaRPr lang="en-NZ" sz="8000" dirty="0"/>
          </a:p>
          <a:p>
            <a:pPr algn="l">
              <a:defRPr/>
            </a:pPr>
            <a:r>
              <a:rPr lang="en-NZ" sz="8000" dirty="0"/>
              <a:t>Ten levels, increasing in </a:t>
            </a:r>
            <a:r>
              <a:rPr lang="en-NZ" sz="8000" dirty="0" smtClean="0"/>
              <a:t>complexity</a:t>
            </a:r>
            <a:endParaRPr lang="en-NZ" sz="8000" dirty="0"/>
          </a:p>
          <a:p>
            <a:pPr algn="l">
              <a:defRPr/>
            </a:pPr>
            <a:r>
              <a:rPr lang="en-NZ" sz="8000" dirty="0" smtClean="0"/>
              <a:t>Recognises </a:t>
            </a:r>
            <a:r>
              <a:rPr lang="en-NZ" sz="8000" dirty="0"/>
              <a:t>indigenous </a:t>
            </a:r>
            <a:r>
              <a:rPr lang="en-NZ" sz="8000" dirty="0" smtClean="0"/>
              <a:t>knowledge</a:t>
            </a:r>
          </a:p>
          <a:p>
            <a:pPr algn="l">
              <a:defRPr/>
            </a:pPr>
            <a:r>
              <a:rPr lang="en-US" sz="8000" dirty="0" smtClean="0"/>
              <a:t>Provides the basis for integrated tertiary education system</a:t>
            </a:r>
            <a:endParaRPr lang="en-NZ" sz="8000" dirty="0"/>
          </a:p>
          <a:p>
            <a:pPr>
              <a:defRPr/>
            </a:pP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81016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55576" y="980728"/>
          <a:ext cx="7200800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749"/>
                <a:gridCol w="3038868"/>
                <a:gridCol w="1387312"/>
                <a:gridCol w="1981871"/>
              </a:tblGrid>
              <a:tr h="441225">
                <a:tc>
                  <a:txBody>
                    <a:bodyPr/>
                    <a:lstStyle/>
                    <a:p>
                      <a:pPr algn="ctr"/>
                      <a:r>
                        <a:rPr lang="mi-NZ" sz="1800" dirty="0" smtClean="0">
                          <a:solidFill>
                            <a:sysClr val="windowText" lastClr="000000"/>
                          </a:solidFill>
                        </a:rPr>
                        <a:t>Level</a:t>
                      </a:r>
                      <a:endParaRPr lang="en-NZ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mi-NZ" sz="1800" dirty="0" smtClean="0">
                          <a:solidFill>
                            <a:sysClr val="windowText" lastClr="000000"/>
                          </a:solidFill>
                        </a:rPr>
                        <a:t>Qualification</a:t>
                      </a:r>
                      <a:r>
                        <a:rPr lang="mi-NZ" sz="1800" baseline="0" dirty="0" smtClean="0">
                          <a:solidFill>
                            <a:sysClr val="windowText" lastClr="000000"/>
                          </a:solidFill>
                        </a:rPr>
                        <a:t> Types</a:t>
                      </a:r>
                      <a:endParaRPr lang="en-NZ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441225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>
                          <a:solidFill>
                            <a:sysClr val="windowText" lastClr="000000"/>
                          </a:solidFill>
                        </a:rPr>
                        <a:t>10</a:t>
                      </a:r>
                      <a:endParaRPr lang="en-NZ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mi-NZ" sz="1800" dirty="0" smtClean="0">
                          <a:solidFill>
                            <a:sysClr val="windowText" lastClr="000000"/>
                          </a:solidFill>
                        </a:rPr>
                        <a:t>Doctoral Degree</a:t>
                      </a:r>
                      <a:endParaRPr lang="en-NZ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441225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>
                          <a:solidFill>
                            <a:sysClr val="windowText" lastClr="000000"/>
                          </a:solidFill>
                        </a:rPr>
                        <a:t>9</a:t>
                      </a:r>
                      <a:endParaRPr lang="en-NZ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mi-NZ" sz="1800" dirty="0" smtClean="0">
                          <a:solidFill>
                            <a:sysClr val="windowText" lastClr="000000"/>
                          </a:solidFill>
                        </a:rPr>
                        <a:t>Master’s</a:t>
                      </a:r>
                      <a:r>
                        <a:rPr lang="mi-NZ" sz="1800" baseline="0" dirty="0" smtClean="0">
                          <a:solidFill>
                            <a:sysClr val="windowText" lastClr="000000"/>
                          </a:solidFill>
                        </a:rPr>
                        <a:t> Degree</a:t>
                      </a:r>
                      <a:endParaRPr lang="en-NZ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772172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en-NZ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mi-NZ" sz="1800" dirty="0" smtClean="0">
                          <a:solidFill>
                            <a:sysClr val="windowText" lastClr="000000"/>
                          </a:solidFill>
                        </a:rPr>
                        <a:t>Postgraduate</a:t>
                      </a:r>
                      <a:r>
                        <a:rPr lang="mi-NZ" sz="1800" baseline="0" dirty="0" smtClean="0">
                          <a:solidFill>
                            <a:sysClr val="windowText" lastClr="000000"/>
                          </a:solidFill>
                        </a:rPr>
                        <a:t> Diplomas and Certificates,</a:t>
                      </a:r>
                    </a:p>
                    <a:p>
                      <a:r>
                        <a:rPr lang="mi-NZ" sz="1800" baseline="0" dirty="0" smtClean="0">
                          <a:solidFill>
                            <a:sysClr val="windowText" lastClr="000000"/>
                          </a:solidFill>
                        </a:rPr>
                        <a:t>Bachelor Honours Degree</a:t>
                      </a:r>
                      <a:endParaRPr lang="en-NZ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1103120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/>
                        <a:t>7</a:t>
                      </a:r>
                      <a:endParaRPr lang="en-NZ" sz="16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i-NZ" sz="1800" dirty="0" smtClean="0"/>
                        <a:t>Bachelor’s Degree,</a:t>
                      </a:r>
                    </a:p>
                    <a:p>
                      <a:r>
                        <a:rPr lang="mi-NZ" sz="1800" dirty="0" smtClean="0"/>
                        <a:t>Graduate Diplomas and Certificates</a:t>
                      </a:r>
                      <a:endParaRPr lang="en-NZ" sz="18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NZ" sz="1800" dirty="0"/>
                    </a:p>
                  </a:txBody>
                  <a:tcPr marL="91437" marR="91437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698629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/>
                        <a:t>6</a:t>
                      </a:r>
                    </a:p>
                    <a:p>
                      <a:pPr algn="ctr"/>
                      <a:r>
                        <a:rPr lang="mi-NZ" sz="1600" dirty="0" smtClean="0"/>
                        <a:t>5</a:t>
                      </a:r>
                      <a:endParaRPr lang="en-NZ" sz="16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mi-NZ" sz="1800" dirty="0" smtClean="0"/>
                        <a:t>Diplomas</a:t>
                      </a:r>
                      <a:endParaRPr lang="en-NZ" sz="18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sz="1800" dirty="0"/>
                    </a:p>
                  </a:txBody>
                  <a:tcPr marL="91437" marR="91437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</a:tr>
              <a:tr h="1286979">
                <a:tc>
                  <a:txBody>
                    <a:bodyPr/>
                    <a:lstStyle/>
                    <a:p>
                      <a:pPr algn="ctr"/>
                      <a:r>
                        <a:rPr lang="mi-NZ" sz="1600" dirty="0" smtClean="0"/>
                        <a:t>4</a:t>
                      </a:r>
                    </a:p>
                    <a:p>
                      <a:pPr algn="ctr"/>
                      <a:r>
                        <a:rPr lang="mi-NZ" sz="1600" dirty="0" smtClean="0"/>
                        <a:t>3</a:t>
                      </a:r>
                    </a:p>
                    <a:p>
                      <a:pPr algn="ctr"/>
                      <a:r>
                        <a:rPr lang="mi-NZ" sz="1600" dirty="0" smtClean="0"/>
                        <a:t>2</a:t>
                      </a:r>
                    </a:p>
                    <a:p>
                      <a:pPr algn="ctr"/>
                      <a:r>
                        <a:rPr lang="mi-NZ" sz="1600" dirty="0" smtClean="0"/>
                        <a:t>1</a:t>
                      </a:r>
                      <a:endParaRPr lang="en-NZ" sz="16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mi-NZ" sz="1800" dirty="0" smtClean="0"/>
                        <a:t>Certificates</a:t>
                      </a:r>
                      <a:endParaRPr lang="en-NZ" sz="1800" dirty="0"/>
                    </a:p>
                  </a:txBody>
                  <a:tcPr marL="91437" marR="91437" marT="45704" marB="457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95" name="Title 2"/>
          <p:cNvSpPr>
            <a:spLocks noGrp="1"/>
          </p:cNvSpPr>
          <p:nvPr>
            <p:ph type="title" idx="4294967295"/>
          </p:nvPr>
        </p:nvSpPr>
        <p:spPr>
          <a:xfrm>
            <a:off x="399824" y="188640"/>
            <a:ext cx="8229600" cy="647601"/>
          </a:xfrm>
        </p:spPr>
        <p:txBody>
          <a:bodyPr>
            <a:noAutofit/>
          </a:bodyPr>
          <a:lstStyle/>
          <a:p>
            <a:pPr fontAlgn="base"/>
            <a:r>
              <a:rPr lang="en-NZ" altLang="en-US" sz="3600" dirty="0">
                <a:solidFill>
                  <a:srgbClr val="C00000"/>
                </a:solidFill>
              </a:rPr>
              <a:t>Qualification types and levels</a:t>
            </a:r>
          </a:p>
        </p:txBody>
      </p:sp>
    </p:spTree>
    <p:extLst>
      <p:ext uri="{BB962C8B-B14F-4D97-AF65-F5344CB8AC3E}">
        <p14:creationId xmlns:p14="http://schemas.microsoft.com/office/powerpoint/2010/main" val="158359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easierinternetmarketing.com/wp-content/uploads/choice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71572"/>
            <a:ext cx="2733692" cy="273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04665"/>
            <a:ext cx="8928992" cy="648072"/>
          </a:xfrm>
        </p:spPr>
        <p:txBody>
          <a:bodyPr>
            <a:noAutofit/>
          </a:bodyPr>
          <a:lstStyle/>
          <a:p>
            <a:pPr fontAlgn="base"/>
            <a:r>
              <a:rPr lang="en-GB" sz="3600" dirty="0" smtClean="0">
                <a:solidFill>
                  <a:srgbClr val="C00000"/>
                </a:solidFill>
              </a:rPr>
              <a:t>Qualifications listed on the NZQF</a:t>
            </a:r>
            <a:endParaRPr lang="en-NZ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40" y="1268760"/>
            <a:ext cx="7781920" cy="3744888"/>
          </a:xfrm>
        </p:spPr>
        <p:txBody>
          <a:bodyPr>
            <a:noAutofit/>
          </a:bodyPr>
          <a:lstStyle/>
          <a:p>
            <a:pPr marL="0" indent="0" algn="l" rtl="0" eaLnBrk="1" fontAlgn="base" hangingPunct="1">
              <a:buNone/>
            </a:pPr>
            <a:r>
              <a:rPr lang="en-NZ" sz="2400" dirty="0"/>
              <a:t>Q</a:t>
            </a:r>
            <a:r>
              <a:rPr lang="en-NZ" sz="2400" kern="1200" dirty="0" smtClean="0">
                <a:solidFill>
                  <a:schemeClr val="tx1"/>
                </a:solidFill>
                <a:effectLst/>
              </a:rPr>
              <a:t>ualifications listed on the NZQF are designed to:</a:t>
            </a:r>
          </a:p>
          <a:p>
            <a:pPr algn="l" fontAlgn="base">
              <a:buClr>
                <a:srgbClr val="C00000"/>
              </a:buClr>
              <a:defRPr/>
            </a:pPr>
            <a:r>
              <a:rPr lang="en-NZ" sz="2400" dirty="0"/>
              <a:t>meet </a:t>
            </a:r>
            <a:r>
              <a:rPr lang="en-NZ" sz="2400" dirty="0" smtClean="0"/>
              <a:t>workforce </a:t>
            </a:r>
            <a:r>
              <a:rPr lang="en-NZ" sz="2400" dirty="0"/>
              <a:t>and skill needs of employers </a:t>
            </a:r>
          </a:p>
          <a:p>
            <a:pPr algn="l" fontAlgn="base">
              <a:buClr>
                <a:srgbClr val="C00000"/>
              </a:buClr>
              <a:defRPr/>
            </a:pPr>
            <a:r>
              <a:rPr lang="en-NZ" sz="2400" dirty="0"/>
              <a:t>describe the capabilities and competencies a graduate can </a:t>
            </a:r>
            <a:r>
              <a:rPr lang="en-NZ" sz="2400" i="1" dirty="0" smtClean="0">
                <a:solidFill>
                  <a:srgbClr val="C00000"/>
                </a:solidFill>
                <a:ea typeface="+mj-ea"/>
                <a:cs typeface="+mj-cs"/>
              </a:rPr>
              <a:t>do</a:t>
            </a:r>
            <a:r>
              <a:rPr lang="en-NZ" sz="2400" i="1" dirty="0">
                <a:solidFill>
                  <a:srgbClr val="C00000"/>
                </a:solidFill>
                <a:ea typeface="+mj-ea"/>
                <a:cs typeface="+mj-cs"/>
              </a:rPr>
              <a:t>, be and </a:t>
            </a:r>
            <a:r>
              <a:rPr lang="en-NZ" sz="2400" i="1" dirty="0" smtClean="0">
                <a:solidFill>
                  <a:srgbClr val="C00000"/>
                </a:solidFill>
                <a:ea typeface="+mj-ea"/>
                <a:cs typeface="+mj-cs"/>
              </a:rPr>
              <a:t>know</a:t>
            </a:r>
            <a:r>
              <a:rPr lang="en-NZ" sz="2400" dirty="0" smtClean="0"/>
              <a:t>   </a:t>
            </a:r>
            <a:endParaRPr lang="en-NZ" sz="2400" dirty="0"/>
          </a:p>
          <a:p>
            <a:pPr algn="l" fontAlgn="base">
              <a:buClr>
                <a:srgbClr val="C00000"/>
              </a:buClr>
            </a:pPr>
            <a:r>
              <a:rPr lang="en-NZ" sz="2400" dirty="0"/>
              <a:t>meet the type definition, level descriptors and credit value</a:t>
            </a:r>
          </a:p>
          <a:p>
            <a:pPr algn="l" fontAlgn="base">
              <a:buClr>
                <a:srgbClr val="C00000"/>
              </a:buClr>
              <a:defRPr/>
            </a:pPr>
            <a:r>
              <a:rPr lang="en-NZ" sz="2400" dirty="0" smtClean="0"/>
              <a:t>be </a:t>
            </a:r>
            <a:r>
              <a:rPr lang="en-NZ" sz="2400" dirty="0"/>
              <a:t>delivered flexibly </a:t>
            </a:r>
            <a:endParaRPr lang="en-NZ" sz="2400" dirty="0" smtClean="0"/>
          </a:p>
          <a:p>
            <a:pPr algn="l" fontAlgn="base">
              <a:buClr>
                <a:srgbClr val="C00000"/>
              </a:buClr>
              <a:defRPr/>
            </a:pPr>
            <a:r>
              <a:rPr lang="en-NZ" sz="2400" dirty="0" smtClean="0"/>
              <a:t>pathway to higher qualifications </a:t>
            </a:r>
            <a:r>
              <a:rPr lang="en-NZ" sz="2400" dirty="0"/>
              <a:t>and </a:t>
            </a:r>
            <a:r>
              <a:rPr lang="en-NZ" sz="2400" dirty="0" smtClean="0"/>
              <a:t>work </a:t>
            </a: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322062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7291030" y="2008610"/>
            <a:ext cx="225500" cy="2572443"/>
          </a:xfrm>
          <a:prstGeom prst="downArrow">
            <a:avLst>
              <a:gd name="adj1" fmla="val 43361"/>
              <a:gd name="adj2" fmla="val 58162"/>
            </a:avLst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00">
                <a:solidFill>
                  <a:srgbClr val="000000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4745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NZ" altLang="en-US" sz="3200" kern="0" dirty="0">
                <a:solidFill>
                  <a:srgbClr val="C00000"/>
                </a:solidFill>
              </a:rPr>
              <a:t>Quality assuring education in New Zealand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4517259" y="1988840"/>
            <a:ext cx="225500" cy="2579841"/>
          </a:xfrm>
          <a:prstGeom prst="downArrow">
            <a:avLst>
              <a:gd name="adj1" fmla="val 43361"/>
              <a:gd name="adj2" fmla="val 58162"/>
            </a:avLst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00">
                <a:solidFill>
                  <a:srgbClr val="000000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2726774" y="2492896"/>
            <a:ext cx="252413" cy="647700"/>
          </a:xfrm>
          <a:prstGeom prst="downArrow">
            <a:avLst>
              <a:gd name="adj1" fmla="val 36287"/>
              <a:gd name="adj2" fmla="val 55600"/>
            </a:avLst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00" dirty="0">
                <a:solidFill>
                  <a:srgbClr val="000000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1605607" y="1988423"/>
            <a:ext cx="311150" cy="2580257"/>
          </a:xfrm>
          <a:prstGeom prst="downArrow">
            <a:avLst>
              <a:gd name="adj1" fmla="val 36287"/>
              <a:gd name="adj2" fmla="val 54924"/>
            </a:avLst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00">
                <a:solidFill>
                  <a:srgbClr val="000000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6139819" y="3429000"/>
            <a:ext cx="2519363" cy="5191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b="1">
              <a:solidFill>
                <a:srgbClr val="000000"/>
              </a:solidFill>
              <a:ea typeface="ヒラギノ角ゴ Pro W3"/>
              <a:cs typeface="Arial" pitchFamily="34" charset="0"/>
            </a:endParaRPr>
          </a:p>
        </p:txBody>
      </p:sp>
      <p:sp>
        <p:nvSpPr>
          <p:cNvPr id="15371" name="Text Box 13"/>
          <p:cNvSpPr txBox="1">
            <a:spLocks noChangeArrowheads="1"/>
          </p:cNvSpPr>
          <p:nvPr/>
        </p:nvSpPr>
        <p:spPr bwMode="auto">
          <a:xfrm>
            <a:off x="6112127" y="3491955"/>
            <a:ext cx="1285875" cy="45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Committee on University Academic Programmes</a:t>
            </a:r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7470426" y="3491955"/>
            <a:ext cx="1144660" cy="43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Academic Quality Agency for NZ Universities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3471758" y="4581128"/>
            <a:ext cx="2540402" cy="516503"/>
          </a:xfrm>
          <a:prstGeom prst="rect">
            <a:avLst/>
          </a:prstGeom>
          <a:solidFill>
            <a:srgbClr val="00B05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Institutes of Technology / Polytechnics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Private Training Establishments,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 err="1" smtClean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Wānanga</a:t>
            </a:r>
            <a:r>
              <a:rPr lang="en-AU" altLang="en-US" sz="1000" dirty="0" smtClean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, Industry Training Organisations</a:t>
            </a:r>
            <a:endParaRPr lang="en-AU" altLang="en-US" sz="1000" dirty="0">
              <a:solidFill>
                <a:srgbClr val="FFFFFF"/>
              </a:solidFill>
              <a:ea typeface="ヒラギノ角ゴ Pro W3"/>
              <a:cs typeface="Arial" pitchFamily="34" charset="0"/>
            </a:endParaRPr>
          </a:p>
        </p:txBody>
      </p:sp>
      <p:sp>
        <p:nvSpPr>
          <p:cNvPr id="15374" name="Text Box 22"/>
          <p:cNvSpPr txBox="1">
            <a:spLocks noChangeArrowheads="1"/>
          </p:cNvSpPr>
          <p:nvPr/>
        </p:nvSpPr>
        <p:spPr bwMode="auto">
          <a:xfrm>
            <a:off x="579422" y="1466678"/>
            <a:ext cx="3038368" cy="514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2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Education Review Office</a:t>
            </a:r>
          </a:p>
        </p:txBody>
      </p:sp>
      <p:sp>
        <p:nvSpPr>
          <p:cNvPr id="15375" name="Text Box 23"/>
          <p:cNvSpPr txBox="1">
            <a:spLocks noChangeArrowheads="1"/>
          </p:cNvSpPr>
          <p:nvPr/>
        </p:nvSpPr>
        <p:spPr bwMode="auto">
          <a:xfrm>
            <a:off x="539552" y="4568681"/>
            <a:ext cx="2365195" cy="516503"/>
          </a:xfrm>
          <a:prstGeom prst="rect">
            <a:avLst/>
          </a:prstGeom>
          <a:solidFill>
            <a:srgbClr val="7030A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Schools, Early Childhood Education &amp; Care Centres</a:t>
            </a:r>
          </a:p>
        </p:txBody>
      </p:sp>
      <p:sp>
        <p:nvSpPr>
          <p:cNvPr id="15376" name="Text Box 24"/>
          <p:cNvSpPr txBox="1">
            <a:spLocks noChangeArrowheads="1"/>
          </p:cNvSpPr>
          <p:nvPr/>
        </p:nvSpPr>
        <p:spPr bwMode="auto">
          <a:xfrm>
            <a:off x="3851920" y="1484784"/>
            <a:ext cx="4763166" cy="496887"/>
          </a:xfrm>
          <a:prstGeom prst="rect">
            <a:avLst/>
          </a:prstGeom>
          <a:solidFill>
            <a:srgbClr val="01FF74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2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New Zealand Qualifications Authority (Rules) </a:t>
            </a:r>
          </a:p>
        </p:txBody>
      </p:sp>
      <p:sp>
        <p:nvSpPr>
          <p:cNvPr id="15377" name="Text Box 25"/>
          <p:cNvSpPr txBox="1">
            <a:spLocks noChangeArrowheads="1"/>
          </p:cNvSpPr>
          <p:nvPr/>
        </p:nvSpPr>
        <p:spPr bwMode="auto">
          <a:xfrm>
            <a:off x="2254174" y="3150021"/>
            <a:ext cx="1192857" cy="4024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NZ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Administer school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NZ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examinations</a:t>
            </a:r>
            <a:endParaRPr lang="en-AU" altLang="en-US" sz="1000" dirty="0">
              <a:solidFill>
                <a:srgbClr val="000000"/>
              </a:solidFill>
              <a:ea typeface="ヒラギノ角ゴ Pro W3"/>
              <a:cs typeface="Arial" pitchFamily="34" charset="0"/>
            </a:endParaRPr>
          </a:p>
        </p:txBody>
      </p:sp>
      <p:sp>
        <p:nvSpPr>
          <p:cNvPr id="15378" name="Text Box 27"/>
          <p:cNvSpPr txBox="1">
            <a:spLocks noChangeArrowheads="1"/>
          </p:cNvSpPr>
          <p:nvPr/>
        </p:nvSpPr>
        <p:spPr bwMode="auto">
          <a:xfrm>
            <a:off x="6138987" y="2492896"/>
            <a:ext cx="2519363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Universities New Zealand </a:t>
            </a:r>
            <a:endParaRPr lang="en-AU" altLang="en-US" sz="1000" dirty="0" smtClean="0">
              <a:solidFill>
                <a:srgbClr val="000000"/>
              </a:solidFill>
              <a:ea typeface="ヒラギノ角ゴ Pro W3"/>
              <a:cs typeface="Arial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 smtClean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(formerly NZ </a:t>
            </a:r>
            <a:r>
              <a:rPr lang="en-AU" altLang="en-US" sz="1000" dirty="0">
                <a:solidFill>
                  <a:srgbClr val="000000"/>
                </a:solidFill>
                <a:ea typeface="ヒラギノ角ゴ Pro W3"/>
                <a:cs typeface="Arial" pitchFamily="34" charset="0"/>
              </a:rPr>
              <a:t>Vice Chancellors’ Committee)</a:t>
            </a:r>
          </a:p>
        </p:txBody>
      </p:sp>
      <p:sp>
        <p:nvSpPr>
          <p:cNvPr id="15379" name="Text Box 28"/>
          <p:cNvSpPr txBox="1">
            <a:spLocks noChangeArrowheads="1"/>
          </p:cNvSpPr>
          <p:nvPr/>
        </p:nvSpPr>
        <p:spPr bwMode="auto">
          <a:xfrm>
            <a:off x="6300192" y="4581054"/>
            <a:ext cx="2232248" cy="51657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000" dirty="0">
                <a:solidFill>
                  <a:srgbClr val="FFFFFF"/>
                </a:solidFill>
                <a:ea typeface="ヒラギノ角ゴ Pro W3"/>
                <a:cs typeface="Arial" pitchFamily="34" charset="0"/>
              </a:rPr>
              <a:t>Universities</a:t>
            </a:r>
          </a:p>
        </p:txBody>
      </p:sp>
      <p:sp>
        <p:nvSpPr>
          <p:cNvPr id="27" name="Rectangle 34"/>
          <p:cNvSpPr>
            <a:spLocks noChangeArrowheads="1"/>
          </p:cNvSpPr>
          <p:nvPr/>
        </p:nvSpPr>
        <p:spPr bwMode="auto">
          <a:xfrm>
            <a:off x="2808288" y="2488704"/>
            <a:ext cx="1763712" cy="76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2400" b="1">
              <a:solidFill>
                <a:srgbClr val="000000"/>
              </a:solidFill>
              <a:ea typeface="ヒラギノ角ゴ Pro W3" charset="-128"/>
              <a:cs typeface="Arial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EF99557-1F80-4D4D-AD95-1B2108D1169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NZ" altLang="en-US" sz="3200" dirty="0" smtClean="0">
                <a:solidFill>
                  <a:srgbClr val="C00000"/>
                </a:solidFill>
              </a:rPr>
              <a:t>Regulatory context </a:t>
            </a:r>
            <a:r>
              <a:rPr lang="en-NZ" altLang="en-US" sz="3200" dirty="0">
                <a:solidFill>
                  <a:srgbClr val="C00000"/>
                </a:solidFill>
              </a:rPr>
              <a:t>for tertiary education quality </a:t>
            </a:r>
            <a:r>
              <a:rPr lang="en-NZ" altLang="en-US" sz="3200" dirty="0" smtClean="0">
                <a:solidFill>
                  <a:srgbClr val="C00000"/>
                </a:solidFill>
              </a:rPr>
              <a:t>assurance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3838" y="1845345"/>
            <a:ext cx="8668642" cy="367188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NZ" altLang="en-US" dirty="0" smtClean="0"/>
              <a:t>Under the Education Act 1989 NZQA sets the overarching statutory rules for the NZQF and quality assurance</a:t>
            </a:r>
          </a:p>
          <a:p>
            <a:pPr algn="l"/>
            <a:r>
              <a:rPr lang="en-NZ" altLang="en-US" dirty="0" smtClean="0"/>
              <a:t>NZQA</a:t>
            </a:r>
          </a:p>
          <a:p>
            <a:pPr lvl="1"/>
            <a:r>
              <a:rPr lang="en-NZ" altLang="en-US" dirty="0" smtClean="0"/>
              <a:t>maintains the New Zealand Qualifications Framework (NZQF)</a:t>
            </a:r>
          </a:p>
          <a:p>
            <a:pPr lvl="1"/>
            <a:r>
              <a:rPr lang="en-NZ" altLang="en-US" dirty="0" smtClean="0"/>
              <a:t>quality assures New Zealand’s qualifications system and organisations for the non-university tertiary education sector</a:t>
            </a:r>
          </a:p>
          <a:p>
            <a:pPr lvl="1"/>
            <a:r>
              <a:rPr lang="en-NZ" altLang="en-US" dirty="0"/>
              <a:t>r</a:t>
            </a:r>
            <a:r>
              <a:rPr lang="en-NZ" altLang="en-US" dirty="0" smtClean="0"/>
              <a:t>ecognises overseas academic and vocational qualifications in </a:t>
            </a:r>
            <a:r>
              <a:rPr lang="en-NZ" altLang="en-US" dirty="0"/>
              <a:t>N</a:t>
            </a:r>
            <a:r>
              <a:rPr lang="en-NZ" altLang="en-US" dirty="0" smtClean="0"/>
              <a:t>ew Zealand</a:t>
            </a:r>
          </a:p>
          <a:p>
            <a:pPr lvl="1"/>
            <a:r>
              <a:rPr lang="en-NZ" altLang="en-US" dirty="0" smtClean="0"/>
              <a:t>manages examinations for senior secondary school qualifications   </a:t>
            </a:r>
          </a:p>
          <a:p>
            <a:pPr algn="l">
              <a:spcBef>
                <a:spcPts val="1200"/>
              </a:spcBef>
            </a:pPr>
            <a:r>
              <a:rPr lang="en-NZ" altLang="en-US" dirty="0" smtClean="0"/>
              <a:t>Universities New Zealand has delegated authority for universities</a:t>
            </a:r>
          </a:p>
        </p:txBody>
      </p:sp>
    </p:spTree>
    <p:extLst>
      <p:ext uri="{BB962C8B-B14F-4D97-AF65-F5344CB8AC3E}">
        <p14:creationId xmlns:p14="http://schemas.microsoft.com/office/powerpoint/2010/main" val="378558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18059" y="1607481"/>
            <a:ext cx="6910325" cy="4687632"/>
            <a:chOff x="158765" y="965000"/>
            <a:chExt cx="8871977" cy="5641665"/>
          </a:xfrm>
        </p:grpSpPr>
        <p:sp>
          <p:nvSpPr>
            <p:cNvPr id="4" name="AutoShape 78"/>
            <p:cNvSpPr>
              <a:spLocks noChangeArrowheads="1"/>
            </p:cNvSpPr>
            <p:nvPr/>
          </p:nvSpPr>
          <p:spPr bwMode="auto">
            <a:xfrm>
              <a:off x="158765" y="3157237"/>
              <a:ext cx="2152651" cy="819644"/>
            </a:xfrm>
            <a:prstGeom prst="roundRect">
              <a:avLst>
                <a:gd name="adj" fmla="val 16667"/>
              </a:avLst>
            </a:prstGeom>
            <a:solidFill>
              <a:srgbClr val="E2E4FE"/>
            </a:solidFill>
            <a:ln w="57150" cmpd="thickThin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marL="139700" indent="-1397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en-NZ" altLang="en-US" sz="1000" b="1" dirty="0">
                <a:latin typeface="Arial" pitchFamily="34" charset="0"/>
              </a:endParaRPr>
            </a:p>
            <a:p>
              <a:pPr algn="ctr" eaLnBrk="1" hangingPunct="1"/>
              <a:r>
                <a:rPr lang="en-NZ" altLang="en-US" sz="1400" b="1" dirty="0">
                  <a:latin typeface="Arial" pitchFamily="34" charset="0"/>
                </a:rPr>
                <a:t>Managing risk</a:t>
              </a:r>
            </a:p>
            <a:p>
              <a:pPr algn="ctr" eaLnBrk="1" hangingPunct="1"/>
              <a:endParaRPr lang="en-GB" altLang="en-US" sz="1000" dirty="0">
                <a:latin typeface="Arial" pitchFamily="34" charset="0"/>
              </a:endParaRPr>
            </a:p>
          </p:txBody>
        </p:sp>
        <p:sp>
          <p:nvSpPr>
            <p:cNvPr id="5" name="AutoShape 79"/>
            <p:cNvSpPr>
              <a:spLocks noChangeArrowheads="1"/>
            </p:cNvSpPr>
            <p:nvPr/>
          </p:nvSpPr>
          <p:spPr bwMode="auto">
            <a:xfrm>
              <a:off x="2744203" y="965000"/>
              <a:ext cx="3728976" cy="696697"/>
            </a:xfrm>
            <a:prstGeom prst="roundRect">
              <a:avLst>
                <a:gd name="adj" fmla="val 16667"/>
              </a:avLst>
            </a:prstGeom>
            <a:solidFill>
              <a:srgbClr val="E2E4FE"/>
            </a:solidFill>
            <a:ln w="57150" cmpd="thickThin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tIns="0" bIns="0" anchor="ctr">
              <a:spAutoFit/>
            </a:bodyPr>
            <a:lstStyle>
              <a:lvl1pPr marL="177800" indent="-1778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en-NZ" altLang="en-US" sz="1000" b="1" dirty="0" smtClean="0">
                <a:latin typeface="Arial" pitchFamily="34" charset="0"/>
              </a:endParaRPr>
            </a:p>
            <a:p>
              <a:pPr algn="ctr" eaLnBrk="1" hangingPunct="1"/>
              <a:r>
                <a:rPr lang="en-NZ" altLang="en-US" sz="1400" b="1" dirty="0" smtClean="0">
                  <a:latin typeface="Arial" pitchFamily="34" charset="0"/>
                </a:rPr>
                <a:t>Entry processes</a:t>
              </a:r>
            </a:p>
            <a:p>
              <a:pPr algn="ctr" eaLnBrk="1" hangingPunct="1"/>
              <a:endParaRPr lang="en-NZ" altLang="en-US" sz="1000" b="1" dirty="0">
                <a:latin typeface="Arial" pitchFamily="34" charset="0"/>
              </a:endParaRPr>
            </a:p>
          </p:txBody>
        </p:sp>
        <p:sp>
          <p:nvSpPr>
            <p:cNvPr id="6" name="AutoShape 81"/>
            <p:cNvSpPr>
              <a:spLocks noChangeArrowheads="1"/>
            </p:cNvSpPr>
            <p:nvPr/>
          </p:nvSpPr>
          <p:spPr bwMode="auto">
            <a:xfrm>
              <a:off x="2724370" y="5909968"/>
              <a:ext cx="3729420" cy="696697"/>
            </a:xfrm>
            <a:prstGeom prst="roundRect">
              <a:avLst>
                <a:gd name="adj" fmla="val 16667"/>
              </a:avLst>
            </a:prstGeom>
            <a:solidFill>
              <a:srgbClr val="E2E4FE"/>
            </a:solidFill>
            <a:ln w="57150" cmpd="thickThin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tIns="0" bIns="0" anchor="ctr">
              <a:spAutoFit/>
            </a:bodyPr>
            <a:lstStyle>
              <a:lvl1pPr marL="177800" indent="-1778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en-NZ" altLang="en-US" sz="1000" b="1" dirty="0">
                <a:latin typeface="Arial" pitchFamily="34" charset="0"/>
              </a:endParaRPr>
            </a:p>
            <a:p>
              <a:pPr algn="ctr" eaLnBrk="1" hangingPunct="1"/>
              <a:r>
                <a:rPr lang="en-NZ" altLang="en-US" sz="1400" b="1" dirty="0">
                  <a:latin typeface="Arial" pitchFamily="34" charset="0"/>
                </a:rPr>
                <a:t>External evaluation and review</a:t>
              </a:r>
            </a:p>
            <a:p>
              <a:pPr algn="ctr" eaLnBrk="1" hangingPunct="1"/>
              <a:endParaRPr lang="en-NZ" altLang="en-US" sz="1000" b="1" dirty="0">
                <a:latin typeface="Arial" pitchFamily="34" charset="0"/>
              </a:endParaRPr>
            </a:p>
          </p:txBody>
        </p:sp>
        <p:sp>
          <p:nvSpPr>
            <p:cNvPr id="7" name="AutoShape 82"/>
            <p:cNvSpPr>
              <a:spLocks noChangeArrowheads="1"/>
            </p:cNvSpPr>
            <p:nvPr/>
          </p:nvSpPr>
          <p:spPr bwMode="auto">
            <a:xfrm rot="12543439">
              <a:off x="1360852" y="1188995"/>
              <a:ext cx="404813" cy="1411288"/>
            </a:xfrm>
            <a:prstGeom prst="curvedLeftArrow">
              <a:avLst>
                <a:gd name="adj1" fmla="val 69725"/>
                <a:gd name="adj2" fmla="val 139451"/>
                <a:gd name="adj3" fmla="val 33333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NZ" sz="1350">
                <a:solidFill>
                  <a:srgbClr val="990000"/>
                </a:solidFill>
              </a:endParaRPr>
            </a:p>
          </p:txBody>
        </p:sp>
        <p:sp>
          <p:nvSpPr>
            <p:cNvPr id="8" name="AutoShape 83"/>
            <p:cNvSpPr>
              <a:spLocks noChangeArrowheads="1"/>
            </p:cNvSpPr>
            <p:nvPr/>
          </p:nvSpPr>
          <p:spPr bwMode="auto">
            <a:xfrm rot="1241675">
              <a:off x="7249020" y="4866633"/>
              <a:ext cx="411162" cy="1420812"/>
            </a:xfrm>
            <a:prstGeom prst="curvedLeftArrow">
              <a:avLst>
                <a:gd name="adj1" fmla="val 69112"/>
                <a:gd name="adj2" fmla="val 138224"/>
                <a:gd name="adj3" fmla="val 33333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NZ" sz="1350"/>
            </a:p>
          </p:txBody>
        </p:sp>
        <p:sp>
          <p:nvSpPr>
            <p:cNvPr id="9" name="AutoShape 84"/>
            <p:cNvSpPr>
              <a:spLocks noChangeArrowheads="1"/>
            </p:cNvSpPr>
            <p:nvPr/>
          </p:nvSpPr>
          <p:spPr bwMode="auto">
            <a:xfrm rot="-1054700">
              <a:off x="7280303" y="1052221"/>
              <a:ext cx="412750" cy="1420812"/>
            </a:xfrm>
            <a:prstGeom prst="curvedLeftArrow">
              <a:avLst>
                <a:gd name="adj1" fmla="val 68846"/>
                <a:gd name="adj2" fmla="val 137692"/>
                <a:gd name="adj3" fmla="val 33333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NZ" sz="1350"/>
            </a:p>
          </p:txBody>
        </p:sp>
        <p:sp>
          <p:nvSpPr>
            <p:cNvPr id="10" name="AutoShape 85"/>
            <p:cNvSpPr>
              <a:spLocks noChangeArrowheads="1"/>
            </p:cNvSpPr>
            <p:nvPr/>
          </p:nvSpPr>
          <p:spPr bwMode="auto">
            <a:xfrm rot="8677143">
              <a:off x="1525445" y="4619846"/>
              <a:ext cx="412750" cy="1420813"/>
            </a:xfrm>
            <a:prstGeom prst="curvedLeftArrow">
              <a:avLst>
                <a:gd name="adj1" fmla="val 68846"/>
                <a:gd name="adj2" fmla="val 137692"/>
                <a:gd name="adj3" fmla="val 33333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NZ" sz="1350"/>
            </a:p>
          </p:txBody>
        </p:sp>
        <p:sp>
          <p:nvSpPr>
            <p:cNvPr id="16" name="AutoShape 80"/>
            <p:cNvSpPr>
              <a:spLocks noChangeArrowheads="1"/>
            </p:cNvSpPr>
            <p:nvPr/>
          </p:nvSpPr>
          <p:spPr bwMode="auto">
            <a:xfrm>
              <a:off x="6462167" y="3187456"/>
              <a:ext cx="2568575" cy="819644"/>
            </a:xfrm>
            <a:prstGeom prst="roundRect">
              <a:avLst>
                <a:gd name="adj" fmla="val 16667"/>
              </a:avLst>
            </a:prstGeom>
            <a:solidFill>
              <a:srgbClr val="E2E4FE"/>
            </a:solidFill>
            <a:ln w="57150" cmpd="thickThin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marL="177800" indent="-1778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marL="0" indent="0" algn="ctr" eaLnBrk="1" hangingPunct="1">
                <a:buClr>
                  <a:srgbClr val="A50021"/>
                </a:buClr>
              </a:pPr>
              <a:endParaRPr lang="en-NZ" altLang="en-US" sz="1000" b="1" dirty="0" smtClean="0">
                <a:latin typeface="Arial" pitchFamily="34" charset="0"/>
              </a:endParaRPr>
            </a:p>
            <a:p>
              <a:pPr marL="0" indent="0" algn="ctr" eaLnBrk="1" hangingPunct="1">
                <a:buClr>
                  <a:srgbClr val="A50021"/>
                </a:buClr>
              </a:pPr>
              <a:r>
                <a:rPr lang="en-NZ" altLang="en-US" sz="1400" b="1" dirty="0" smtClean="0">
                  <a:latin typeface="Arial" pitchFamily="34" charset="0"/>
                </a:rPr>
                <a:t>Maintain quality</a:t>
              </a:r>
            </a:p>
            <a:p>
              <a:pPr marL="0" indent="0" algn="ctr" eaLnBrk="1" hangingPunct="1">
                <a:buClr>
                  <a:srgbClr val="A50021"/>
                </a:buClr>
              </a:pPr>
              <a:endParaRPr lang="en-NZ" altLang="en-US" sz="1000" b="1" dirty="0">
                <a:latin typeface="Arial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641399" y="2457495"/>
              <a:ext cx="3424305" cy="2880320"/>
            </a:xfrm>
            <a:prstGeom prst="ellipse">
              <a:avLst/>
            </a:prstGeom>
            <a:solidFill>
              <a:schemeClr val="bg1"/>
            </a:solidFill>
            <a:ln w="57150" cmpd="thickThin">
              <a:solidFill>
                <a:srgbClr val="99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1350"/>
            </a:p>
          </p:txBody>
        </p:sp>
        <p:sp>
          <p:nvSpPr>
            <p:cNvPr id="37" name="Oval 36"/>
            <p:cNvSpPr/>
            <p:nvPr/>
          </p:nvSpPr>
          <p:spPr>
            <a:xfrm>
              <a:off x="3293643" y="3523246"/>
              <a:ext cx="2181701" cy="75608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99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Z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Self -</a:t>
              </a:r>
              <a:r>
                <a:rPr lang="en-NZ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assessment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929101" y="4110532"/>
              <a:ext cx="1296145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en-US" sz="900" dirty="0">
                  <a:latin typeface="Arial" pitchFamily="34" charset="0"/>
                </a:rPr>
                <a:t>Private </a:t>
              </a:r>
            </a:p>
            <a:p>
              <a:r>
                <a:rPr lang="en-GB" altLang="en-US" sz="900" dirty="0">
                  <a:latin typeface="Arial" pitchFamily="34" charset="0"/>
                </a:rPr>
                <a:t>Training Establishments</a:t>
              </a:r>
            </a:p>
            <a:p>
              <a:r>
                <a:rPr lang="en-GB" altLang="en-US" sz="900" dirty="0">
                  <a:latin typeface="Arial" pitchFamily="34" charset="0"/>
                </a:rPr>
                <a:t>(</a:t>
              </a:r>
              <a:r>
                <a:rPr lang="en-GB" altLang="en-US" sz="900" dirty="0" err="1">
                  <a:latin typeface="Arial" pitchFamily="34" charset="0"/>
                </a:rPr>
                <a:t>approx</a:t>
              </a:r>
              <a:r>
                <a:rPr lang="en-GB" altLang="en-US" sz="900" dirty="0">
                  <a:latin typeface="Arial" pitchFamily="34" charset="0"/>
                </a:rPr>
                <a:t> 550) 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23389" y="4372617"/>
              <a:ext cx="1251956" cy="777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Government Training Establishments</a:t>
              </a:r>
            </a:p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(5)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240329" y="3417228"/>
              <a:ext cx="86409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Wānanga</a:t>
              </a:r>
              <a:endParaRPr lang="en-NZ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     (3)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988688" y="2911178"/>
              <a:ext cx="1116124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Institutes of</a:t>
              </a:r>
            </a:p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Technology/</a:t>
              </a:r>
            </a:p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Polytechnics (16)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130940" y="2637259"/>
              <a:ext cx="1170507" cy="777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Industry </a:t>
              </a:r>
            </a:p>
            <a:p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Training </a:t>
              </a:r>
              <a:r>
                <a:rPr lang="en-NZ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Organisations </a:t>
              </a:r>
              <a:r>
                <a:rPr lang="en-NZ" sz="900" dirty="0">
                  <a:latin typeface="Arial" panose="020B0604020202020204" pitchFamily="34" charset="0"/>
                  <a:cs typeface="Arial" panose="020B0604020202020204" pitchFamily="34" charset="0"/>
                </a:rPr>
                <a:t>(11)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3946042" y="4268134"/>
              <a:ext cx="277347" cy="1069681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36" idx="2"/>
              <a:endCxn id="37" idx="2"/>
            </p:cNvCxnSpPr>
            <p:nvPr/>
          </p:nvCxnSpPr>
          <p:spPr>
            <a:xfrm>
              <a:off x="2641398" y="3897655"/>
              <a:ext cx="652245" cy="3633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74084" y="2521940"/>
              <a:ext cx="305797" cy="990110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36" idx="7"/>
              <a:endCxn id="37" idx="7"/>
            </p:cNvCxnSpPr>
            <p:nvPr/>
          </p:nvCxnSpPr>
          <p:spPr>
            <a:xfrm flipH="1">
              <a:off x="5155841" y="2879308"/>
              <a:ext cx="408384" cy="754664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37" idx="5"/>
              <a:endCxn id="36" idx="5"/>
            </p:cNvCxnSpPr>
            <p:nvPr/>
          </p:nvCxnSpPr>
          <p:spPr>
            <a:xfrm>
              <a:off x="5155841" y="4168604"/>
              <a:ext cx="408384" cy="747399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611560" y="476672"/>
            <a:ext cx="792088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NZ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en-NZ" sz="3200" dirty="0">
                <a:solidFill>
                  <a:srgbClr val="C00000"/>
                </a:solidFill>
                <a:latin typeface="+mn-lt"/>
              </a:rPr>
              <a:t>NZQA’s quality assurance framework</a:t>
            </a:r>
          </a:p>
          <a:p>
            <a:pPr algn="ctr"/>
            <a:r>
              <a:rPr lang="en-NZ" sz="2000" dirty="0">
                <a:solidFill>
                  <a:srgbClr val="C00000"/>
                </a:solidFill>
                <a:latin typeface="+mn-lt"/>
              </a:rPr>
              <a:t>Rigorous, flexible, integrated, evaluative quality assurance</a:t>
            </a:r>
          </a:p>
        </p:txBody>
      </p:sp>
    </p:spTree>
    <p:extLst>
      <p:ext uri="{BB962C8B-B14F-4D97-AF65-F5344CB8AC3E}">
        <p14:creationId xmlns:p14="http://schemas.microsoft.com/office/powerpoint/2010/main" val="474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NZ" altLang="en-US" sz="3200" dirty="0" smtClean="0">
                <a:solidFill>
                  <a:srgbClr val="C00000"/>
                </a:solidFill>
              </a:rPr>
              <a:t>Quality assurance of New Zealand tertiary education </a:t>
            </a:r>
            <a:r>
              <a:rPr lang="en-US" altLang="en-US" sz="3200" dirty="0" smtClean="0"/>
              <a:t> </a:t>
            </a:r>
            <a:endParaRPr lang="en-NZ" altLang="en-US" sz="3200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83568" y="1556792"/>
            <a:ext cx="7560841" cy="3816424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buFontTx/>
              <a:buNone/>
              <a:defRPr/>
            </a:pPr>
            <a:r>
              <a:rPr lang="en-NZ" altLang="en-US" sz="8800" dirty="0" smtClean="0"/>
              <a:t>This </a:t>
            </a:r>
            <a:r>
              <a:rPr lang="en-NZ" altLang="en-US" sz="8800" dirty="0"/>
              <a:t>quality assurance framework:</a:t>
            </a:r>
          </a:p>
          <a:p>
            <a:pPr algn="l">
              <a:spcBef>
                <a:spcPts val="900"/>
              </a:spcBef>
              <a:buClr>
                <a:srgbClr val="C00000"/>
              </a:buClr>
              <a:defRPr/>
            </a:pPr>
            <a:r>
              <a:rPr lang="en-NZ" altLang="en-US" sz="8800" dirty="0"/>
              <a:t>uses evaluation to reach evidence-based judgements</a:t>
            </a:r>
          </a:p>
          <a:p>
            <a:pPr algn="l">
              <a:spcBef>
                <a:spcPts val="900"/>
              </a:spcBef>
              <a:buClr>
                <a:srgbClr val="C00000"/>
              </a:buClr>
              <a:defRPr/>
            </a:pPr>
            <a:r>
              <a:rPr lang="en-NZ" altLang="en-US" sz="8800" dirty="0"/>
              <a:t>focuses on outcomes </a:t>
            </a:r>
            <a:r>
              <a:rPr lang="en-NZ" altLang="en-US" sz="8800" dirty="0" smtClean="0"/>
              <a:t>for learners and </a:t>
            </a:r>
            <a:r>
              <a:rPr lang="en-NZ" altLang="en-US" sz="8800" dirty="0"/>
              <a:t>key contributing processes</a:t>
            </a:r>
          </a:p>
          <a:p>
            <a:pPr algn="l">
              <a:spcBef>
                <a:spcPts val="900"/>
              </a:spcBef>
              <a:buClr>
                <a:srgbClr val="C00000"/>
              </a:buClr>
              <a:defRPr/>
            </a:pPr>
            <a:r>
              <a:rPr lang="en-NZ" altLang="en-US" sz="8800" dirty="0"/>
              <a:t>a</a:t>
            </a:r>
            <a:r>
              <a:rPr lang="en-NZ" altLang="en-US" sz="8800" dirty="0" smtClean="0"/>
              <a:t>ccountability through organisational </a:t>
            </a:r>
            <a:r>
              <a:rPr lang="en-NZ" altLang="en-US" sz="8800" dirty="0"/>
              <a:t>self-assessment to drive improvement</a:t>
            </a:r>
          </a:p>
          <a:p>
            <a:pPr algn="l">
              <a:spcBef>
                <a:spcPts val="900"/>
              </a:spcBef>
              <a:buClr>
                <a:srgbClr val="C00000"/>
              </a:buClr>
              <a:defRPr/>
            </a:pPr>
            <a:r>
              <a:rPr lang="en-US" altLang="en-US" sz="8800" dirty="0"/>
              <a:t>is built on principles</a:t>
            </a:r>
          </a:p>
          <a:p>
            <a:pPr lvl="1">
              <a:defRPr/>
            </a:pPr>
            <a:r>
              <a:rPr lang="en-NZ" altLang="en-US" sz="7200" dirty="0"/>
              <a:t>High trust, high accountability    </a:t>
            </a:r>
          </a:p>
          <a:p>
            <a:pPr lvl="1">
              <a:defRPr/>
            </a:pPr>
            <a:r>
              <a:rPr lang="en-NZ" altLang="en-US" sz="7200" dirty="0"/>
              <a:t>A practical focus on outcomes   </a:t>
            </a:r>
          </a:p>
          <a:p>
            <a:pPr lvl="1">
              <a:defRPr/>
            </a:pPr>
            <a:r>
              <a:rPr lang="en-NZ" altLang="en-US" sz="7200" dirty="0"/>
              <a:t>Strategic and needs-based </a:t>
            </a:r>
          </a:p>
          <a:p>
            <a:pPr lvl="1">
              <a:defRPr/>
            </a:pPr>
            <a:r>
              <a:rPr lang="en-NZ" altLang="en-US" sz="7200" dirty="0"/>
              <a:t>Quality is dynamic and flexible</a:t>
            </a:r>
          </a:p>
          <a:p>
            <a:pPr algn="l"/>
            <a:r>
              <a:rPr lang="en-US" altLang="en-US" sz="2200" dirty="0" smtClean="0"/>
              <a:t> </a:t>
            </a:r>
          </a:p>
          <a:p>
            <a:endParaRPr lang="en-NZ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12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owerpoint slide update.potx" id="{45107342-7269-4C5B-B516-BE18E3B3DD63}" vid="{FAAADBC5-7B04-4D4B-B451-F4E968FDACA8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owerpoint slide update.potx" id="{45107342-7269-4C5B-B516-BE18E3B3DD63}" vid="{828D9E36-ECB1-450C-9A45-BD6B0EF1E88D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owerpoint slide update.potx" id="{45107342-7269-4C5B-B516-BE18E3B3DD63}" vid="{60832B31-7B48-447F-BA5F-8DEDC8AC8FAC}"/>
    </a:ext>
  </a:extLst>
</a:theme>
</file>

<file path=ppt/theme/theme4.xml><?xml version="1.0" encoding="utf-8"?>
<a:theme xmlns:a="http://schemas.openxmlformats.org/drawingml/2006/main" name="1_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owerpoint slide update.potx" id="{45107342-7269-4C5B-B516-BE18E3B3DD63}" vid="{7D5C419C-C874-4C17-85C7-4295F82BE87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NZQA powerpoint template March 2015</Template>
  <TotalTime>4135</TotalTime>
  <Words>933</Words>
  <Application>Microsoft Office PowerPoint</Application>
  <PresentationFormat>On-screen Show (4:3)</PresentationFormat>
  <Paragraphs>203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Presentation1</vt:lpstr>
      <vt:lpstr>1_Custom Design</vt:lpstr>
      <vt:lpstr>Custom Design</vt:lpstr>
      <vt:lpstr>1_Presentation1</vt:lpstr>
      <vt:lpstr>Quality assuring assessment in the New Zealand Qualifications System</vt:lpstr>
      <vt:lpstr>The New Zealand tertiary education context</vt:lpstr>
      <vt:lpstr>The New Zealand Qualifications Framework</vt:lpstr>
      <vt:lpstr>Qualification types and levels</vt:lpstr>
      <vt:lpstr>Qualifications listed on the NZQF</vt:lpstr>
      <vt:lpstr>Quality assuring education in New Zealand</vt:lpstr>
      <vt:lpstr>Regulatory context for tertiary education quality assurance</vt:lpstr>
      <vt:lpstr>PowerPoint Presentation</vt:lpstr>
      <vt:lpstr>Quality assurance of New Zealand tertiary education  </vt:lpstr>
      <vt:lpstr>What is an evaluative approach? Deciding what makes something “good”?</vt:lpstr>
      <vt:lpstr>Quality assurance of assessment</vt:lpstr>
      <vt:lpstr>Quality assuring assessment in New Zealand </vt:lpstr>
      <vt:lpstr>Assuring consistency of graduate outcomes</vt:lpstr>
      <vt:lpstr>Moderation</vt:lpstr>
      <vt:lpstr>Future State: quality assurance in a borderless, digital world </vt:lpstr>
      <vt:lpstr>PowerPoint Presentation</vt:lpstr>
      <vt:lpstr>PowerPoint Presentation</vt:lpstr>
    </vt:vector>
  </TitlesOfParts>
  <Company>New Zealand Qualifications Authority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Gibbison</dc:creator>
  <cp:lastModifiedBy>Eve McMahon</cp:lastModifiedBy>
  <cp:revision>112</cp:revision>
  <cp:lastPrinted>2016-04-18T21:46:33Z</cp:lastPrinted>
  <dcterms:created xsi:type="dcterms:W3CDTF">2015-06-26T01:28:51Z</dcterms:created>
  <dcterms:modified xsi:type="dcterms:W3CDTF">2016-04-20T01:34:27Z</dcterms:modified>
</cp:coreProperties>
</file>