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3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20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4AD7D0-FC06-4745-A6B2-86C823D9E98C}" type="datetimeFigureOut">
              <a:rPr lang="th-TH" smtClean="0"/>
              <a:t>21/04/59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CCE53E-D06A-4B2E-A50A-B71DF5F9B6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58969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1pPr>
            <a:lvl2pPr marL="747786" indent="-287609" eaLnBrk="0" hangingPunct="0"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2pPr>
            <a:lvl3pPr marL="1150437" indent="-230088" eaLnBrk="0" hangingPunct="0"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3pPr>
            <a:lvl4pPr marL="1610610" indent="-230088" eaLnBrk="0" hangingPunct="0"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4pPr>
            <a:lvl5pPr marL="2070785" indent="-230088" eaLnBrk="0" hangingPunct="0"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5pPr>
            <a:lvl6pPr marL="2530958" indent="-2300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6pPr>
            <a:lvl7pPr marL="2991131" indent="-2300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7pPr>
            <a:lvl8pPr marL="3451307" indent="-2300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8pPr>
            <a:lvl9pPr marL="3911481" indent="-2300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Cordia New" pitchFamily="34" charset="-34"/>
              </a:defRPr>
            </a:lvl9pPr>
          </a:lstStyle>
          <a:p>
            <a:pPr eaLnBrk="1" hangingPunct="1"/>
            <a:fld id="{9C3983C1-8918-49B4-B463-C0A963B2CAD9}" type="slidenum">
              <a:rPr lang="th-TH" sz="1200">
                <a:solidFill>
                  <a:prstClr val="black"/>
                </a:solidFill>
              </a:rPr>
              <a:pPr eaLnBrk="1" hangingPunct="1"/>
              <a:t>1</a:t>
            </a:fld>
            <a:endParaRPr lang="th-TH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128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th-TH" smtClean="0">
              <a:latin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2355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892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1pPr>
            <a:lvl2pPr marL="739607" indent="-284464" defTabSz="941892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2pPr>
            <a:lvl3pPr marL="1137857" indent="-227571" defTabSz="941892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3pPr>
            <a:lvl4pPr marL="1592999" indent="-227571" defTabSz="941892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4pPr>
            <a:lvl5pPr marL="2048142" indent="-227571" defTabSz="941892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5pPr>
            <a:lvl6pPr marL="2503284" indent="-227571" defTabSz="94189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6pPr>
            <a:lvl7pPr marL="2958427" indent="-227571" defTabSz="94189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7pPr>
            <a:lvl8pPr marL="3413570" indent="-227571" defTabSz="94189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8pPr>
            <a:lvl9pPr marL="3868712" indent="-227571" defTabSz="94189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9pPr>
          </a:lstStyle>
          <a:p>
            <a:fld id="{D0EF6FFF-EC78-4824-B145-397ABC1F9157}" type="slidenum">
              <a:rPr lang="en-US" altLang="th-TH" sz="1200">
                <a:solidFill>
                  <a:prstClr val="black"/>
                </a:solidFill>
              </a:rPr>
              <a:pPr/>
              <a:t>2</a:t>
            </a:fld>
            <a:endParaRPr lang="th-TH" altLang="th-TH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774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58372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1pPr>
            <a:lvl2pPr marL="739607" indent="-284464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2pPr>
            <a:lvl3pPr marL="1137857" indent="-227571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3pPr>
            <a:lvl4pPr marL="1592999" indent="-227571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4pPr>
            <a:lvl5pPr marL="2048142" indent="-227571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5pPr>
            <a:lvl6pPr marL="2503284" indent="-227571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6pPr>
            <a:lvl7pPr marL="2958427" indent="-227571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7pPr>
            <a:lvl8pPr marL="3413570" indent="-227571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8pPr>
            <a:lvl9pPr marL="3868712" indent="-227571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9pPr>
          </a:lstStyle>
          <a:p>
            <a:pPr defTabSz="910285" eaLnBrk="1" hangingPunct="1"/>
            <a:fld id="{D9FA9331-012A-4ACC-B8CF-9BA80CEBFEAA}" type="slidenum">
              <a:rPr lang="th-TH" sz="1200" b="0">
                <a:solidFill>
                  <a:srgbClr val="000000"/>
                </a:solidFill>
                <a:latin typeface="Arial" pitchFamily="34" charset="0"/>
                <a:cs typeface="Cordia New" pitchFamily="34" charset="-34"/>
              </a:rPr>
              <a:pPr defTabSz="910285" eaLnBrk="1" hangingPunct="1"/>
              <a:t>3</a:t>
            </a:fld>
            <a:endParaRPr lang="th-TH" sz="1200" b="0">
              <a:solidFill>
                <a:srgbClr val="000000"/>
              </a:solidFill>
              <a:latin typeface="Arial" pitchFamily="34" charset="0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4827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 smtClean="0"/>
          </a:p>
        </p:txBody>
      </p:sp>
      <p:sp>
        <p:nvSpPr>
          <p:cNvPr id="51204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1383" indent="-285146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0586" indent="-228118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596823" indent="-228118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3057" indent="-228118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09291" indent="-22811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65526" indent="-22811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1761" indent="-22811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77996" indent="-22811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fld id="{D7A6BD29-6780-4EFB-B88E-8EA376C392A4}" type="slidenum">
              <a:rPr lang="th-TH" altLang="th-TH" sz="1200">
                <a:solidFill>
                  <a:srgbClr val="000000"/>
                </a:solidFill>
                <a:latin typeface="Calibri" pitchFamily="34" charset="0"/>
                <a:cs typeface="Cordia New" pitchFamily="34" charset="-34"/>
              </a:rPr>
              <a:pPr/>
              <a:t>4</a:t>
            </a:fld>
            <a:endParaRPr lang="th-TH" altLang="th-TH" sz="1200">
              <a:solidFill>
                <a:srgbClr val="000000"/>
              </a:solidFill>
              <a:latin typeface="Calibri" pitchFamily="34" charset="0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43644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52228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1pPr>
            <a:lvl2pPr marL="740495" indent="-284806"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2pPr>
            <a:lvl3pPr marL="1139222" indent="-227844"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3pPr>
            <a:lvl4pPr marL="1594910" indent="-227844"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4pPr>
            <a:lvl5pPr marL="2050600" indent="-227844"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5pPr>
            <a:lvl6pPr marL="2506289" indent="-2278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6pPr>
            <a:lvl7pPr marL="2961977" indent="-2278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7pPr>
            <a:lvl8pPr marL="3417666" indent="-2278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8pPr>
            <a:lvl9pPr marL="3873354" indent="-2278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9pPr>
          </a:lstStyle>
          <a:p>
            <a:pPr eaLnBrk="1" hangingPunct="1"/>
            <a:fld id="{E6048CB7-4133-4222-BE7B-C9470C667399}" type="slidenum">
              <a:rPr lang="th-TH" sz="1200">
                <a:solidFill>
                  <a:srgbClr val="000000"/>
                </a:solidFill>
              </a:rPr>
              <a:pPr eaLnBrk="1" hangingPunct="1"/>
              <a:t>5</a:t>
            </a:fld>
            <a:endParaRPr lang="th-TH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165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1704A-19AC-4380-B4CE-76457C51AF29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089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21/04/59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78480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21/04/59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1932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21/04/59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12404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21/04/59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80007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21/04/59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1053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21/04/59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6528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21/04/59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55571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21/04/59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08620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21/04/59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361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21/04/59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6441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87CD-F529-4F0F-A2E2-38C89E0CB1BE}" type="datetimeFigureOut">
              <a:rPr lang="th-TH" smtClean="0"/>
              <a:t>21/04/59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00797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787CD-F529-4F0F-A2E2-38C89E0CB1BE}" type="datetimeFigureOut">
              <a:rPr lang="th-TH" smtClean="0"/>
              <a:t>21/04/59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A9D4A-1C4E-4C3C-8C05-8EB5B463ABA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88007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"/>
          <p:cNvSpPr>
            <a:spLocks noChangeArrowheads="1"/>
          </p:cNvSpPr>
          <p:nvPr/>
        </p:nvSpPr>
        <p:spPr bwMode="auto">
          <a:xfrm>
            <a:off x="3390900" y="4443978"/>
            <a:ext cx="525780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SarabunPSK" pitchFamily="34" charset="-34"/>
                <a:ea typeface="MS PGothic" pitchFamily="34" charset="-128"/>
                <a:cs typeface="TH SarabunPSK" pitchFamily="34" charset="-34"/>
              </a:rPr>
              <a:t>สถาบันคุณวุฒิวิชาชีพ </a:t>
            </a:r>
          </a:p>
          <a:p>
            <a:pPr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SarabunPSK" pitchFamily="34" charset="-34"/>
                <a:ea typeface="MS PGothic" pitchFamily="34" charset="-128"/>
                <a:cs typeface="TH SarabunPSK" pitchFamily="34" charset="-34"/>
              </a:rPr>
              <a:t>(</a:t>
            </a:r>
            <a:r>
              <a:rPr lang="th-TH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SarabunPSK" pitchFamily="34" charset="-34"/>
                <a:ea typeface="MS PGothic" pitchFamily="34" charset="-128"/>
                <a:cs typeface="TH SarabunPSK" pitchFamily="34" charset="-34"/>
              </a:rPr>
              <a:t>องค์การมหาชน)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SarabunPSK" pitchFamily="34" charset="-34"/>
                <a:ea typeface="MS PGothic" pitchFamily="34" charset="-128"/>
                <a:cs typeface="TH SarabunPSK" pitchFamily="34" charset="-34"/>
              </a:rPr>
              <a:t>Thailand  Professional  Qualification  Institute : TPQI</a:t>
            </a:r>
          </a:p>
        </p:txBody>
      </p:sp>
      <p:cxnSp>
        <p:nvCxnSpPr>
          <p:cNvPr id="3" name="Straight Connector 2"/>
          <p:cNvCxnSpPr>
            <a:cxnSpLocks noChangeShapeType="1"/>
          </p:cNvCxnSpPr>
          <p:nvPr/>
        </p:nvCxnSpPr>
        <p:spPr bwMode="auto">
          <a:xfrm>
            <a:off x="2590800" y="4000500"/>
            <a:ext cx="63246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" name="Picture 3" descr="TPQI logo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519" y="220147"/>
            <a:ext cx="1452253" cy="137206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3810000" y="3048000"/>
            <a:ext cx="4876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th-TH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PSK" pitchFamily="34" charset="-34"/>
              <a:ea typeface="MS PGothic" pitchFamily="34" charset="-128"/>
              <a:cs typeface="TH SarabunPSK" pitchFamily="34" charset="-34"/>
            </a:endParaRPr>
          </a:p>
        </p:txBody>
      </p:sp>
      <p:pic>
        <p:nvPicPr>
          <p:cNvPr id="13" name="Picture 12" descr="Screen Shot 2557-08-25 at 1.38.42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08" y="0"/>
            <a:ext cx="1981200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Chevron 13"/>
          <p:cNvSpPr/>
          <p:nvPr/>
        </p:nvSpPr>
        <p:spPr>
          <a:xfrm rot="16200000">
            <a:off x="7696200" y="228600"/>
            <a:ext cx="1905000" cy="533400"/>
          </a:xfrm>
          <a:prstGeom prst="chevron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3645" y="1338416"/>
            <a:ext cx="6080975" cy="2412598"/>
          </a:xfrm>
          <a:prstGeom prst="rect">
            <a:avLst/>
          </a:prstGeom>
        </p:spPr>
        <p:txBody>
          <a:bodyPr wrap="square" lIns="91392" tIns="45695" rIns="91392" bIns="45695">
            <a:spAutoFit/>
          </a:bodyPr>
          <a:lstStyle/>
          <a:p>
            <a:pPr algn="ctr">
              <a:lnSpc>
                <a:spcPct val="107000"/>
              </a:lnSpc>
              <a:spcAft>
                <a:spcPts val="799"/>
              </a:spcAft>
            </a:pPr>
            <a:r>
              <a:rPr lang="en-US" sz="2400" b="1" dirty="0" smtClean="0">
                <a:solidFill>
                  <a:srgbClr val="FFFFFF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International Conference </a:t>
            </a:r>
          </a:p>
          <a:p>
            <a:pPr algn="ctr">
              <a:lnSpc>
                <a:spcPct val="107000"/>
              </a:lnSpc>
              <a:spcAft>
                <a:spcPts val="799"/>
              </a:spcAft>
            </a:pPr>
            <a:r>
              <a:rPr lang="en-US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On “Quality Assurance for Qualifications System”</a:t>
            </a:r>
          </a:p>
          <a:p>
            <a:pPr algn="ctr">
              <a:lnSpc>
                <a:spcPct val="107000"/>
              </a:lnSpc>
              <a:spcAft>
                <a:spcPts val="799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April 21-22, 2016 </a:t>
            </a:r>
          </a:p>
          <a:p>
            <a:pPr algn="ctr">
              <a:lnSpc>
                <a:spcPct val="107000"/>
              </a:lnSpc>
              <a:spcAft>
                <a:spcPts val="799"/>
              </a:spcAft>
            </a:pPr>
            <a:r>
              <a:rPr lang="en-US" sz="1800" b="1" dirty="0" smtClean="0">
                <a:solidFill>
                  <a:srgbClr val="FFFFFF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At </a:t>
            </a:r>
            <a:r>
              <a:rPr lang="en-US" sz="1800" b="1" dirty="0" err="1" smtClean="0">
                <a:solidFill>
                  <a:srgbClr val="FFFFFF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Vibhavadee</a:t>
            </a:r>
            <a:r>
              <a:rPr lang="en-US" sz="1800" b="1" dirty="0" smtClean="0">
                <a:solidFill>
                  <a:srgbClr val="FFFFFF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Ballroom B on the lobby Floor, </a:t>
            </a:r>
          </a:p>
          <a:p>
            <a:pPr algn="ctr">
              <a:lnSpc>
                <a:spcPct val="107000"/>
              </a:lnSpc>
              <a:spcAft>
                <a:spcPts val="799"/>
              </a:spcAft>
            </a:pPr>
            <a:r>
              <a:rPr lang="en-US" sz="1800" b="1" dirty="0" err="1" smtClean="0">
                <a:solidFill>
                  <a:srgbClr val="FFFFFF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Centara</a:t>
            </a:r>
            <a:r>
              <a:rPr lang="en-US" sz="1800" b="1" dirty="0" smtClean="0">
                <a:solidFill>
                  <a:srgbClr val="FFFFFF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Grand at Central Plaza </a:t>
            </a:r>
            <a:r>
              <a:rPr lang="en-US" sz="1800" b="1" dirty="0" err="1" smtClean="0">
                <a:solidFill>
                  <a:srgbClr val="FFFFFF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Ladprao</a:t>
            </a:r>
            <a:r>
              <a:rPr lang="en-US" sz="1800" b="1" dirty="0" smtClean="0">
                <a:solidFill>
                  <a:srgbClr val="FFFFFF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Hotel Bangkok, Thailand. </a:t>
            </a:r>
            <a:endParaRPr lang="en-US" sz="1800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071194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3"/>
          <p:cNvSpPr>
            <a:spLocks noChangeArrowheads="1"/>
          </p:cNvSpPr>
          <p:nvPr/>
        </p:nvSpPr>
        <p:spPr bwMode="auto">
          <a:xfrm>
            <a:off x="3886203" y="685800"/>
            <a:ext cx="5226269" cy="59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355591" indent="-355591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alibri" panose="020F0502020204030204" pitchFamily="34" charset="0"/>
              <a:buAutoNum type="arabicPeriod"/>
            </a:pPr>
            <a:r>
              <a:rPr lang="th-TH" altLang="th-TH" sz="26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กรอบคุณวุฒิวิชาชีพ</a:t>
            </a:r>
          </a:p>
          <a:p>
            <a:pPr marL="355591" indent="-355591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alibri" panose="020F0502020204030204" pitchFamily="34" charset="0"/>
              <a:buAutoNum type="arabicPeriod"/>
            </a:pPr>
            <a:r>
              <a:rPr lang="th-TH" sz="26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ระบบการจัดหมวดหมู่ของอาชีพ</a:t>
            </a:r>
          </a:p>
          <a:p>
            <a:pPr marL="355591" indent="-355591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alibri" panose="020F0502020204030204" pitchFamily="34" charset="0"/>
              <a:buAutoNum type="arabicPeriod"/>
            </a:pPr>
            <a:r>
              <a:rPr lang="th-TH" sz="2600" b="1" u="sng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มาตรฐานอาชีพ</a:t>
            </a:r>
          </a:p>
          <a:p>
            <a:pPr marL="355591" indent="-355591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alibri" panose="020F0502020204030204" pitchFamily="34" charset="0"/>
              <a:buAutoNum type="arabicPeriod"/>
            </a:pPr>
            <a:r>
              <a:rPr lang="th-TH" sz="2600" b="1" u="sng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กระบวนการรับรองสมรรถนะของบุคคลตามมาตรฐานอาชีพ</a:t>
            </a:r>
          </a:p>
          <a:p>
            <a:pPr marL="627047" indent="-258756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h-TH" sz="24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ให้การรับรององค์กรที่มีหน้าที่รับรองสมรรถนะของบุคคลตามมาตรฐานอาชีพ เพื่อประเมินสมรรถนะของบุคคลตามมาตรฐานอาชีพ</a:t>
            </a:r>
          </a:p>
          <a:p>
            <a:pPr marL="627047" indent="-258756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h-TH" sz="24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ให้ประกาศนียบัตรคุณวุฒิวิชาชีพ และหนังสือรับรองมาตรฐานอาชีพ </a:t>
            </a:r>
          </a:p>
          <a:p>
            <a:pPr marL="355591" indent="-355591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+mj-lt"/>
              <a:buAutoNum type="arabicPeriod" startAt="5"/>
            </a:pPr>
            <a:r>
              <a:rPr lang="th-TH" altLang="th-TH" sz="2600" b="1" u="sng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กระบวนการประกันคุณภาพคุณวุฒิวิชาชีพ</a:t>
            </a:r>
          </a:p>
          <a:p>
            <a:pPr marL="355591" indent="-355591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alibri" panose="020F0502020204030204" pitchFamily="34" charset="0"/>
              <a:buAutoNum type="arabicPeriod" startAt="5"/>
            </a:pPr>
            <a:r>
              <a:rPr lang="th-TH" altLang="th-TH" sz="26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การเชื่อมโยง</a:t>
            </a:r>
            <a:r>
              <a:rPr lang="th-TH" altLang="th-TH" sz="2600" b="1" u="sng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กรอบคุณวุฒิวิชาชีพ</a:t>
            </a:r>
            <a:r>
              <a:rPr lang="th-TH" altLang="th-TH" sz="26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กับ</a:t>
            </a:r>
            <a:r>
              <a:rPr lang="th-TH" altLang="th-TH" sz="2600" b="1" u="sng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กรอบคุณวุฒิแห่งชาติและกรอบคุณวุฒิอาเซียน</a:t>
            </a:r>
            <a:endParaRPr lang="en-US" altLang="th-TH" sz="2600" b="1" u="sng" dirty="0">
              <a:solidFill>
                <a:srgbClr val="1F497D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55591" indent="-355591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alibri" panose="020F0502020204030204" pitchFamily="34" charset="0"/>
              <a:buAutoNum type="arabicPeriod" startAt="5"/>
            </a:pPr>
            <a:r>
              <a:rPr lang="th-TH" altLang="th-TH" sz="26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ฐานข้อมูลคุณวุฒิวิชาชีพและระบบสารสนเทศใน</a:t>
            </a:r>
            <a:r>
              <a:rPr lang="th-TH" altLang="th-TH" sz="2600" b="1" u="sng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การบริหารฐานข้อมูล</a:t>
            </a:r>
            <a:r>
              <a:rPr lang="th-TH" altLang="th-TH" sz="2600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และคุณวุฒิวิชาชีพ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68" y="228603"/>
            <a:ext cx="3778235" cy="652176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600203" y="-73925"/>
            <a:ext cx="604869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th-TH" sz="4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ระบบคุณวุฒิวิชาชีพ</a:t>
            </a:r>
            <a:endParaRPr lang="en-US" sz="4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618926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3" y="5181600"/>
            <a:ext cx="2637087" cy="1905000"/>
          </a:xfrm>
          <a:prstGeom prst="rect">
            <a:avLst/>
          </a:prstGeom>
        </p:spPr>
      </p:pic>
      <p:sp>
        <p:nvSpPr>
          <p:cNvPr id="14" name="สามเหลี่ยมหน้าจั่ว 13"/>
          <p:cNvSpPr/>
          <p:nvPr/>
        </p:nvSpPr>
        <p:spPr bwMode="auto">
          <a:xfrm rot="5400000">
            <a:off x="7954955" y="6392864"/>
            <a:ext cx="479425" cy="12065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02667" y="76200"/>
            <a:ext cx="677933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th-TH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กรอบคุณวุฒิวิชาชีพ</a:t>
            </a:r>
            <a:endParaRPr lang="en-US" sz="3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>
              <a:defRPr/>
            </a:pPr>
            <a:r>
              <a:rPr 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Professional Qualification Framework</a:t>
            </a:r>
          </a:p>
        </p:txBody>
      </p:sp>
      <p:pic>
        <p:nvPicPr>
          <p:cNvPr id="4104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1" y="144464"/>
            <a:ext cx="825500" cy="77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25" name="Group 24"/>
          <p:cNvGrpSpPr/>
          <p:nvPr/>
        </p:nvGrpSpPr>
        <p:grpSpPr>
          <a:xfrm>
            <a:off x="381000" y="6248409"/>
            <a:ext cx="3429000" cy="985419"/>
            <a:chOff x="381000" y="6248400"/>
            <a:chExt cx="3429000" cy="985418"/>
          </a:xfrm>
        </p:grpSpPr>
        <p:pic>
          <p:nvPicPr>
            <p:cNvPr id="26" name="Picture 3" descr="TPQI logo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6248400"/>
              <a:ext cx="457200" cy="431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914400" y="6279712"/>
              <a:ext cx="2895600" cy="95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altLang="ja-JP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TH SarabunPSK" pitchFamily="34" charset="-34"/>
                  <a:cs typeface="TH SarabunPSK" pitchFamily="34" charset="-34"/>
                </a:rPr>
                <a:t>สถาบันคุณวุฒิวิชาชีพ (องค์การมหาชน)</a:t>
              </a:r>
              <a:endParaRPr lang="en-US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914400" y="6284378"/>
              <a:ext cx="0" cy="360000"/>
            </a:xfrm>
            <a:prstGeom prst="line">
              <a:avLst/>
            </a:prstGeom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342" y="1010629"/>
            <a:ext cx="6714459" cy="5279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675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กลุ่ม 14"/>
          <p:cNvGrpSpPr>
            <a:grpSpLocks/>
          </p:cNvGrpSpPr>
          <p:nvPr/>
        </p:nvGrpSpPr>
        <p:grpSpPr bwMode="auto">
          <a:xfrm>
            <a:off x="8134350" y="6213478"/>
            <a:ext cx="1009651" cy="479425"/>
            <a:chOff x="8134133" y="6142731"/>
            <a:chExt cx="1009867" cy="478387"/>
          </a:xfrm>
        </p:grpSpPr>
        <p:sp>
          <p:nvSpPr>
            <p:cNvPr id="13" name="สี่เหลี่ยมผืนผ้า 12"/>
            <p:cNvSpPr/>
            <p:nvPr/>
          </p:nvSpPr>
          <p:spPr>
            <a:xfrm>
              <a:off x="8143660" y="6215598"/>
              <a:ext cx="1000340" cy="35641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14" name="สามเหลี่ยมหน้าจั่ว 13"/>
            <p:cNvSpPr/>
            <p:nvPr/>
          </p:nvSpPr>
          <p:spPr>
            <a:xfrm rot="5400000">
              <a:off x="7955277" y="6321587"/>
              <a:ext cx="478387" cy="12067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</p:grpSp>
      <p:sp>
        <p:nvSpPr>
          <p:cNvPr id="10" name="สี่เหลี่ยมผืนผ้า 9"/>
          <p:cNvSpPr/>
          <p:nvPr/>
        </p:nvSpPr>
        <p:spPr>
          <a:xfrm>
            <a:off x="0" y="3"/>
            <a:ext cx="9144000" cy="120650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1" name="สามเหลี่ยมหน้าจั่ว 10"/>
          <p:cNvSpPr/>
          <p:nvPr/>
        </p:nvSpPr>
        <p:spPr>
          <a:xfrm rot="5400000">
            <a:off x="-246062" y="246067"/>
            <a:ext cx="1206501" cy="71437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0181" name="ชื่อเรื่อง 1"/>
          <p:cNvSpPr>
            <a:spLocks noGrp="1"/>
          </p:cNvSpPr>
          <p:nvPr>
            <p:ph type="title"/>
          </p:nvPr>
        </p:nvSpPr>
        <p:spPr>
          <a:xfrm>
            <a:off x="957127" y="157935"/>
            <a:ext cx="8382000" cy="697299"/>
          </a:xfrm>
        </p:spPr>
        <p:txBody>
          <a:bodyPr>
            <a:normAutofit fontScale="90000"/>
          </a:bodyPr>
          <a:lstStyle/>
          <a:p>
            <a:pPr algn="l" eaLnBrk="1" hangingPunct="1">
              <a:lnSpc>
                <a:spcPct val="80000"/>
              </a:lnSpc>
            </a:pPr>
            <a:r>
              <a:rPr 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การจัดทำมาตรฐานอาชีพและคุณวุฒิวิชาชีพ </a:t>
            </a:r>
            <a:endParaRPr lang="en-US" altLang="th-TH" sz="3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0183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 bwMode="auto">
          <a:xfrm>
            <a:off x="7786688" y="6237291"/>
            <a:ext cx="90011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Cordia New" pitchFamily="34" charset="-34"/>
              </a:defRPr>
            </a:lvl1pPr>
            <a:lvl2pPr marL="742932" indent="-285744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2pPr>
            <a:lvl3pPr marL="1142971" indent="-228594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3pPr>
            <a:lvl4pPr marL="1600160" indent="-228594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4pPr>
            <a:lvl5pPr marL="2057349" indent="-228594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5pPr>
            <a:lvl6pPr marL="2514537" indent="-228594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6pPr>
            <a:lvl7pPr marL="2971726" indent="-228594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7pPr>
            <a:lvl8pPr marL="3428914" indent="-228594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8pPr>
            <a:lvl9pPr marL="3886103" indent="-228594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0DA3A9E-5265-443E-8539-B682B7911246}" type="slidenum">
              <a:rPr lang="th-TH" altLang="th-TH" sz="2400">
                <a:solidFill>
                  <a:srgbClr val="FFFFFF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th-TH" altLang="th-TH" sz="2400">
              <a:solidFill>
                <a:srgbClr val="FFFFFF"/>
              </a:solidFill>
            </a:endParaRPr>
          </a:p>
        </p:txBody>
      </p:sp>
      <p:pic>
        <p:nvPicPr>
          <p:cNvPr id="4" name="รูปภาพ 3" descr="Logo_TPQI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735394" y="6453337"/>
            <a:ext cx="740265" cy="285883"/>
          </a:xfrm>
          <a:prstGeom prst="rect">
            <a:avLst/>
          </a:prstGeom>
        </p:spPr>
      </p:pic>
      <p:pic>
        <p:nvPicPr>
          <p:cNvPr id="50184" name="Picture 14" descr="pic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7" b="8891"/>
          <a:stretch>
            <a:fillRect/>
          </a:stretch>
        </p:blipFill>
        <p:spPr bwMode="auto">
          <a:xfrm>
            <a:off x="0" y="5253768"/>
            <a:ext cx="9144000" cy="1604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5" name="TextBox 2"/>
          <p:cNvSpPr txBox="1">
            <a:spLocks noChangeArrowheads="1"/>
          </p:cNvSpPr>
          <p:nvPr/>
        </p:nvSpPr>
        <p:spPr bwMode="auto">
          <a:xfrm>
            <a:off x="10909300" y="3124201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Cordia New" pitchFamily="34" charset="-34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Cordia New" pitchFamily="34" charset="-34"/>
                <a:cs typeface="Cordia New" pitchFamily="34" charset="-34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th-TH" altLang="th-TH" sz="2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8922" name="TextBox 1"/>
          <p:cNvSpPr txBox="1">
            <a:spLocks noChangeArrowheads="1"/>
          </p:cNvSpPr>
          <p:nvPr/>
        </p:nvSpPr>
        <p:spPr bwMode="auto">
          <a:xfrm>
            <a:off x="2" y="1371602"/>
            <a:ext cx="9120187" cy="312547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457200" indent="-4572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thaiDist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Font typeface="Arial" panose="020B0604020202020204" pitchFamily="34" charset="0"/>
              <a:buChar char="•"/>
              <a:defRPr/>
            </a:pPr>
            <a:r>
              <a:rPr lang="th-TH" sz="3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จัดทำมาตรฐานอาชีพโดยคำนึงถึงสาขาอุตสาหกรรมที่มีความสำคัญต่อการเติบโตทางเศรษฐกิจ หรือมีกำลังคนจำนวนมาก โดยกำหนดไว้ </a:t>
            </a:r>
            <a:r>
              <a:rPr lang="en-US" sz="3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72</a:t>
            </a:r>
            <a:r>
              <a:rPr lang="th-TH" sz="3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สาขาวิชาชีพใน</a:t>
            </a:r>
            <a:r>
              <a:rPr lang="th-TH" sz="3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เบื้องต้น</a:t>
            </a:r>
          </a:p>
          <a:p>
            <a:pPr marL="0" indent="0" algn="thaiDist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defRPr/>
            </a:pPr>
            <a:endParaRPr lang="th-TH" sz="9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algn="thaiDist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Font typeface="Arial" panose="020B0604020202020204" pitchFamily="34" charset="0"/>
              <a:buChar char="•"/>
              <a:defRPr/>
            </a:pPr>
            <a:r>
              <a:rPr lang="th-TH" sz="3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ร่วมกับตัวแทนกลุ่มอุตสาหกรรมนั้นๆ จัดทำมาตรฐานอาชีพ โดยมีที่ปรึกษาเป็นผู้ช่วยรวบรวม วิเคราะห์ข้อมูล และเรียบเรียง เพื่อให้กำลังคนในอาชีพพัฒนาสมรรถนะตนเองได้ และส่งเสริมการเรียนรู้ตลอดชีวิตตามเทคโนโลยีและสภาวะแวดล้อมที่เปลี่ยนไป ในปี </a:t>
            </a:r>
            <a:r>
              <a:rPr lang="en-US" sz="3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2556-2557 </a:t>
            </a:r>
            <a:r>
              <a:rPr lang="th-TH" sz="3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จัดทำไปแล้ว </a:t>
            </a:r>
            <a:r>
              <a:rPr lang="en-US" sz="3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36 </a:t>
            </a:r>
            <a:r>
              <a:rPr lang="th-TH" sz="3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สาขาอาชีพ</a:t>
            </a:r>
            <a:r>
              <a:rPr lang="th-TH" sz="3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000" dirty="0">
                <a:latin typeface="TH SarabunPSK" pitchFamily="34" charset="-34"/>
                <a:cs typeface="TH SarabunPSK" pitchFamily="34" charset="-34"/>
              </a:rPr>
              <a:t>ปี </a:t>
            </a:r>
            <a:r>
              <a:rPr lang="en-US" sz="3000" dirty="0">
                <a:latin typeface="TH SarabunPSK" pitchFamily="34" charset="-34"/>
                <a:cs typeface="TH SarabunPSK" pitchFamily="34" charset="-34"/>
              </a:rPr>
              <a:t>2558 </a:t>
            </a:r>
            <a:r>
              <a:rPr lang="th-TH" sz="3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จัดทำเพิ่มอีก </a:t>
            </a:r>
            <a:r>
              <a:rPr lang="en-US" sz="3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25 </a:t>
            </a:r>
            <a:r>
              <a:rPr lang="th-TH" sz="3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สาขาอาชีพ</a:t>
            </a:r>
            <a:r>
              <a:rPr lang="th-TH" sz="30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000" dirty="0">
                <a:latin typeface="TH SarabunPSK" pitchFamily="34" charset="-34"/>
                <a:cs typeface="TH SarabunPSK" pitchFamily="34" charset="-34"/>
              </a:rPr>
              <a:t>และมีแผนจัดทำในปี </a:t>
            </a:r>
            <a:r>
              <a:rPr lang="en-US" sz="3000" dirty="0">
                <a:latin typeface="TH SarabunPSK" pitchFamily="34" charset="-34"/>
                <a:cs typeface="TH SarabunPSK" pitchFamily="34" charset="-34"/>
              </a:rPr>
              <a:t>2559 </a:t>
            </a:r>
            <a:r>
              <a:rPr lang="th-TH" sz="3000" dirty="0">
                <a:latin typeface="TH SarabunPSK" pitchFamily="34" charset="-34"/>
                <a:cs typeface="TH SarabunPSK" pitchFamily="34" charset="-34"/>
              </a:rPr>
              <a:t>ให้ครอบคลุมทุกอาชีพ </a:t>
            </a:r>
            <a:r>
              <a:rPr lang="en-US" sz="3000" dirty="0">
                <a:latin typeface="TH SarabunPSK" pitchFamily="34" charset="-34"/>
                <a:cs typeface="TH SarabunPSK" pitchFamily="34" charset="-34"/>
              </a:rPr>
              <a:t>27 </a:t>
            </a:r>
            <a:r>
              <a:rPr lang="th-TH" sz="3000" dirty="0">
                <a:latin typeface="TH SarabunPSK" pitchFamily="34" charset="-34"/>
                <a:cs typeface="TH SarabunPSK" pitchFamily="34" charset="-34"/>
              </a:rPr>
              <a:t>สาขาวิชาชีพ</a:t>
            </a:r>
            <a:endParaRPr lang="th-TH" sz="3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540301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bg_TPQI.jpg"/>
          <p:cNvPicPr>
            <a:picLocks noChangeAspect="1"/>
          </p:cNvPicPr>
          <p:nvPr/>
        </p:nvPicPr>
        <p:blipFill>
          <a:blip r:embed="rId3" cstate="print">
            <a:lum bright="70000" contrast="-70000"/>
            <a:alphaModFix amt="4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9144000" cy="5651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87057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2" name="กลุ่ม 14"/>
          <p:cNvGrpSpPr>
            <a:grpSpLocks/>
          </p:cNvGrpSpPr>
          <p:nvPr/>
        </p:nvGrpSpPr>
        <p:grpSpPr bwMode="auto">
          <a:xfrm>
            <a:off x="8134350" y="6213475"/>
            <a:ext cx="1009650" cy="479425"/>
            <a:chOff x="8134133" y="6142731"/>
            <a:chExt cx="1009867" cy="478387"/>
          </a:xfrm>
        </p:grpSpPr>
        <p:sp>
          <p:nvSpPr>
            <p:cNvPr id="13" name="สี่เหลี่ยมผืนผ้า 12"/>
            <p:cNvSpPr/>
            <p:nvPr/>
          </p:nvSpPr>
          <p:spPr>
            <a:xfrm>
              <a:off x="8143660" y="6215598"/>
              <a:ext cx="1000340" cy="35641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>
                <a:solidFill>
                  <a:prstClr val="white"/>
                </a:solidFill>
              </a:endParaRPr>
            </a:p>
          </p:txBody>
        </p:sp>
        <p:sp>
          <p:nvSpPr>
            <p:cNvPr id="14" name="สามเหลี่ยมหน้าจั่ว 13"/>
            <p:cNvSpPr/>
            <p:nvPr/>
          </p:nvSpPr>
          <p:spPr>
            <a:xfrm rot="5400000">
              <a:off x="7955277" y="6321587"/>
              <a:ext cx="478387" cy="12067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สี่เหลี่ยมผืนผ้า 9"/>
          <p:cNvSpPr/>
          <p:nvPr/>
        </p:nvSpPr>
        <p:spPr>
          <a:xfrm>
            <a:off x="0" y="0"/>
            <a:ext cx="9144000" cy="109061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11" name="สามเหลี่ยมหน้าจั่ว 10"/>
          <p:cNvSpPr/>
          <p:nvPr/>
        </p:nvSpPr>
        <p:spPr>
          <a:xfrm rot="5400000">
            <a:off x="-188120" y="188119"/>
            <a:ext cx="1090613" cy="71437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25607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 bwMode="auto">
          <a:xfrm>
            <a:off x="7786688" y="6237288"/>
            <a:ext cx="90011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Cordia New" pitchFamily="34" charset="-34"/>
              </a:defRPr>
            </a:lvl9pPr>
          </a:lstStyle>
          <a:p>
            <a:pPr eaLnBrk="1" hangingPunct="1"/>
            <a:fld id="{59FF4DF7-9FF3-477A-874E-7D87F1B1D526}" type="slidenum">
              <a:rPr lang="th-TH" sz="2400" smtClean="0">
                <a:solidFill>
                  <a:srgbClr val="FFFFFF"/>
                </a:solidFill>
                <a:latin typeface="TH SarabunPSK" pitchFamily="34" charset="-34"/>
              </a:rPr>
              <a:pPr eaLnBrk="1" hangingPunct="1"/>
              <a:t>5</a:t>
            </a:fld>
            <a:endParaRPr lang="th-TH" sz="2400" smtClean="0">
              <a:solidFill>
                <a:srgbClr val="FFFFFF"/>
              </a:solidFill>
              <a:latin typeface="TH SarabunPSK" pitchFamily="34" charset="-34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81000" y="6248400"/>
            <a:ext cx="3429000" cy="431956"/>
            <a:chOff x="381000" y="6248400"/>
            <a:chExt cx="3429000" cy="431956"/>
          </a:xfrm>
        </p:grpSpPr>
        <p:pic>
          <p:nvPicPr>
            <p:cNvPr id="15" name="Picture 3" descr="TPQI logo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6248400"/>
              <a:ext cx="457200" cy="431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914400" y="6279712"/>
              <a:ext cx="289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altLang="ja-JP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TH SarabunPSK" pitchFamily="34" charset="-34"/>
                  <a:cs typeface="TH SarabunPSK" pitchFamily="34" charset="-34"/>
                </a:rPr>
                <a:t>สถาบันคุณวุฒิวิชาชีพ (องค์การมหาชน)</a:t>
              </a:r>
              <a:endParaRPr lang="en-US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914400" y="6284378"/>
              <a:ext cx="0" cy="360000"/>
            </a:xfrm>
            <a:prstGeom prst="line">
              <a:avLst/>
            </a:prstGeom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152400" y="1066800"/>
            <a:ext cx="88011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ให้การรับรององค์กรที่มีหน้าที่รับรองสมรรถนะของบุคคลตามมาตรฐานอาชีพ </a:t>
            </a:r>
            <a:r>
              <a:rPr lang="en-US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77</a:t>
            </a:r>
            <a:r>
              <a:rPr lang="en-US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แห่ง ใน </a:t>
            </a:r>
            <a:r>
              <a:rPr lang="en-US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21</a:t>
            </a:r>
            <a:r>
              <a:rPr lang="en-US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MS PGothic" pitchFamily="34" charset="-128"/>
                <a:cs typeface="TH SarabunPSK" panose="020B0500040200020003" pitchFamily="34" charset="-34"/>
              </a:rPr>
              <a:t>สาขาวิชาชีพ</a:t>
            </a:r>
            <a:r>
              <a:rPr lang="th-TH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MS PGothic" pitchFamily="34" charset="-128"/>
                <a:cs typeface="TH SarabunPSK" panose="020B0500040200020003" pitchFamily="34" charset="-34"/>
              </a:rPr>
              <a:t> </a:t>
            </a:r>
            <a:r>
              <a:rPr lang="th-TH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ที่ได้จัดทำมาตรฐานอาชีพในปี </a:t>
            </a:r>
            <a:r>
              <a:rPr lang="en-US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2557 </a:t>
            </a:r>
            <a:r>
              <a:rPr lang="th-TH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 </a:t>
            </a:r>
            <a:r>
              <a:rPr lang="en-US" sz="3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2558 </a:t>
            </a:r>
            <a:r>
              <a:rPr lang="th-TH" sz="3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และมอบประกาศนียบัตร</a:t>
            </a:r>
            <a:r>
              <a:rPr lang="th-TH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คุณวุฒิวิชาชีพ </a:t>
            </a:r>
            <a:r>
              <a:rPr lang="th-TH" sz="3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และหนังสือ</a:t>
            </a:r>
            <a:r>
              <a:rPr lang="th-TH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รับรองมาตรฐาน</a:t>
            </a:r>
            <a:r>
              <a:rPr lang="th-TH" sz="3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อาชีพให้กับผู้ที่เข้ารับและผ่านการประเมินสมรรถนะบุคคลตามมาตรฐานอาชีพ </a:t>
            </a:r>
            <a:r>
              <a:rPr lang="en-US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12,000 </a:t>
            </a:r>
            <a:r>
              <a:rPr lang="th-TH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คน</a:t>
            </a:r>
            <a:endParaRPr lang="th-TH" sz="3200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b="1" dirty="0" smtClean="0">
              <a:solidFill>
                <a:srgbClr val="C00000"/>
              </a:solidFill>
              <a:latin typeface="TH SarabunPSK" panose="020B0500040200020003" pitchFamily="34" charset="-34"/>
              <a:ea typeface="MS PGothic" pitchFamily="34" charset="-128"/>
              <a:cs typeface="TH SarabunPSK" panose="020B0500040200020003" pitchFamily="34" charset="-34"/>
            </a:endParaRPr>
          </a:p>
          <a:p>
            <a:endParaRPr lang="en-US" sz="3200" dirty="0" smtClean="0">
              <a:solidFill>
                <a:prstClr val="black"/>
              </a:solidFill>
            </a:endParaRPr>
          </a:p>
          <a:p>
            <a:pPr marL="179388">
              <a:buClr>
                <a:srgbClr val="C00000"/>
              </a:buClr>
            </a:pPr>
            <a:endParaRPr lang="th-TH" sz="3200" dirty="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ชื่อเรื่อง 1"/>
          <p:cNvSpPr>
            <a:spLocks noGrp="1"/>
          </p:cNvSpPr>
          <p:nvPr>
            <p:ph type="title"/>
          </p:nvPr>
        </p:nvSpPr>
        <p:spPr>
          <a:xfrm>
            <a:off x="971673" y="180180"/>
            <a:ext cx="8205787" cy="874713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th-TH" sz="40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องค์กรที่มีหน้าที่รับรองสมรรถนะของบุคคลตามมาตรฐานอาชีพ</a:t>
            </a:r>
            <a:endParaRPr lang="en-US" sz="40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9" name="กลุ่ม 14"/>
          <p:cNvGrpSpPr>
            <a:grpSpLocks/>
          </p:cNvGrpSpPr>
          <p:nvPr/>
        </p:nvGrpSpPr>
        <p:grpSpPr bwMode="auto">
          <a:xfrm>
            <a:off x="8134350" y="6213475"/>
            <a:ext cx="1009650" cy="479425"/>
            <a:chOff x="8134133" y="6142731"/>
            <a:chExt cx="1009867" cy="478387"/>
          </a:xfrm>
        </p:grpSpPr>
        <p:sp>
          <p:nvSpPr>
            <p:cNvPr id="21" name="สี่เหลี่ยมผืนผ้า 12"/>
            <p:cNvSpPr/>
            <p:nvPr/>
          </p:nvSpPr>
          <p:spPr>
            <a:xfrm>
              <a:off x="8143660" y="6215598"/>
              <a:ext cx="1000340" cy="35641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2800">
                <a:solidFill>
                  <a:prstClr val="white"/>
                </a:solidFill>
              </a:endParaRPr>
            </a:p>
          </p:txBody>
        </p:sp>
        <p:sp>
          <p:nvSpPr>
            <p:cNvPr id="22" name="สามเหลี่ยมหน้าจั่ว 13"/>
            <p:cNvSpPr/>
            <p:nvPr/>
          </p:nvSpPr>
          <p:spPr>
            <a:xfrm rot="5400000">
              <a:off x="7955277" y="6321587"/>
              <a:ext cx="478387" cy="12067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2800" dirty="0">
                <a:solidFill>
                  <a:prstClr val="white"/>
                </a:solidFill>
              </a:endParaRPr>
            </a:p>
          </p:txBody>
        </p:sp>
      </p:grpSp>
      <p:sp>
        <p:nvSpPr>
          <p:cNvPr id="23" name="ตัวยึดหมายเลขภาพนิ่ง 8"/>
          <p:cNvSpPr txBox="1">
            <a:spLocks/>
          </p:cNvSpPr>
          <p:nvPr/>
        </p:nvSpPr>
        <p:spPr bwMode="auto">
          <a:xfrm>
            <a:off x="7786688" y="6237288"/>
            <a:ext cx="9001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0" latinLnBrk="0" hangingPunct="0">
              <a:defRPr sz="28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Cordia New" pitchFamily="34" charset="-34"/>
              </a:defRPr>
            </a:lvl1pPr>
            <a:lvl2pPr marL="742950" indent="-285750" algn="l" defTabSz="914400" rtl="0" eaLnBrk="0" latinLnBrk="0" hangingPunct="0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Cordia New" pitchFamily="34" charset="-34"/>
              </a:defRPr>
            </a:lvl2pPr>
            <a:lvl3pPr marL="1143000" indent="-228600" algn="l" defTabSz="914400" rtl="0" eaLnBrk="0" latinLnBrk="0" hangingPunct="0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Cordia New" pitchFamily="34" charset="-34"/>
              </a:defRPr>
            </a:lvl3pPr>
            <a:lvl4pPr marL="1600200" indent="-228600" algn="l" defTabSz="914400" rtl="0" eaLnBrk="0" latinLnBrk="0" hangingPunct="0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Cordia New" pitchFamily="34" charset="-34"/>
              </a:defRPr>
            </a:lvl4pPr>
            <a:lvl5pPr marL="2057400" indent="-228600" algn="l" defTabSz="914400" rtl="0" eaLnBrk="0" latinLnBrk="0" hangingPunct="0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Cordia New" pitchFamily="34" charset="-34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Cordia New" pitchFamily="34" charset="-34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Cordia New" pitchFamily="34" charset="-34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Cordia New" pitchFamily="34" charset="-34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Cordia New" pitchFamily="34" charset="-34"/>
              </a:defRPr>
            </a:lvl9pPr>
          </a:lstStyle>
          <a:p>
            <a:pPr eaLnBrk="1" hangingPunct="1"/>
            <a:fld id="{E7C78773-2639-4CC1-89E2-FB6A132E29FC}" type="slidenum">
              <a:rPr lang="th-TH" sz="2400" smtClean="0">
                <a:solidFill>
                  <a:prstClr val="white"/>
                </a:solidFill>
                <a:latin typeface="TH SarabunPSK" pitchFamily="34" charset="-34"/>
              </a:rPr>
              <a:pPr eaLnBrk="1" hangingPunct="1"/>
              <a:t>5</a:t>
            </a:fld>
            <a:endParaRPr lang="th-TH" sz="2400" dirty="0" smtClean="0">
              <a:solidFill>
                <a:prstClr val="white"/>
              </a:solidFill>
              <a:latin typeface="TH SarabunPSK" pitchFamily="34" charset="-34"/>
            </a:endParaRPr>
          </a:p>
        </p:txBody>
      </p:sp>
      <p:pic>
        <p:nvPicPr>
          <p:cNvPr id="24" name="Picture 2" descr="J:\Powerpoint รองนายก_150558\Data\N_029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578" y="4876800"/>
            <a:ext cx="4040913" cy="216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3962400"/>
            <a:ext cx="2095747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963" y="3276600"/>
            <a:ext cx="2052032" cy="19402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124" y="4883230"/>
            <a:ext cx="3157876" cy="2105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841079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2"/>
            <a:ext cx="3581400" cy="525463"/>
          </a:xfrm>
          <a:solidFill>
            <a:schemeClr val="tx2">
              <a:lumMod val="50000"/>
            </a:schemeClr>
          </a:solidFill>
        </p:spPr>
        <p:txBody>
          <a:bodyPr anchor="ctr">
            <a:normAutofit/>
          </a:bodyPr>
          <a:lstStyle/>
          <a:p>
            <a:pPr algn="ctr" eaLnBrk="1" hangingPunct="1">
              <a:defRPr/>
            </a:pPr>
            <a:r>
              <a:rPr lang="th-TH" sz="220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องค์กรรับรองสมรรถนะฯ</a:t>
            </a:r>
            <a:endParaRPr lang="en-US" sz="2200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041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635069"/>
            <a:ext cx="5129541" cy="633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422" name="Group 20"/>
          <p:cNvGrpSpPr>
            <a:grpSpLocks/>
          </p:cNvGrpSpPr>
          <p:nvPr/>
        </p:nvGrpSpPr>
        <p:grpSpPr bwMode="auto">
          <a:xfrm>
            <a:off x="3733802" y="152403"/>
            <a:ext cx="1158875" cy="3482975"/>
            <a:chOff x="2222163" y="-3069526"/>
            <a:chExt cx="1130636" cy="3483673"/>
          </a:xfrm>
        </p:grpSpPr>
        <p:sp>
          <p:nvSpPr>
            <p:cNvPr id="22" name="Round Diagonal Corner Rectangle 21"/>
            <p:cNvSpPr/>
            <p:nvPr/>
          </p:nvSpPr>
          <p:spPr>
            <a:xfrm>
              <a:off x="2296506" y="-273"/>
              <a:ext cx="1056293" cy="414420"/>
            </a:xfrm>
            <a:prstGeom prst="round2Diag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ound Diagonal Corner Rectangle 4"/>
            <p:cNvSpPr/>
            <p:nvPr/>
          </p:nvSpPr>
          <p:spPr>
            <a:xfrm>
              <a:off x="2222163" y="-3069526"/>
              <a:ext cx="1016024" cy="3731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119515" bIns="0" spcCol="1270"/>
            <a:lstStyle/>
            <a:p>
              <a:pPr algn="r" defTabSz="933427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2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H SarabunPSK"/>
                <a:cs typeface="TH SarabunPSK"/>
              </a:endParaRPr>
            </a:p>
          </p:txBody>
        </p:sp>
      </p:grpSp>
      <p:sp>
        <p:nvSpPr>
          <p:cNvPr id="26" name="Shape 25"/>
          <p:cNvSpPr/>
          <p:nvPr/>
        </p:nvSpPr>
        <p:spPr>
          <a:xfrm>
            <a:off x="2214563" y="2743203"/>
            <a:ext cx="3046432" cy="604837"/>
          </a:xfrm>
          <a:prstGeom prst="swooshArrow">
            <a:avLst>
              <a:gd name="adj1" fmla="val 26264"/>
              <a:gd name="adj2" fmla="val 31744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Shape 26"/>
          <p:cNvSpPr/>
          <p:nvPr/>
        </p:nvSpPr>
        <p:spPr>
          <a:xfrm rot="1469598">
            <a:off x="2536242" y="3405380"/>
            <a:ext cx="707372" cy="396875"/>
          </a:xfrm>
          <a:prstGeom prst="swooshArrow">
            <a:avLst>
              <a:gd name="adj1" fmla="val 29007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Shape 27"/>
          <p:cNvSpPr/>
          <p:nvPr/>
        </p:nvSpPr>
        <p:spPr>
          <a:xfrm rot="4159164" flipV="1">
            <a:off x="1978113" y="4657070"/>
            <a:ext cx="2021171" cy="504099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0432" name="TextBox 29"/>
          <p:cNvSpPr txBox="1">
            <a:spLocks noChangeArrowheads="1"/>
          </p:cNvSpPr>
          <p:nvPr/>
        </p:nvSpPr>
        <p:spPr bwMode="auto">
          <a:xfrm>
            <a:off x="5227328" y="862391"/>
            <a:ext cx="3816719" cy="55665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0" bIns="3600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180970" indent="-180970">
              <a:spcBef>
                <a:spcPct val="0"/>
              </a:spcBef>
            </a:pP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มจพ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พระนครเหนือ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ICT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สมาคมอุตสาหกรรมซอฟแวร์ไทย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ICT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มจธ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ธนบุรี </a:t>
            </a:r>
            <a:r>
              <a:rPr lang="th-TH" sz="2100" b="1" dirty="0">
                <a:solidFill>
                  <a:srgbClr val="A5002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ICT</a:t>
            </a:r>
            <a:r>
              <a:rPr lang="th-TH" sz="2100" b="1" dirty="0">
                <a:solidFill>
                  <a:srgbClr val="A5002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การพิมพ์)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สมาคมขนส่งสินค้า</a:t>
            </a: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และโล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</a:t>
            </a: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สติกส์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ไทย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1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โล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</a:t>
            </a:r>
            <a:r>
              <a:rPr lang="th-TH" sz="21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สติกส์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สมาคมตัวแทนออกของรับอนุญาตไทย          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1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โล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</a:t>
            </a:r>
            <a:r>
              <a:rPr lang="th-TH" sz="21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สติกส์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สมาคมผู้รับจัดการขนส่งสินค้าระหว่างประเทศ </a:t>
            </a:r>
          </a:p>
          <a:p>
            <a:pPr marL="0" indent="0">
              <a:spcBef>
                <a:spcPct val="0"/>
              </a:spcBef>
              <a:buNone/>
            </a:pP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(</a:t>
            </a:r>
            <a:r>
              <a:rPr lang="th-TH" sz="21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โล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</a:t>
            </a:r>
            <a:r>
              <a:rPr lang="th-TH" sz="21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สติกส์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วิทยาลัยดุสิตธานี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(ผู้ประกอบอาหาร)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ม.ราช</a:t>
            </a: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สวนดุสิต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(แท็กซี่)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ม.เกษตรศาสตร์ 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(แมคคาทรอนิกส์)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ร.ร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.เสริม</a:t>
            </a: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สวยช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ลาชล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(ช่างทำผม)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ร.ร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.เสริมสวยและออกแบบทรงผมนานาชาติ ณรงค์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(ช่างทำผม)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สมาคมธุรกิจถ่ายภาพ</a:t>
            </a:r>
            <a:r>
              <a:rPr lang="th-TH" sz="2100" b="1" dirty="0">
                <a:solidFill>
                  <a:srgbClr val="A5002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(ธุรกิจถ่ายภาพ)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ม.สุโขทัยธรรมาธิราช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(อุตสาหกรรมการพิมพ์)</a:t>
            </a:r>
          </a:p>
          <a:p>
            <a:pPr marL="180970" indent="-180970">
              <a:spcBef>
                <a:spcPct val="0"/>
              </a:spcBef>
            </a:pPr>
            <a:r>
              <a:rPr lang="th-TH" sz="21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มทร</a:t>
            </a: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.ธัญบุรี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(แมคคาทรอนิกส์, การพิมพ์)</a:t>
            </a:r>
          </a:p>
        </p:txBody>
      </p:sp>
      <p:sp>
        <p:nvSpPr>
          <p:cNvPr id="60433" name="TextBox 30"/>
          <p:cNvSpPr txBox="1">
            <a:spLocks noChangeArrowheads="1"/>
          </p:cNvSpPr>
          <p:nvPr/>
        </p:nvSpPr>
        <p:spPr bwMode="auto">
          <a:xfrm>
            <a:off x="3267404" y="3276603"/>
            <a:ext cx="1862136" cy="25853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84137" indent="1270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สถาบันไทย-เยอรมัน </a:t>
            </a:r>
          </a:p>
          <a:p>
            <a:pPr marL="84137" indent="12700">
              <a:spcBef>
                <a:spcPct val="0"/>
              </a:spcBef>
              <a:buNone/>
            </a:pPr>
            <a:r>
              <a:rPr lang="th-TH" sz="2100" b="1" dirty="0">
                <a:solidFill>
                  <a:srgbClr val="A5002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(แมคคาทรอนิกส์) </a:t>
            </a:r>
          </a:p>
          <a:p>
            <a:pPr marL="84137" indent="1270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วิทยาลัยเทคนิคสัตหีบ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(บริการยานยนต์, ผลิตแม่พิมพ์)</a:t>
            </a:r>
          </a:p>
          <a:p>
            <a:pPr marL="84137" indent="12700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สมาคมผู้ประกอบการขนส่งแหลมฉบัง       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1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โล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</a:t>
            </a:r>
            <a:r>
              <a:rPr lang="th-TH" sz="21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สติกส์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36" name="Shape 35"/>
          <p:cNvSpPr/>
          <p:nvPr/>
        </p:nvSpPr>
        <p:spPr>
          <a:xfrm rot="19500840" flipH="1">
            <a:off x="957367" y="3397713"/>
            <a:ext cx="792860" cy="449429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TextBox 4"/>
          <p:cNvSpPr txBox="1">
            <a:spLocks noChangeArrowheads="1"/>
          </p:cNvSpPr>
          <p:nvPr/>
        </p:nvSpPr>
        <p:spPr bwMode="auto">
          <a:xfrm>
            <a:off x="44812" y="3822618"/>
            <a:ext cx="1250591" cy="9694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84137" indent="-84137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เทคนิคสมุทรสงคราม </a:t>
            </a:r>
          </a:p>
          <a:p>
            <a:pPr marL="0" indent="0">
              <a:spcBef>
                <a:spcPct val="0"/>
              </a:spcBef>
              <a:buNone/>
            </a:pPr>
            <a:r>
              <a:rPr lang="th-TH" sz="2100" b="1" dirty="0">
                <a:solidFill>
                  <a:srgbClr val="A5002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(ผลิตแม่พิมพ์)</a:t>
            </a:r>
          </a:p>
        </p:txBody>
      </p:sp>
      <p:sp>
        <p:nvSpPr>
          <p:cNvPr id="42" name="ชื่อเรื่อง 1"/>
          <p:cNvSpPr txBox="1">
            <a:spLocks/>
          </p:cNvSpPr>
          <p:nvPr/>
        </p:nvSpPr>
        <p:spPr>
          <a:xfrm>
            <a:off x="5260995" y="64985"/>
            <a:ext cx="3180132" cy="762000"/>
          </a:xfrm>
          <a:prstGeom prst="rect">
            <a:avLst/>
          </a:prstGeom>
          <a:solidFill>
            <a:srgbClr val="EFDEF6"/>
          </a:solidFill>
        </p:spPr>
        <p:txBody>
          <a:bodyPr vert="horz" lIns="91440" tIns="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th-TH" sz="2800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ภาคกลาง ภาคตะวันออก</a:t>
            </a:r>
          </a:p>
          <a:p>
            <a:pPr algn="ctr">
              <a:defRPr/>
            </a:pPr>
            <a:r>
              <a:rPr lang="th-TH" sz="2800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กรุงเทพ และปริมณฑลฯ</a:t>
            </a:r>
            <a:endParaRPr lang="en-US" sz="28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Shape 15"/>
          <p:cNvSpPr/>
          <p:nvPr/>
        </p:nvSpPr>
        <p:spPr>
          <a:xfrm rot="759565" flipH="1">
            <a:off x="1140562" y="2894797"/>
            <a:ext cx="1093580" cy="449429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0" y="2227489"/>
            <a:ext cx="1161112" cy="12926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84137" indent="-84137">
              <a:spcBef>
                <a:spcPct val="0"/>
              </a:spcBef>
            </a:pPr>
            <a:r>
              <a:rPr lang="th-TH" sz="21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เทคนิคสมุทรปราการ 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(บริการยานยนต์)</a:t>
            </a:r>
          </a:p>
        </p:txBody>
      </p: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2979057" y="5921516"/>
            <a:ext cx="2150485" cy="7694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180970" indent="-180970">
              <a:spcBef>
                <a:spcPct val="0"/>
              </a:spcBef>
            </a:pPr>
            <a:r>
              <a:rPr lang="th-TH" sz="22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เทคนิคจันทบุรี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(บริการยานยนต์) </a:t>
            </a:r>
          </a:p>
        </p:txBody>
      </p:sp>
    </p:spTree>
    <p:extLst>
      <p:ext uri="{BB962C8B-B14F-4D97-AF65-F5344CB8AC3E}">
        <p14:creationId xmlns:p14="http://schemas.microsoft.com/office/powerpoint/2010/main" val="151313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ชื่อเรื่อง 1"/>
          <p:cNvSpPr>
            <a:spLocks noGrp="1"/>
          </p:cNvSpPr>
          <p:nvPr>
            <p:ph type="title"/>
          </p:nvPr>
        </p:nvSpPr>
        <p:spPr>
          <a:xfrm>
            <a:off x="266181" y="20217"/>
            <a:ext cx="2514600" cy="355600"/>
          </a:xfrm>
          <a:solidFill>
            <a:schemeClr val="tx2">
              <a:lumMod val="50000"/>
            </a:schemeClr>
          </a:solidFill>
        </p:spPr>
        <p:txBody>
          <a:bodyPr anchor="ctr">
            <a:normAutofit fontScale="90000"/>
          </a:bodyPr>
          <a:lstStyle/>
          <a:p>
            <a:pPr eaLnBrk="1" hangingPunct="1">
              <a:defRPr/>
            </a:pPr>
            <a:r>
              <a:rPr lang="th-TH" sz="220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องค์กรรับรองสมรรถนะฯ</a:t>
            </a:r>
            <a:endParaRPr lang="en-US" sz="2200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0419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004" y="609640"/>
            <a:ext cx="4931787" cy="624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hape 11"/>
          <p:cNvSpPr/>
          <p:nvPr/>
        </p:nvSpPr>
        <p:spPr>
          <a:xfrm rot="2754329" flipH="1" flipV="1">
            <a:off x="1562779" y="1060509"/>
            <a:ext cx="882063" cy="460272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Shape 19"/>
          <p:cNvSpPr/>
          <p:nvPr/>
        </p:nvSpPr>
        <p:spPr>
          <a:xfrm rot="333295">
            <a:off x="2271107" y="792127"/>
            <a:ext cx="2870556" cy="602388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0422" name="Group 20"/>
          <p:cNvGrpSpPr>
            <a:grpSpLocks/>
          </p:cNvGrpSpPr>
          <p:nvPr/>
        </p:nvGrpSpPr>
        <p:grpSpPr bwMode="auto">
          <a:xfrm>
            <a:off x="4134284" y="76203"/>
            <a:ext cx="1158875" cy="3482975"/>
            <a:chOff x="2222163" y="-3069526"/>
            <a:chExt cx="1130636" cy="3483673"/>
          </a:xfrm>
        </p:grpSpPr>
        <p:sp>
          <p:nvSpPr>
            <p:cNvPr id="22" name="Round Diagonal Corner Rectangle 21"/>
            <p:cNvSpPr/>
            <p:nvPr/>
          </p:nvSpPr>
          <p:spPr>
            <a:xfrm>
              <a:off x="2296506" y="-273"/>
              <a:ext cx="1056293" cy="414420"/>
            </a:xfrm>
            <a:prstGeom prst="round2Diag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ound Diagonal Corner Rectangle 4"/>
            <p:cNvSpPr/>
            <p:nvPr/>
          </p:nvSpPr>
          <p:spPr>
            <a:xfrm>
              <a:off x="2222163" y="-3069526"/>
              <a:ext cx="1016024" cy="3731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119515" bIns="0" spcCol="1270"/>
            <a:lstStyle/>
            <a:p>
              <a:pPr algn="r" defTabSz="933427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2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H SarabunPSK"/>
                <a:cs typeface="TH SarabunPSK"/>
              </a:endParaRPr>
            </a:p>
          </p:txBody>
        </p:sp>
      </p:grpSp>
      <p:sp>
        <p:nvSpPr>
          <p:cNvPr id="24" name="Shape 23"/>
          <p:cNvSpPr/>
          <p:nvPr/>
        </p:nvSpPr>
        <p:spPr>
          <a:xfrm rot="3418893">
            <a:off x="5177606" y="3033655"/>
            <a:ext cx="783924" cy="332209"/>
          </a:xfrm>
          <a:prstGeom prst="swooshArrow">
            <a:avLst>
              <a:gd name="adj1" fmla="val 39137"/>
              <a:gd name="adj2" fmla="val 23286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Shape 24"/>
          <p:cNvSpPr/>
          <p:nvPr/>
        </p:nvSpPr>
        <p:spPr>
          <a:xfrm rot="2158866">
            <a:off x="4175908" y="2234567"/>
            <a:ext cx="1530669" cy="255815"/>
          </a:xfrm>
          <a:prstGeom prst="swooshArrow">
            <a:avLst>
              <a:gd name="adj1" fmla="val 53675"/>
              <a:gd name="adj2" fmla="val 26286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0428" name="TextBox 3"/>
          <p:cNvSpPr txBox="1">
            <a:spLocks noChangeArrowheads="1"/>
          </p:cNvSpPr>
          <p:nvPr/>
        </p:nvSpPr>
        <p:spPr bwMode="auto">
          <a:xfrm>
            <a:off x="5333277" y="883385"/>
            <a:ext cx="3582125" cy="16312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>
              <a:spcBef>
                <a:spcPct val="0"/>
              </a:spcBef>
            </a:pPr>
            <a: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ม.เชียงใหม่  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ICT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</a:p>
          <a:p>
            <a:pPr>
              <a:spcBef>
                <a:spcPct val="0"/>
              </a:spcBef>
            </a:pPr>
            <a:r>
              <a:rPr lang="th-TH" sz="20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เฮลท์</a:t>
            </a:r>
            <a: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ล้าน</a:t>
            </a:r>
            <a:r>
              <a:rPr lang="th-TH" sz="20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นาสปา</a:t>
            </a:r>
            <a: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0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สปา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>
              <a:spcBef>
                <a:spcPct val="0"/>
              </a:spcBef>
            </a:pPr>
            <a:r>
              <a:rPr lang="th-TH" sz="20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มทร</a:t>
            </a:r>
            <a: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.ล้านนา 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(แมคคาทรอนิกส์) </a:t>
            </a:r>
          </a:p>
          <a:p>
            <a:pPr>
              <a:spcBef>
                <a:spcPct val="0"/>
              </a:spcBef>
            </a:pPr>
            <a: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อาชีวศึกษาเชียงใหม่ 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(ผู้ประกอบอาหาร)</a:t>
            </a:r>
          </a:p>
          <a:p>
            <a:pPr>
              <a:spcBef>
                <a:spcPct val="0"/>
              </a:spcBef>
            </a:pPr>
            <a: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</a:t>
            </a:r>
            <a:r>
              <a:rPr lang="th-TH" sz="20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นอร์ท</a:t>
            </a:r>
            <a: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เชียงใหม่ 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0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โล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</a:t>
            </a:r>
            <a:r>
              <a:rPr lang="th-TH" sz="20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สติกส์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60429" name="TextBox 4"/>
          <p:cNvSpPr txBox="1">
            <a:spLocks noChangeArrowheads="1"/>
          </p:cNvSpPr>
          <p:nvPr/>
        </p:nvSpPr>
        <p:spPr bwMode="auto">
          <a:xfrm>
            <a:off x="4" y="417586"/>
            <a:ext cx="1804189" cy="6771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96836" indent="-96836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ม.ราช</a:t>
            </a:r>
            <a:r>
              <a:rPr lang="th-TH" sz="22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ภัฎ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ลำปาง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(อนุรักษ์งานพื้นบ้านฯ)</a:t>
            </a:r>
          </a:p>
        </p:txBody>
      </p:sp>
      <p:sp>
        <p:nvSpPr>
          <p:cNvPr id="60430" name="TextBox 5"/>
          <p:cNvSpPr txBox="1">
            <a:spLocks noChangeArrowheads="1"/>
          </p:cNvSpPr>
          <p:nvPr/>
        </p:nvSpPr>
        <p:spPr bwMode="auto">
          <a:xfrm>
            <a:off x="5676384" y="2693317"/>
            <a:ext cx="3400803" cy="430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180970" indent="-180970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อาชีวศึกษาอุดรธานี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(ผู้ประกอบอาหาร)</a:t>
            </a:r>
          </a:p>
        </p:txBody>
      </p:sp>
      <p:sp>
        <p:nvSpPr>
          <p:cNvPr id="60431" name="TextBox 7"/>
          <p:cNvSpPr txBox="1">
            <a:spLocks noChangeArrowheads="1"/>
          </p:cNvSpPr>
          <p:nvPr/>
        </p:nvSpPr>
        <p:spPr bwMode="auto">
          <a:xfrm>
            <a:off x="3923782" y="4444428"/>
            <a:ext cx="3667379" cy="7694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180975" indent="-180975">
              <a:spcBef>
                <a:spcPct val="0"/>
              </a:spcBef>
              <a:buFont typeface="Arial" panose="020B0604020202020204" pitchFamily="34" charset="0"/>
              <a:buChar char="•"/>
              <a:defRPr sz="2200">
                <a:solidFill>
                  <a:prstClr val="black"/>
                </a:solidFill>
                <a:latin typeface="TH SarabunPSK" panose="020B0500040200020003" pitchFamily="34" charset="-34"/>
                <a:ea typeface="MS PGothic" panose="020B0600070205080204" pitchFamily="34" charset="-128"/>
                <a:cs typeface="TH SarabunPSK" panose="020B0500040200020003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r>
              <a:rPr lang="th-TH" dirty="0" err="1"/>
              <a:t>มทร</a:t>
            </a:r>
            <a:r>
              <a:rPr lang="th-TH" dirty="0"/>
              <a:t>. อีสาน </a:t>
            </a:r>
            <a:r>
              <a:rPr lang="th-TH" b="1" dirty="0">
                <a:solidFill>
                  <a:srgbClr val="FF0000"/>
                </a:solidFill>
              </a:rPr>
              <a:t>(แมคคาทรอนิกส์)</a:t>
            </a:r>
          </a:p>
          <a:p>
            <a:r>
              <a:rPr lang="th-TH" dirty="0"/>
              <a:t>สมาคมขนส่งสินค้าภาคอีสาน </a:t>
            </a:r>
            <a:r>
              <a:rPr lang="th-TH" b="1" dirty="0">
                <a:solidFill>
                  <a:srgbClr val="FF0000"/>
                </a:solidFill>
              </a:rPr>
              <a:t>(</a:t>
            </a:r>
            <a:r>
              <a:rPr lang="th-TH" b="1" dirty="0" err="1">
                <a:solidFill>
                  <a:srgbClr val="FF0000"/>
                </a:solidFill>
              </a:rPr>
              <a:t>โล</a:t>
            </a:r>
            <a:r>
              <a:rPr lang="th-TH" b="1" dirty="0">
                <a:solidFill>
                  <a:srgbClr val="FF0000"/>
                </a:solidFill>
              </a:rPr>
              <a:t>จิ</a:t>
            </a:r>
            <a:r>
              <a:rPr lang="th-TH" b="1" dirty="0" err="1">
                <a:solidFill>
                  <a:srgbClr val="FF0000"/>
                </a:solidFill>
              </a:rPr>
              <a:t>สติกส์</a:t>
            </a:r>
            <a:r>
              <a:rPr lang="th-TH" b="1" dirty="0">
                <a:solidFill>
                  <a:srgbClr val="FF0000"/>
                </a:solidFill>
              </a:rPr>
              <a:t>) </a:t>
            </a:r>
          </a:p>
        </p:txBody>
      </p:sp>
      <p:sp>
        <p:nvSpPr>
          <p:cNvPr id="30" name="Shape 29"/>
          <p:cNvSpPr/>
          <p:nvPr/>
        </p:nvSpPr>
        <p:spPr>
          <a:xfrm rot="16692166" flipH="1">
            <a:off x="1274628" y="1947934"/>
            <a:ext cx="1201787" cy="561329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3338322" y="76202"/>
            <a:ext cx="5577081" cy="6771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t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84137" indent="-84137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อาชีวศึกษาเชียงราย </a:t>
            </a:r>
            <a:r>
              <a:rPr lang="th-TH" sz="22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(ผู้ประกอบอาหาร, จัดดอกไม้, ตัดเย็บเสื้อผ้า)</a:t>
            </a:r>
          </a:p>
          <a:p>
            <a:pPr marL="84137" indent="-84137">
              <a:spcBef>
                <a:spcPct val="0"/>
              </a:spcBef>
            </a:pPr>
            <a:r>
              <a:rPr lang="th-TH" sz="22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ม.ราช</a:t>
            </a:r>
            <a:r>
              <a:rPr lang="th-TH" sz="22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ภัฎ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เชียงราย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2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โล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</a:t>
            </a:r>
            <a:r>
              <a:rPr lang="th-TH" sz="22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สติกส์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</a:p>
        </p:txBody>
      </p:sp>
      <p:sp>
        <p:nvSpPr>
          <p:cNvPr id="32" name="Shape 31"/>
          <p:cNvSpPr/>
          <p:nvPr/>
        </p:nvSpPr>
        <p:spPr>
          <a:xfrm rot="10514714" flipH="1" flipV="1">
            <a:off x="2602271" y="334387"/>
            <a:ext cx="733935" cy="483708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TextBox 4"/>
          <p:cNvSpPr txBox="1">
            <a:spLocks noChangeArrowheads="1"/>
          </p:cNvSpPr>
          <p:nvPr/>
        </p:nvSpPr>
        <p:spPr bwMode="auto">
          <a:xfrm>
            <a:off x="76201" y="2819403"/>
            <a:ext cx="1827355" cy="1015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t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84137" indent="-84137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สถาบันผ้าทอมือ</a:t>
            </a:r>
          </a:p>
          <a:p>
            <a:pPr marL="0" indent="0">
              <a:spcBef>
                <a:spcPct val="0"/>
              </a:spcBef>
              <a:buNone/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หริ</a:t>
            </a:r>
            <a:r>
              <a:rPr lang="th-TH" sz="22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ภุญ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ชัย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(อนุรักษ์</a:t>
            </a:r>
          </a:p>
          <a:p>
            <a:pPr marL="0" indent="0">
              <a:spcBef>
                <a:spcPct val="0"/>
              </a:spcBef>
              <a:buNone/>
            </a:pP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งานพื้นบ้านฯ)</a:t>
            </a:r>
          </a:p>
        </p:txBody>
      </p:sp>
      <p:sp>
        <p:nvSpPr>
          <p:cNvPr id="34" name="TextBox 7"/>
          <p:cNvSpPr txBox="1">
            <a:spLocks noChangeArrowheads="1"/>
          </p:cNvSpPr>
          <p:nvPr/>
        </p:nvSpPr>
        <p:spPr bwMode="auto">
          <a:xfrm>
            <a:off x="5867403" y="3196271"/>
            <a:ext cx="3277103" cy="6771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t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180970" indent="-180970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เทคนิคอุบลราชธานี 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(บริการยานยนต์, </a:t>
            </a:r>
            <a:r>
              <a:rPr lang="en-US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ICT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35" name="Shape 34"/>
          <p:cNvSpPr/>
          <p:nvPr/>
        </p:nvSpPr>
        <p:spPr>
          <a:xfrm rot="3711888" flipV="1">
            <a:off x="3272965" y="3519311"/>
            <a:ext cx="1335985" cy="361468"/>
          </a:xfrm>
          <a:prstGeom prst="swooshArrow">
            <a:avLst>
              <a:gd name="adj1" fmla="val 33840"/>
              <a:gd name="adj2" fmla="val 26286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TextBox 4"/>
          <p:cNvSpPr txBox="1">
            <a:spLocks noChangeArrowheads="1"/>
          </p:cNvSpPr>
          <p:nvPr/>
        </p:nvSpPr>
        <p:spPr bwMode="auto">
          <a:xfrm>
            <a:off x="76200" y="4018622"/>
            <a:ext cx="1676400" cy="1015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177796" indent="-84137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สุโข </a:t>
            </a:r>
            <a:r>
              <a:rPr lang="th-TH" sz="22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สปา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2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2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สปา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22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77796" indent="-84137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อาชีวศึกษาภูเก็ต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(ผู้ประกอบอาหาร)</a:t>
            </a:r>
          </a:p>
        </p:txBody>
      </p:sp>
      <p:sp>
        <p:nvSpPr>
          <p:cNvPr id="39" name="TextBox 4"/>
          <p:cNvSpPr txBox="1">
            <a:spLocks noChangeArrowheads="1"/>
          </p:cNvSpPr>
          <p:nvPr/>
        </p:nvSpPr>
        <p:spPr bwMode="auto">
          <a:xfrm>
            <a:off x="4012211" y="5921216"/>
            <a:ext cx="3490215" cy="6771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177796" indent="-84137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อาชีวศึกษาสงขลา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(ผู้ประกอบอาหารไทย)</a:t>
            </a:r>
          </a:p>
          <a:p>
            <a:pPr marL="177796" indent="-84137">
              <a:spcBef>
                <a:spcPct val="0"/>
              </a:spcBef>
            </a:pPr>
            <a:r>
              <a:rPr lang="th-TH" sz="22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ม.สงขลานครินทร์</a:t>
            </a:r>
            <a:r>
              <a:rPr lang="th-TH" sz="22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2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โล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</a:t>
            </a:r>
            <a:r>
              <a:rPr lang="th-TH" sz="22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สติกส์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40" name="Shape 39"/>
          <p:cNvSpPr/>
          <p:nvPr/>
        </p:nvSpPr>
        <p:spPr>
          <a:xfrm rot="727695">
            <a:off x="2970546" y="5969002"/>
            <a:ext cx="937083" cy="396875"/>
          </a:xfrm>
          <a:prstGeom prst="swooshArrow">
            <a:avLst>
              <a:gd name="adj1" fmla="val 29007"/>
              <a:gd name="adj2" fmla="val 25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1" name="Shape 40"/>
          <p:cNvSpPr/>
          <p:nvPr/>
        </p:nvSpPr>
        <p:spPr>
          <a:xfrm rot="2004011" flipH="1">
            <a:off x="1277402" y="5163916"/>
            <a:ext cx="832451" cy="472565"/>
          </a:xfrm>
          <a:prstGeom prst="swooshArrow">
            <a:avLst>
              <a:gd name="adj1" fmla="val 29007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2" name="ชื่อเรื่อง 1"/>
          <p:cNvSpPr txBox="1">
            <a:spLocks/>
          </p:cNvSpPr>
          <p:nvPr/>
        </p:nvSpPr>
        <p:spPr>
          <a:xfrm>
            <a:off x="6349514" y="5248027"/>
            <a:ext cx="2794993" cy="538164"/>
          </a:xfrm>
          <a:prstGeom prst="rect">
            <a:avLst/>
          </a:prstGeom>
          <a:solidFill>
            <a:srgbClr val="EFDEF6"/>
          </a:solidFill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4000" b="1">
                <a:solidFill>
                  <a:prstClr val="black">
                    <a:lumMod val="75000"/>
                    <a:lumOff val="25000"/>
                  </a:prstClr>
                </a:solidFill>
                <a:latin typeface="TH SarabunPSK" panose="020B0500040200020003" pitchFamily="34" charset="-34"/>
                <a:ea typeface="+mj-ea"/>
                <a:cs typeface="TH SarabunPSK" panose="020B0500040200020003" pitchFamily="34" charset="-34"/>
              </a:defRPr>
            </a:lvl1pPr>
          </a:lstStyle>
          <a:p>
            <a:r>
              <a:rPr lang="th-TH" sz="3600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ส่วนภูมิภาค</a:t>
            </a:r>
            <a:endParaRPr lang="en-US" sz="36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Shape 35"/>
          <p:cNvSpPr/>
          <p:nvPr/>
        </p:nvSpPr>
        <p:spPr>
          <a:xfrm rot="20431345" flipH="1">
            <a:off x="1484052" y="1367336"/>
            <a:ext cx="1136347" cy="419343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TextBox 4"/>
          <p:cNvSpPr txBox="1">
            <a:spLocks noChangeArrowheads="1"/>
          </p:cNvSpPr>
          <p:nvPr/>
        </p:nvSpPr>
        <p:spPr bwMode="auto">
          <a:xfrm>
            <a:off x="2" y="1219203"/>
            <a:ext cx="1440812" cy="13542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36000" bIns="0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pPr marL="84137" indent="12700">
              <a:spcBef>
                <a:spcPct val="0"/>
              </a:spcBef>
            </a:pPr>
            <a:r>
              <a:rPr lang="th-TH" sz="2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อาชีวศึกษาแพร่ </a:t>
            </a:r>
            <a:r>
              <a:rPr lang="th-TH" sz="22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(จัดดอกไม้, </a:t>
            </a:r>
          </a:p>
          <a:p>
            <a:pPr marL="0" indent="0">
              <a:spcBef>
                <a:spcPct val="0"/>
              </a:spcBef>
              <a:buNone/>
            </a:pPr>
            <a:r>
              <a:rPr lang="th-TH" sz="22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ตัดเย็บเสื้อผ้า, ผู้ประกอบอาหาร)</a:t>
            </a:r>
          </a:p>
        </p:txBody>
      </p:sp>
      <p:sp>
        <p:nvSpPr>
          <p:cNvPr id="44" name="TextBox 7"/>
          <p:cNvSpPr txBox="1">
            <a:spLocks noChangeArrowheads="1"/>
          </p:cNvSpPr>
          <p:nvPr/>
        </p:nvSpPr>
        <p:spPr bwMode="auto">
          <a:xfrm>
            <a:off x="4380982" y="3928650"/>
            <a:ext cx="4426067" cy="430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180975" indent="-180975">
              <a:spcBef>
                <a:spcPct val="0"/>
              </a:spcBef>
              <a:buFont typeface="Arial" panose="020B0604020202020204" pitchFamily="34" charset="0"/>
              <a:buChar char="•"/>
              <a:defRPr sz="2200">
                <a:solidFill>
                  <a:prstClr val="black"/>
                </a:solidFill>
                <a:latin typeface="TH SarabunPSK" panose="020B0500040200020003" pitchFamily="34" charset="-34"/>
                <a:ea typeface="MS PGothic" panose="020B0600070205080204" pitchFamily="34" charset="-128"/>
                <a:cs typeface="TH SarabunPSK" panose="020B0500040200020003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Cordia New" panose="020B0304020202020204" pitchFamily="34" charset="-34"/>
                <a:cs typeface="Cordia New" panose="020B0304020202020204" pitchFamily="34" charset="-34"/>
              </a:defRPr>
            </a:lvl9pPr>
          </a:lstStyle>
          <a:p>
            <a:r>
              <a:rPr lang="th-TH" dirty="0"/>
              <a:t>มหาวิทยาลัยภาคตะวันออกเฉียงเหนือ </a:t>
            </a:r>
            <a:r>
              <a:rPr lang="th-TH" b="1" dirty="0">
                <a:solidFill>
                  <a:srgbClr val="FF0000"/>
                </a:solidFill>
              </a:rPr>
              <a:t>(</a:t>
            </a:r>
            <a:r>
              <a:rPr lang="th-TH" b="1" dirty="0" err="1">
                <a:solidFill>
                  <a:srgbClr val="FF0000"/>
                </a:solidFill>
              </a:rPr>
              <a:t>โล</a:t>
            </a:r>
            <a:r>
              <a:rPr lang="th-TH" b="1" dirty="0">
                <a:solidFill>
                  <a:srgbClr val="FF0000"/>
                </a:solidFill>
              </a:rPr>
              <a:t>จิ</a:t>
            </a:r>
            <a:r>
              <a:rPr lang="th-TH" b="1" dirty="0" err="1">
                <a:solidFill>
                  <a:srgbClr val="FF0000"/>
                </a:solidFill>
              </a:rPr>
              <a:t>สติกส์</a:t>
            </a:r>
            <a:r>
              <a:rPr lang="th-TH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45" name="Shape 44"/>
          <p:cNvSpPr/>
          <p:nvPr/>
        </p:nvSpPr>
        <p:spPr>
          <a:xfrm rot="3354664" flipV="1">
            <a:off x="3378967" y="2940850"/>
            <a:ext cx="1773273" cy="361468"/>
          </a:xfrm>
          <a:prstGeom prst="swooshArrow">
            <a:avLst>
              <a:gd name="adj1" fmla="val 33840"/>
              <a:gd name="adj2" fmla="val 26286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87970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\\TPQI-FileServer\TPQI_Center\BAA\อัพเดทเดือนมีนาคม\รายงานต่อรองนายกรัฐมนตรีเดือนมีนาคม\สัปดาห์ที่ 4 (วันที่ 22 - 31 มีนาคม 2559)\การทดสอบ\27มีค59ทดสอบ วท.ดุสิตธานี พัทยา ผู้ประกอบอาหารไทย\4163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6" y="73060"/>
            <a:ext cx="3211930" cy="1816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\\TPQI-FileServer\TPQI_Center\BAA\อัพเดทเดือนมีนาคม\รายงานต่อรองนายกรัฐมนตรีเดือนมีนาคม\สัปดาห์ที่ 4 (วันที่ 22 - 31 มีนาคม 2559)\การทดสอบ\31มีค59ทดสอบเสริมสวยณรงค์ ช่างทำผมสตรี ชั้น 4 30 คน (รอเขียนข่าว)\4254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95218"/>
            <a:ext cx="3333658" cy="1962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\\TPQI-FileServer\TPQI_Center\BAA\อัพเดทเดือนมีนาคม\รายงานต่อรองนายกรัฐมนตรีเดือนมีนาคม\สัปดาห์ที่ 4 (วันที่ 22 - 31 มีนาคม 2559)\การทดสอบ\27มีค59ทดสอบนิ่มซี่เส็ง ขนส่งสินค้าชั้น1\41569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2"/>
          <a:stretch/>
        </p:blipFill>
        <p:spPr bwMode="auto">
          <a:xfrm>
            <a:off x="6551712" y="73060"/>
            <a:ext cx="2592288" cy="1816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\\TPQI-FileServer\TPQI_Center\BAA\อัพเดทเดือนมีนาคม\รายงานต่อรองนายกรัฐมนตรีเดือนมีนาคม\สัปดาห์ที่ 4 (วันที่ 22 - 31 มีนาคม 2559)\การทดสอบ\27มีค59ทดสอบนิ่มซี่เส็ง ขนส่งสินค้าชั้น1\4158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73060"/>
            <a:ext cx="2940807" cy="209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PMOC\16 รายงานกิจกรรม สคช. 4 มี.ค.-10 มี.ค. 2559\รูป\12107752_816029188509044_2633156144263135177_n[1]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2"/>
          <a:stretch/>
        </p:blipFill>
        <p:spPr bwMode="auto">
          <a:xfrm>
            <a:off x="0" y="1861373"/>
            <a:ext cx="5690383" cy="303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\\TPQI-FileServer\TPQI_Center\BAA\อัพเดทเดือนมีนาคม\รายงานต่อรองนายกรัฐมนตรีเดือนมีนาคม\สัปดาห์ที่ 1 (วันที่1-7มีนาคม2559)\ตรวจประเมินองค์กร\รถไฟฟ้า รฟท จก\8193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624624" y="4268583"/>
            <a:ext cx="1962781" cy="3075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D:\PMOC\15 รายงานกิจกรรม สคช. 19 กพ.-3 มี.ค. 2559\รูป\k\IMG_715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809136"/>
            <a:ext cx="2608265" cy="199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275" y="1886070"/>
            <a:ext cx="3419872" cy="3013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1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</TotalTime>
  <Words>657</Words>
  <Application>Microsoft Office PowerPoint</Application>
  <PresentationFormat>On-screen Show (4:3)</PresentationFormat>
  <Paragraphs>88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MS PGothic</vt:lpstr>
      <vt:lpstr>MS PGothic</vt:lpstr>
      <vt:lpstr>Arial</vt:lpstr>
      <vt:lpstr>Calibri</vt:lpstr>
      <vt:lpstr>Calibri Light</vt:lpstr>
      <vt:lpstr>Cordia New</vt:lpstr>
      <vt:lpstr>TH Sarabun New</vt:lpstr>
      <vt:lpstr>TH SarabunPSK</vt:lpstr>
      <vt:lpstr>Wingdings</vt:lpstr>
      <vt:lpstr>Office Theme</vt:lpstr>
      <vt:lpstr>PowerPoint Presentation</vt:lpstr>
      <vt:lpstr>PowerPoint Presentation</vt:lpstr>
      <vt:lpstr>PowerPoint Presentation</vt:lpstr>
      <vt:lpstr> การจัดทำมาตรฐานอาชีพและคุณวุฒิวิชาชีพ </vt:lpstr>
      <vt:lpstr>องค์กรที่มีหน้าที่รับรองสมรรถนะของบุคคลตามมาตรฐานอาชีพ</vt:lpstr>
      <vt:lpstr>องค์กรรับรองสมรรถนะฯ</vt:lpstr>
      <vt:lpstr>องค์กรรับรองสมรรถนะฯ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Ms. Jullada Meejul</dc:creator>
  <cp:lastModifiedBy>Nalinee Boontun</cp:lastModifiedBy>
  <cp:revision>8</cp:revision>
  <dcterms:created xsi:type="dcterms:W3CDTF">2016-04-20T06:40:07Z</dcterms:created>
  <dcterms:modified xsi:type="dcterms:W3CDTF">2016-04-21T01:16:33Z</dcterms:modified>
</cp:coreProperties>
</file>