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media/image15.jpg" ContentType="image/jpg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75" r:id="rId3"/>
    <p:sldId id="379" r:id="rId4"/>
    <p:sldId id="380" r:id="rId5"/>
    <p:sldId id="363" r:id="rId6"/>
    <p:sldId id="342" r:id="rId7"/>
    <p:sldId id="378" r:id="rId8"/>
    <p:sldId id="377" r:id="rId9"/>
    <p:sldId id="373" r:id="rId10"/>
    <p:sldId id="372" r:id="rId11"/>
    <p:sldId id="374" r:id="rId12"/>
    <p:sldId id="364" r:id="rId13"/>
    <p:sldId id="365" r:id="rId14"/>
    <p:sldId id="367" r:id="rId15"/>
    <p:sldId id="381" r:id="rId16"/>
    <p:sldId id="382" r:id="rId17"/>
    <p:sldId id="356" r:id="rId1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21" autoAdjust="0"/>
    <p:restoredTop sz="93094" autoAdjust="0"/>
  </p:normalViewPr>
  <p:slideViewPr>
    <p:cSldViewPr>
      <p:cViewPr varScale="1">
        <p:scale>
          <a:sx n="85" d="100"/>
          <a:sy n="85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050456585667856E-2"/>
          <c:y val="0.46979259638296395"/>
          <c:w val="0.65164679935841441"/>
          <c:h val="0.5275421822272208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Non- skilled, support staff</c:v>
                </c:pt>
              </c:strCache>
            </c:strRef>
          </c:tx>
          <c:explosion val="16"/>
          <c:dPt>
            <c:idx val="1"/>
            <c:bubble3D val="0"/>
            <c:explosion val="0"/>
            <c:spPr>
              <a:solidFill>
                <a:srgbClr val="FFC000"/>
              </a:solidFill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Schwierig</c:v>
                </c:pt>
                <c:pt idx="1">
                  <c:v>Nicht schwierig</c:v>
                </c:pt>
                <c:pt idx="2">
                  <c:v>Keine Angabe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0.36000000000000026</c:v>
                </c:pt>
                <c:pt idx="1">
                  <c:v>0.64000000000000068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 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Vietnam</c:v>
                </c:pt>
                <c:pt idx="1">
                  <c:v>Malaysia</c:v>
                </c:pt>
                <c:pt idx="2">
                  <c:v>Indonesia </c:v>
                </c:pt>
                <c:pt idx="3">
                  <c:v>Philippines</c:v>
                </c:pt>
                <c:pt idx="4">
                  <c:v>Thailand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Vietnam</c:v>
                </c:pt>
                <c:pt idx="1">
                  <c:v>Malaysia</c:v>
                </c:pt>
                <c:pt idx="2">
                  <c:v>Indonesia </c:v>
                </c:pt>
                <c:pt idx="3">
                  <c:v>Philippines</c:v>
                </c:pt>
                <c:pt idx="4">
                  <c:v>Thailand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Vietnam</c:v>
                </c:pt>
                <c:pt idx="1">
                  <c:v>Malaysia</c:v>
                </c:pt>
                <c:pt idx="2">
                  <c:v>Indonesia </c:v>
                </c:pt>
                <c:pt idx="3">
                  <c:v>Philippines</c:v>
                </c:pt>
                <c:pt idx="4">
                  <c:v>Thailand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702912"/>
        <c:axId val="81705984"/>
      </c:barChart>
      <c:catAx>
        <c:axId val="81702912"/>
        <c:scaling>
          <c:orientation val="minMax"/>
        </c:scaling>
        <c:delete val="0"/>
        <c:axPos val="b"/>
        <c:majorTickMark val="out"/>
        <c:minorTickMark val="none"/>
        <c:tickLblPos val="nextTo"/>
        <c:crossAx val="81705984"/>
        <c:crosses val="autoZero"/>
        <c:auto val="1"/>
        <c:lblAlgn val="ctr"/>
        <c:lblOffset val="100"/>
        <c:noMultiLvlLbl val="0"/>
      </c:catAx>
      <c:valAx>
        <c:axId val="8170598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17029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8DF0B8-B795-4953-9A83-90E8EDFA8BF2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AD6D34EF-B3B1-46BD-B3D5-B8257E7D1FCA}">
      <dgm:prSet phldrT="[Text]"/>
      <dgm:spPr/>
      <dgm:t>
        <a:bodyPr/>
        <a:lstStyle/>
        <a:p>
          <a:r>
            <a:rPr lang="en-US" dirty="0" smtClean="0">
              <a:latin typeface="Trebuchet MS" panose="020B0603020202020204" pitchFamily="34" charset="0"/>
            </a:rPr>
            <a:t>Committees</a:t>
          </a:r>
          <a:endParaRPr lang="en-US" dirty="0">
            <a:latin typeface="Trebuchet MS" panose="020B0603020202020204" pitchFamily="34" charset="0"/>
          </a:endParaRPr>
        </a:p>
      </dgm:t>
    </dgm:pt>
    <dgm:pt modelId="{19C1944D-DA31-45E9-B8F0-E846B230B1CB}" type="parTrans" cxnId="{4B2E76E4-76E0-4768-A98A-B681DC3B8A86}">
      <dgm:prSet/>
      <dgm:spPr/>
      <dgm:t>
        <a:bodyPr/>
        <a:lstStyle/>
        <a:p>
          <a:endParaRPr lang="en-US"/>
        </a:p>
      </dgm:t>
    </dgm:pt>
    <dgm:pt modelId="{7AB82EC4-2A32-4D40-A1F2-927DF58F854F}" type="sibTrans" cxnId="{4B2E76E4-76E0-4768-A98A-B681DC3B8A86}">
      <dgm:prSet/>
      <dgm:spPr/>
      <dgm:t>
        <a:bodyPr/>
        <a:lstStyle/>
        <a:p>
          <a:endParaRPr lang="en-US"/>
        </a:p>
      </dgm:t>
    </dgm:pt>
    <dgm:pt modelId="{A13797BB-2C2E-49FD-A3B9-6C6F5027EDC8}">
      <dgm:prSet phldrT="[Text]" custT="1"/>
      <dgm:spPr/>
      <dgm:t>
        <a:bodyPr/>
        <a:lstStyle/>
        <a:p>
          <a:r>
            <a:rPr lang="en-US" sz="1400" dirty="0" smtClean="0">
              <a:latin typeface="Trebuchet MS" panose="020B0603020202020204" pitchFamily="34" charset="0"/>
            </a:rPr>
            <a:t>Colleges</a:t>
          </a:r>
          <a:endParaRPr lang="en-US" sz="1400" dirty="0">
            <a:latin typeface="Trebuchet MS" panose="020B0603020202020204" pitchFamily="34" charset="0"/>
          </a:endParaRPr>
        </a:p>
      </dgm:t>
    </dgm:pt>
    <dgm:pt modelId="{94EC4AA2-7520-4694-B9DA-FB4902E4CC4B}" type="parTrans" cxnId="{4EA7F3EA-6D59-4C0F-B5A1-06A7DD06B27B}">
      <dgm:prSet/>
      <dgm:spPr/>
      <dgm:t>
        <a:bodyPr/>
        <a:lstStyle/>
        <a:p>
          <a:endParaRPr lang="en-US"/>
        </a:p>
      </dgm:t>
    </dgm:pt>
    <dgm:pt modelId="{AD6CE012-24C9-4F19-9D39-34B939EB18C4}" type="sibTrans" cxnId="{4EA7F3EA-6D59-4C0F-B5A1-06A7DD06B27B}">
      <dgm:prSet/>
      <dgm:spPr/>
      <dgm:t>
        <a:bodyPr/>
        <a:lstStyle/>
        <a:p>
          <a:endParaRPr lang="en-US"/>
        </a:p>
      </dgm:t>
    </dgm:pt>
    <dgm:pt modelId="{1BBA91D0-0882-4972-AE2E-B13DEB0267BC}">
      <dgm:prSet phldrT="[Text]" custT="1"/>
      <dgm:spPr/>
      <dgm:t>
        <a:bodyPr/>
        <a:lstStyle/>
        <a:p>
          <a:r>
            <a:rPr lang="en-US" sz="1400" dirty="0" smtClean="0">
              <a:latin typeface="Trebuchet MS" panose="020B0603020202020204" pitchFamily="34" charset="0"/>
            </a:rPr>
            <a:t>Company </a:t>
          </a:r>
        </a:p>
        <a:p>
          <a:r>
            <a:rPr lang="en-US" sz="1400" dirty="0" smtClean="0">
              <a:latin typeface="Trebuchet MS" panose="020B0603020202020204" pitchFamily="34" charset="0"/>
            </a:rPr>
            <a:t>(Single)</a:t>
          </a:r>
          <a:endParaRPr lang="en-US" sz="1400" dirty="0">
            <a:latin typeface="Trebuchet MS" panose="020B0603020202020204" pitchFamily="34" charset="0"/>
          </a:endParaRPr>
        </a:p>
      </dgm:t>
    </dgm:pt>
    <dgm:pt modelId="{7048B83B-C758-4ADD-B344-7A7745A6A0E6}" type="parTrans" cxnId="{E7B28606-8799-48D7-BF4D-58E3EBCF546C}">
      <dgm:prSet/>
      <dgm:spPr/>
      <dgm:t>
        <a:bodyPr/>
        <a:lstStyle/>
        <a:p>
          <a:endParaRPr lang="en-US"/>
        </a:p>
      </dgm:t>
    </dgm:pt>
    <dgm:pt modelId="{31675F0E-0EF2-42B9-A0ED-A52D5A798593}" type="sibTrans" cxnId="{E7B28606-8799-48D7-BF4D-58E3EBCF546C}">
      <dgm:prSet/>
      <dgm:spPr/>
      <dgm:t>
        <a:bodyPr/>
        <a:lstStyle/>
        <a:p>
          <a:endParaRPr lang="en-US"/>
        </a:p>
      </dgm:t>
    </dgm:pt>
    <dgm:pt modelId="{0A7843A1-8185-4EF3-8AEF-896AEE22C134}" type="pres">
      <dgm:prSet presAssocID="{178DF0B8-B795-4953-9A83-90E8EDFA8BF2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8A19144-9F2F-4610-976E-8D92637F8FCE}" type="pres">
      <dgm:prSet presAssocID="{AD6D34EF-B3B1-46BD-B3D5-B8257E7D1FCA}" presName="Accent1" presStyleCnt="0"/>
      <dgm:spPr/>
    </dgm:pt>
    <dgm:pt modelId="{A88062D9-C097-4CED-96CC-60D9EDE41AAC}" type="pres">
      <dgm:prSet presAssocID="{AD6D34EF-B3B1-46BD-B3D5-B8257E7D1FCA}" presName="Accent" presStyleLbl="node1" presStyleIdx="0" presStyleCnt="3"/>
      <dgm:spPr>
        <a:solidFill>
          <a:srgbClr val="00B050">
            <a:alpha val="90000"/>
          </a:srgbClr>
        </a:solidFill>
      </dgm:spPr>
      <dgm:t>
        <a:bodyPr/>
        <a:lstStyle/>
        <a:p>
          <a:endParaRPr lang="en-US"/>
        </a:p>
      </dgm:t>
    </dgm:pt>
    <dgm:pt modelId="{3979DBC6-C10D-4856-BEE5-7EE5CFE97062}" type="pres">
      <dgm:prSet presAssocID="{AD6D34EF-B3B1-46BD-B3D5-B8257E7D1FCA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1F66C9-4670-42AA-A452-843A6974F674}" type="pres">
      <dgm:prSet presAssocID="{A13797BB-2C2E-49FD-A3B9-6C6F5027EDC8}" presName="Accent2" presStyleCnt="0"/>
      <dgm:spPr/>
    </dgm:pt>
    <dgm:pt modelId="{4576C107-F6EA-4BAB-898D-F11C977477C9}" type="pres">
      <dgm:prSet presAssocID="{A13797BB-2C2E-49FD-A3B9-6C6F5027EDC8}" presName="Accent" presStyleLbl="node1" presStyleIdx="1" presStyleCnt="3"/>
      <dgm:spPr>
        <a:solidFill>
          <a:srgbClr val="FFC000">
            <a:alpha val="70000"/>
          </a:srgbClr>
        </a:solidFill>
      </dgm:spPr>
      <dgm:t>
        <a:bodyPr/>
        <a:lstStyle/>
        <a:p>
          <a:endParaRPr lang="en-US"/>
        </a:p>
      </dgm:t>
    </dgm:pt>
    <dgm:pt modelId="{C044F460-F9CB-45BE-9C7A-0761BE38AD94}" type="pres">
      <dgm:prSet presAssocID="{A13797BB-2C2E-49FD-A3B9-6C6F5027EDC8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6999D1-5123-4185-B8E7-C868210CEAF9}" type="pres">
      <dgm:prSet presAssocID="{1BBA91D0-0882-4972-AE2E-B13DEB0267BC}" presName="Accent3" presStyleCnt="0"/>
      <dgm:spPr/>
    </dgm:pt>
    <dgm:pt modelId="{C1D939E1-60E3-43C1-8269-DCEFFE491D7E}" type="pres">
      <dgm:prSet presAssocID="{1BBA91D0-0882-4972-AE2E-B13DEB0267BC}" presName="Accent" presStyleLbl="node1" presStyleIdx="2" presStyleCnt="3"/>
      <dgm:spPr>
        <a:solidFill>
          <a:srgbClr val="FF0000">
            <a:alpha val="50000"/>
          </a:srgbClr>
        </a:solidFill>
      </dgm:spPr>
      <dgm:t>
        <a:bodyPr/>
        <a:lstStyle/>
        <a:p>
          <a:endParaRPr lang="en-US"/>
        </a:p>
      </dgm:t>
    </dgm:pt>
    <dgm:pt modelId="{1A6DE564-2471-42E9-99FD-46FDA616E980}" type="pres">
      <dgm:prSet presAssocID="{1BBA91D0-0882-4972-AE2E-B13DEB0267BC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FAE466-41A7-42C3-A052-C2F8DE6381C7}" type="presOf" srcId="{A13797BB-2C2E-49FD-A3B9-6C6F5027EDC8}" destId="{C044F460-F9CB-45BE-9C7A-0761BE38AD94}" srcOrd="0" destOrd="0" presId="urn:microsoft.com/office/officeart/2009/layout/CircleArrowProcess"/>
    <dgm:cxn modelId="{99ED9EDE-3134-429E-8D55-FDE81416388C}" type="presOf" srcId="{AD6D34EF-B3B1-46BD-B3D5-B8257E7D1FCA}" destId="{3979DBC6-C10D-4856-BEE5-7EE5CFE97062}" srcOrd="0" destOrd="0" presId="urn:microsoft.com/office/officeart/2009/layout/CircleArrowProcess"/>
    <dgm:cxn modelId="{B4E86E03-16D8-4A02-8DF5-0F5062B2E38D}" type="presOf" srcId="{1BBA91D0-0882-4972-AE2E-B13DEB0267BC}" destId="{1A6DE564-2471-42E9-99FD-46FDA616E980}" srcOrd="0" destOrd="0" presId="urn:microsoft.com/office/officeart/2009/layout/CircleArrowProcess"/>
    <dgm:cxn modelId="{5492C617-0EFC-44BB-87F1-C47505FB8D5F}" type="presOf" srcId="{178DF0B8-B795-4953-9A83-90E8EDFA8BF2}" destId="{0A7843A1-8185-4EF3-8AEF-896AEE22C134}" srcOrd="0" destOrd="0" presId="urn:microsoft.com/office/officeart/2009/layout/CircleArrowProcess"/>
    <dgm:cxn modelId="{E7B28606-8799-48D7-BF4D-58E3EBCF546C}" srcId="{178DF0B8-B795-4953-9A83-90E8EDFA8BF2}" destId="{1BBA91D0-0882-4972-AE2E-B13DEB0267BC}" srcOrd="2" destOrd="0" parTransId="{7048B83B-C758-4ADD-B344-7A7745A6A0E6}" sibTransId="{31675F0E-0EF2-42B9-A0ED-A52D5A798593}"/>
    <dgm:cxn modelId="{4B2E76E4-76E0-4768-A98A-B681DC3B8A86}" srcId="{178DF0B8-B795-4953-9A83-90E8EDFA8BF2}" destId="{AD6D34EF-B3B1-46BD-B3D5-B8257E7D1FCA}" srcOrd="0" destOrd="0" parTransId="{19C1944D-DA31-45E9-B8F0-E846B230B1CB}" sibTransId="{7AB82EC4-2A32-4D40-A1F2-927DF58F854F}"/>
    <dgm:cxn modelId="{4EA7F3EA-6D59-4C0F-B5A1-06A7DD06B27B}" srcId="{178DF0B8-B795-4953-9A83-90E8EDFA8BF2}" destId="{A13797BB-2C2E-49FD-A3B9-6C6F5027EDC8}" srcOrd="1" destOrd="0" parTransId="{94EC4AA2-7520-4694-B9DA-FB4902E4CC4B}" sibTransId="{AD6CE012-24C9-4F19-9D39-34B939EB18C4}"/>
    <dgm:cxn modelId="{A98036B3-15B1-4379-8EEC-CC9BA54F653D}" type="presParOf" srcId="{0A7843A1-8185-4EF3-8AEF-896AEE22C134}" destId="{58A19144-9F2F-4610-976E-8D92637F8FCE}" srcOrd="0" destOrd="0" presId="urn:microsoft.com/office/officeart/2009/layout/CircleArrowProcess"/>
    <dgm:cxn modelId="{8327E361-D76C-4F1A-A7BA-0417655466EB}" type="presParOf" srcId="{58A19144-9F2F-4610-976E-8D92637F8FCE}" destId="{A88062D9-C097-4CED-96CC-60D9EDE41AAC}" srcOrd="0" destOrd="0" presId="urn:microsoft.com/office/officeart/2009/layout/CircleArrowProcess"/>
    <dgm:cxn modelId="{9FEA52A1-2A72-4CE7-9612-D8050F86CF7A}" type="presParOf" srcId="{0A7843A1-8185-4EF3-8AEF-896AEE22C134}" destId="{3979DBC6-C10D-4856-BEE5-7EE5CFE97062}" srcOrd="1" destOrd="0" presId="urn:microsoft.com/office/officeart/2009/layout/CircleArrowProcess"/>
    <dgm:cxn modelId="{6162B29B-6924-49CA-A341-90CC7E77F2E1}" type="presParOf" srcId="{0A7843A1-8185-4EF3-8AEF-896AEE22C134}" destId="{861F66C9-4670-42AA-A452-843A6974F674}" srcOrd="2" destOrd="0" presId="urn:microsoft.com/office/officeart/2009/layout/CircleArrowProcess"/>
    <dgm:cxn modelId="{AB867260-9B1F-44CB-934E-53DE3D8B73DD}" type="presParOf" srcId="{861F66C9-4670-42AA-A452-843A6974F674}" destId="{4576C107-F6EA-4BAB-898D-F11C977477C9}" srcOrd="0" destOrd="0" presId="urn:microsoft.com/office/officeart/2009/layout/CircleArrowProcess"/>
    <dgm:cxn modelId="{F43CEFFE-2DFC-44A5-B56C-DF45FC94F65F}" type="presParOf" srcId="{0A7843A1-8185-4EF3-8AEF-896AEE22C134}" destId="{C044F460-F9CB-45BE-9C7A-0761BE38AD94}" srcOrd="3" destOrd="0" presId="urn:microsoft.com/office/officeart/2009/layout/CircleArrowProcess"/>
    <dgm:cxn modelId="{DC78B45B-8043-4A4A-844B-CB8EE0332082}" type="presParOf" srcId="{0A7843A1-8185-4EF3-8AEF-896AEE22C134}" destId="{216999D1-5123-4185-B8E7-C868210CEAF9}" srcOrd="4" destOrd="0" presId="urn:microsoft.com/office/officeart/2009/layout/CircleArrowProcess"/>
    <dgm:cxn modelId="{D1221A0B-A08C-47CE-A778-DA863B0C3DF5}" type="presParOf" srcId="{216999D1-5123-4185-B8E7-C868210CEAF9}" destId="{C1D939E1-60E3-43C1-8269-DCEFFE491D7E}" srcOrd="0" destOrd="0" presId="urn:microsoft.com/office/officeart/2009/layout/CircleArrowProcess"/>
    <dgm:cxn modelId="{9091DEAE-5F7B-4E4C-A398-AA5BCCE9AE11}" type="presParOf" srcId="{0A7843A1-8185-4EF3-8AEF-896AEE22C134}" destId="{1A6DE564-2471-42E9-99FD-46FDA616E980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8E3E5A-A75A-4934-A82F-F84A786E326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26185D-1BF7-4CBD-8B56-4D7CD03D3D4F}">
      <dgm:prSet phldrT="[Text]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Influence curricula </a:t>
          </a:r>
          <a:endParaRPr lang="en-US" dirty="0">
            <a:solidFill>
              <a:schemeClr val="tx1"/>
            </a:solidFill>
          </a:endParaRPr>
        </a:p>
      </dgm:t>
    </dgm:pt>
    <dgm:pt modelId="{9273C255-BF39-4B30-BA70-634EAC5CE76F}" type="parTrans" cxnId="{5529BED0-8009-495D-89DE-3036AA7AC274}">
      <dgm:prSet/>
      <dgm:spPr/>
      <dgm:t>
        <a:bodyPr/>
        <a:lstStyle/>
        <a:p>
          <a:endParaRPr lang="en-US"/>
        </a:p>
      </dgm:t>
    </dgm:pt>
    <dgm:pt modelId="{87B2C6D5-C09C-47C5-A9A1-16159D001886}" type="sibTrans" cxnId="{5529BED0-8009-495D-89DE-3036AA7AC274}">
      <dgm:prSet/>
      <dgm:spPr/>
      <dgm:t>
        <a:bodyPr/>
        <a:lstStyle/>
        <a:p>
          <a:endParaRPr lang="en-US"/>
        </a:p>
      </dgm:t>
    </dgm:pt>
    <dgm:pt modelId="{0373BB21-22F4-476F-AA6B-06B9070643F1}">
      <dgm:prSet phldrT="[Text]" custT="1"/>
      <dgm:spPr>
        <a:solidFill>
          <a:schemeClr val="accent3">
            <a:lumMod val="60000"/>
            <a:lumOff val="40000"/>
            <a:alpha val="9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US" sz="1200" dirty="0" smtClean="0"/>
            <a:t>Competency Set </a:t>
          </a:r>
          <a:endParaRPr lang="en-US" sz="1200" dirty="0"/>
        </a:p>
      </dgm:t>
    </dgm:pt>
    <dgm:pt modelId="{81476633-6B07-4A15-8FEE-3CA8D3408505}" type="parTrans" cxnId="{B68453EB-ED81-4F25-AE6B-D2EF923CA7C8}">
      <dgm:prSet/>
      <dgm:spPr/>
      <dgm:t>
        <a:bodyPr/>
        <a:lstStyle/>
        <a:p>
          <a:endParaRPr lang="en-US"/>
        </a:p>
      </dgm:t>
    </dgm:pt>
    <dgm:pt modelId="{712FD1F6-61B9-4DFE-B9FF-5226BF334C03}" type="sibTrans" cxnId="{B68453EB-ED81-4F25-AE6B-D2EF923CA7C8}">
      <dgm:prSet/>
      <dgm:spPr/>
      <dgm:t>
        <a:bodyPr/>
        <a:lstStyle/>
        <a:p>
          <a:endParaRPr lang="en-US"/>
        </a:p>
      </dgm:t>
    </dgm:pt>
    <dgm:pt modelId="{8752535A-2A59-47D6-9AF7-1837F948CAB0}">
      <dgm:prSet phldrT="[Text]" custT="1"/>
      <dgm:spPr>
        <a:solidFill>
          <a:schemeClr val="accent3">
            <a:lumMod val="60000"/>
            <a:lumOff val="40000"/>
            <a:alpha val="9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US" sz="1200" dirty="0" smtClean="0"/>
            <a:t>Duration </a:t>
          </a:r>
          <a:endParaRPr lang="en-US" sz="1200" dirty="0"/>
        </a:p>
      </dgm:t>
    </dgm:pt>
    <dgm:pt modelId="{A9E0FCF1-BB37-4A4E-A3BA-11E3810CE58B}" type="parTrans" cxnId="{80E74713-E1EC-4730-9D49-454B5145096A}">
      <dgm:prSet/>
      <dgm:spPr/>
      <dgm:t>
        <a:bodyPr/>
        <a:lstStyle/>
        <a:p>
          <a:endParaRPr lang="en-US"/>
        </a:p>
      </dgm:t>
    </dgm:pt>
    <dgm:pt modelId="{3B9CDCB2-C7C0-445C-BAFF-D0EA24EBDFC7}" type="sibTrans" cxnId="{80E74713-E1EC-4730-9D49-454B5145096A}">
      <dgm:prSet/>
      <dgm:spPr/>
      <dgm:t>
        <a:bodyPr/>
        <a:lstStyle/>
        <a:p>
          <a:endParaRPr lang="en-US"/>
        </a:p>
      </dgm:t>
    </dgm:pt>
    <dgm:pt modelId="{723604C7-4CCD-4941-89EC-C539122CA9BE}">
      <dgm:prSet phldrT="[Text]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Lead development</a:t>
          </a:r>
          <a:endParaRPr lang="en-US" dirty="0">
            <a:solidFill>
              <a:schemeClr val="tx1"/>
            </a:solidFill>
          </a:endParaRPr>
        </a:p>
      </dgm:t>
    </dgm:pt>
    <dgm:pt modelId="{0D229503-B9CC-430B-91D2-4697ECD622BC}" type="parTrans" cxnId="{7ED334A7-CC13-461E-9FD4-5334BC925F31}">
      <dgm:prSet/>
      <dgm:spPr/>
      <dgm:t>
        <a:bodyPr/>
        <a:lstStyle/>
        <a:p>
          <a:endParaRPr lang="en-US"/>
        </a:p>
      </dgm:t>
    </dgm:pt>
    <dgm:pt modelId="{1BF55854-D29B-4370-A5E9-9F9A75F5CDB0}" type="sibTrans" cxnId="{7ED334A7-CC13-461E-9FD4-5334BC925F31}">
      <dgm:prSet/>
      <dgm:spPr/>
      <dgm:t>
        <a:bodyPr/>
        <a:lstStyle/>
        <a:p>
          <a:endParaRPr lang="en-US"/>
        </a:p>
      </dgm:t>
    </dgm:pt>
    <dgm:pt modelId="{3B58C3B7-246E-4129-9CBD-CF39E3AC15FF}">
      <dgm:prSet phldrT="[Text]"/>
      <dgm:spPr>
        <a:solidFill>
          <a:srgbClr val="FFFF66">
            <a:alpha val="89804"/>
          </a:srgbClr>
        </a:solidFill>
        <a:ln>
          <a:solidFill>
            <a:srgbClr val="FFC000"/>
          </a:solidFill>
        </a:ln>
      </dgm:spPr>
      <dgm:t>
        <a:bodyPr/>
        <a:lstStyle/>
        <a:p>
          <a:r>
            <a:rPr lang="en-US" dirty="0" smtClean="0"/>
            <a:t>Subjects</a:t>
          </a:r>
          <a:endParaRPr lang="en-US" dirty="0"/>
        </a:p>
      </dgm:t>
    </dgm:pt>
    <dgm:pt modelId="{D20FE0CB-24AE-4F29-BD55-355EA0ACD86F}" type="parTrans" cxnId="{7E163549-15F3-4781-B274-3BCA6DB2E8B3}">
      <dgm:prSet/>
      <dgm:spPr/>
      <dgm:t>
        <a:bodyPr/>
        <a:lstStyle/>
        <a:p>
          <a:endParaRPr lang="en-US"/>
        </a:p>
      </dgm:t>
    </dgm:pt>
    <dgm:pt modelId="{A49C0499-AC28-4C21-A68A-99B432D7A3B7}" type="sibTrans" cxnId="{7E163549-15F3-4781-B274-3BCA6DB2E8B3}">
      <dgm:prSet/>
      <dgm:spPr/>
      <dgm:t>
        <a:bodyPr/>
        <a:lstStyle/>
        <a:p>
          <a:endParaRPr lang="en-US"/>
        </a:p>
      </dgm:t>
    </dgm:pt>
    <dgm:pt modelId="{3E01B9B4-BDA2-424A-8ECE-2576CDF82536}">
      <dgm:prSet phldrT="[Text]"/>
      <dgm:spPr>
        <a:solidFill>
          <a:srgbClr val="FFFF66">
            <a:alpha val="89804"/>
          </a:srgbClr>
        </a:solidFill>
        <a:ln>
          <a:solidFill>
            <a:srgbClr val="FFC000"/>
          </a:solidFill>
        </a:ln>
      </dgm:spPr>
      <dgm:t>
        <a:bodyPr/>
        <a:lstStyle/>
        <a:p>
          <a:r>
            <a:rPr lang="en-US" dirty="0" smtClean="0"/>
            <a:t>Methods and Medias</a:t>
          </a:r>
          <a:endParaRPr lang="en-US" dirty="0"/>
        </a:p>
      </dgm:t>
    </dgm:pt>
    <dgm:pt modelId="{1F0791BE-C859-4516-96D5-25EA8D165790}" type="parTrans" cxnId="{6A7286CE-2DF9-4B28-BD49-446D9662574D}">
      <dgm:prSet/>
      <dgm:spPr/>
      <dgm:t>
        <a:bodyPr/>
        <a:lstStyle/>
        <a:p>
          <a:endParaRPr lang="en-US"/>
        </a:p>
      </dgm:t>
    </dgm:pt>
    <dgm:pt modelId="{8BD525AF-531D-453F-AD7D-04181B164F69}" type="sibTrans" cxnId="{6A7286CE-2DF9-4B28-BD49-446D9662574D}">
      <dgm:prSet/>
      <dgm:spPr/>
      <dgm:t>
        <a:bodyPr/>
        <a:lstStyle/>
        <a:p>
          <a:endParaRPr lang="en-US"/>
        </a:p>
      </dgm:t>
    </dgm:pt>
    <dgm:pt modelId="{A5C1E00E-AB4E-4868-96A9-044478BD55FB}">
      <dgm:prSet phldrT="[Text]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Practical Training</a:t>
          </a:r>
          <a:endParaRPr lang="en-US" dirty="0">
            <a:solidFill>
              <a:schemeClr val="tx1"/>
            </a:solidFill>
          </a:endParaRPr>
        </a:p>
      </dgm:t>
    </dgm:pt>
    <dgm:pt modelId="{09B4DF17-1E72-409A-96DC-D763C7415735}" type="parTrans" cxnId="{FFAB8F37-0FD2-464D-BFC5-925C7081C1BA}">
      <dgm:prSet/>
      <dgm:spPr/>
      <dgm:t>
        <a:bodyPr/>
        <a:lstStyle/>
        <a:p>
          <a:endParaRPr lang="en-US"/>
        </a:p>
      </dgm:t>
    </dgm:pt>
    <dgm:pt modelId="{1E84B161-4957-4C23-95B1-653FBD1A8A3D}" type="sibTrans" cxnId="{FFAB8F37-0FD2-464D-BFC5-925C7081C1BA}">
      <dgm:prSet/>
      <dgm:spPr/>
      <dgm:t>
        <a:bodyPr/>
        <a:lstStyle/>
        <a:p>
          <a:endParaRPr lang="en-US"/>
        </a:p>
      </dgm:t>
    </dgm:pt>
    <dgm:pt modelId="{95526237-CCDB-4425-A67A-C6ABD39BBB2F}">
      <dgm:prSet phldrT="[Text]"/>
      <dgm:spPr>
        <a:solidFill>
          <a:schemeClr val="accent2">
            <a:lumMod val="40000"/>
            <a:lumOff val="60000"/>
            <a:alpha val="9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en-US" dirty="0" smtClean="0"/>
            <a:t>Training Plan </a:t>
          </a:r>
          <a:endParaRPr lang="en-US" dirty="0"/>
        </a:p>
      </dgm:t>
    </dgm:pt>
    <dgm:pt modelId="{8FEF295C-3BB2-47B0-BEA8-3CE74625E0AD}" type="parTrans" cxnId="{A4E03323-8875-4ADB-BD69-3CE3BA4EEADD}">
      <dgm:prSet/>
      <dgm:spPr/>
      <dgm:t>
        <a:bodyPr/>
        <a:lstStyle/>
        <a:p>
          <a:endParaRPr lang="en-US"/>
        </a:p>
      </dgm:t>
    </dgm:pt>
    <dgm:pt modelId="{1D05BE2F-4A04-456C-B83E-D2A4FC0ABBC4}" type="sibTrans" cxnId="{A4E03323-8875-4ADB-BD69-3CE3BA4EEADD}">
      <dgm:prSet/>
      <dgm:spPr/>
      <dgm:t>
        <a:bodyPr/>
        <a:lstStyle/>
        <a:p>
          <a:endParaRPr lang="en-US"/>
        </a:p>
      </dgm:t>
    </dgm:pt>
    <dgm:pt modelId="{3F3A2CCF-564E-4258-B81A-9D54D0CEEFCB}">
      <dgm:prSet phldrT="[Text]"/>
      <dgm:spPr>
        <a:solidFill>
          <a:schemeClr val="accent2">
            <a:lumMod val="40000"/>
            <a:lumOff val="60000"/>
            <a:alpha val="9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en-US" dirty="0" smtClean="0"/>
            <a:t>Learning Aids </a:t>
          </a:r>
          <a:endParaRPr lang="en-US" dirty="0"/>
        </a:p>
      </dgm:t>
    </dgm:pt>
    <dgm:pt modelId="{3243427E-6766-48F5-A064-E94B5917BB92}" type="parTrans" cxnId="{359A4231-F4A9-4357-BF1C-892F6E4DE120}">
      <dgm:prSet/>
      <dgm:spPr/>
      <dgm:t>
        <a:bodyPr/>
        <a:lstStyle/>
        <a:p>
          <a:endParaRPr lang="en-US"/>
        </a:p>
      </dgm:t>
    </dgm:pt>
    <dgm:pt modelId="{23492A37-E69F-466F-83FD-724D257EABA9}" type="sibTrans" cxnId="{359A4231-F4A9-4357-BF1C-892F6E4DE120}">
      <dgm:prSet/>
      <dgm:spPr/>
      <dgm:t>
        <a:bodyPr/>
        <a:lstStyle/>
        <a:p>
          <a:endParaRPr lang="en-US"/>
        </a:p>
      </dgm:t>
    </dgm:pt>
    <dgm:pt modelId="{C644AA8F-AF4B-461E-87DC-01EC39C0EA6F}">
      <dgm:prSet phldrT="[Text]" custT="1"/>
      <dgm:spPr>
        <a:solidFill>
          <a:schemeClr val="accent3">
            <a:lumMod val="60000"/>
            <a:lumOff val="40000"/>
            <a:alpha val="9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US" sz="1200" dirty="0" smtClean="0"/>
            <a:t>Occupational Sectors</a:t>
          </a:r>
          <a:endParaRPr lang="en-US" sz="1200" dirty="0"/>
        </a:p>
      </dgm:t>
    </dgm:pt>
    <dgm:pt modelId="{656A118A-BDA1-49AF-B044-B2E33FACF461}" type="parTrans" cxnId="{20EAEFC2-EA24-46D9-9617-D228B18056BC}">
      <dgm:prSet/>
      <dgm:spPr/>
      <dgm:t>
        <a:bodyPr/>
        <a:lstStyle/>
        <a:p>
          <a:endParaRPr lang="en-US"/>
        </a:p>
      </dgm:t>
    </dgm:pt>
    <dgm:pt modelId="{3E797302-59CF-4E27-B1B4-76322835EFE5}" type="sibTrans" cxnId="{20EAEFC2-EA24-46D9-9617-D228B18056BC}">
      <dgm:prSet/>
      <dgm:spPr/>
      <dgm:t>
        <a:bodyPr/>
        <a:lstStyle/>
        <a:p>
          <a:endParaRPr lang="en-US"/>
        </a:p>
      </dgm:t>
    </dgm:pt>
    <dgm:pt modelId="{529216CD-CEFE-426B-A4AD-6D4DCD339CA1}">
      <dgm:prSet phldrT="[Text]" custT="1"/>
      <dgm:spPr>
        <a:solidFill>
          <a:schemeClr val="accent3">
            <a:lumMod val="60000"/>
            <a:lumOff val="40000"/>
            <a:alpha val="9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US" sz="1200" dirty="0" smtClean="0"/>
            <a:t>Rules &amp; Regulations</a:t>
          </a:r>
          <a:endParaRPr lang="en-US" sz="1200" dirty="0"/>
        </a:p>
      </dgm:t>
    </dgm:pt>
    <dgm:pt modelId="{F8585943-30C1-44ED-A9E7-8182A677CC1E}" type="parTrans" cxnId="{078B6406-3925-4564-9B48-17D8ADC7F712}">
      <dgm:prSet/>
      <dgm:spPr/>
      <dgm:t>
        <a:bodyPr/>
        <a:lstStyle/>
        <a:p>
          <a:endParaRPr lang="en-US"/>
        </a:p>
      </dgm:t>
    </dgm:pt>
    <dgm:pt modelId="{FB89626B-2C27-4E66-9ED0-95328ED02CDB}" type="sibTrans" cxnId="{078B6406-3925-4564-9B48-17D8ADC7F712}">
      <dgm:prSet/>
      <dgm:spPr/>
      <dgm:t>
        <a:bodyPr/>
        <a:lstStyle/>
        <a:p>
          <a:endParaRPr lang="en-US"/>
        </a:p>
      </dgm:t>
    </dgm:pt>
    <dgm:pt modelId="{41E0749E-52B7-4011-8D7A-A63E29C0D797}">
      <dgm:prSet phldrT="[Text]"/>
      <dgm:spPr>
        <a:solidFill>
          <a:srgbClr val="FFFF66">
            <a:alpha val="89804"/>
          </a:srgbClr>
        </a:solidFill>
        <a:ln>
          <a:solidFill>
            <a:srgbClr val="FFC000"/>
          </a:solidFill>
        </a:ln>
      </dgm:spPr>
      <dgm:t>
        <a:bodyPr/>
        <a:lstStyle/>
        <a:p>
          <a:r>
            <a:rPr lang="en-US" dirty="0" smtClean="0"/>
            <a:t>Taxonomy Level </a:t>
          </a:r>
          <a:endParaRPr lang="en-US" dirty="0"/>
        </a:p>
      </dgm:t>
    </dgm:pt>
    <dgm:pt modelId="{E64D3FCC-7BD8-4BD3-873E-1CA706A0E709}" type="parTrans" cxnId="{DD492D13-961A-4BFE-B0B6-08E04878D5B4}">
      <dgm:prSet/>
      <dgm:spPr/>
      <dgm:t>
        <a:bodyPr/>
        <a:lstStyle/>
        <a:p>
          <a:endParaRPr lang="en-US"/>
        </a:p>
      </dgm:t>
    </dgm:pt>
    <dgm:pt modelId="{E18562AE-71CB-4B55-9B96-76255A691DF7}" type="sibTrans" cxnId="{DD492D13-961A-4BFE-B0B6-08E04878D5B4}">
      <dgm:prSet/>
      <dgm:spPr/>
      <dgm:t>
        <a:bodyPr/>
        <a:lstStyle/>
        <a:p>
          <a:endParaRPr lang="en-US"/>
        </a:p>
      </dgm:t>
    </dgm:pt>
    <dgm:pt modelId="{77110481-AE07-4547-8FC5-80D7A20F3861}">
      <dgm:prSet phldrT="[Text]"/>
      <dgm:spPr>
        <a:solidFill>
          <a:schemeClr val="accent2">
            <a:lumMod val="40000"/>
            <a:lumOff val="60000"/>
            <a:alpha val="9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en-US" dirty="0" smtClean="0"/>
            <a:t>Projects </a:t>
          </a:r>
          <a:endParaRPr lang="en-US" dirty="0"/>
        </a:p>
      </dgm:t>
    </dgm:pt>
    <dgm:pt modelId="{6DE67A2A-F9BB-42DB-A16D-0D50BEEC71F7}" type="parTrans" cxnId="{66A7ADA8-1C43-4BBC-AD0C-D6AA625080FB}">
      <dgm:prSet/>
      <dgm:spPr/>
      <dgm:t>
        <a:bodyPr/>
        <a:lstStyle/>
        <a:p>
          <a:endParaRPr lang="en-US"/>
        </a:p>
      </dgm:t>
    </dgm:pt>
    <dgm:pt modelId="{F09E787F-BCA7-4C25-B233-ACBEA8BA607A}" type="sibTrans" cxnId="{66A7ADA8-1C43-4BBC-AD0C-D6AA625080FB}">
      <dgm:prSet/>
      <dgm:spPr/>
      <dgm:t>
        <a:bodyPr/>
        <a:lstStyle/>
        <a:p>
          <a:endParaRPr lang="en-US"/>
        </a:p>
      </dgm:t>
    </dgm:pt>
    <dgm:pt modelId="{F78C7010-BD97-4D05-9CD7-3292C136D749}" type="pres">
      <dgm:prSet presAssocID="{978E3E5A-A75A-4934-A82F-F84A786E326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4C66BC-ED57-4817-9AA4-41D5F88DA4FA}" type="pres">
      <dgm:prSet presAssocID="{8A26185D-1BF7-4CBD-8B56-4D7CD03D3D4F}" presName="composite" presStyleCnt="0"/>
      <dgm:spPr/>
    </dgm:pt>
    <dgm:pt modelId="{41400F0D-A174-496A-B80A-A112A3067235}" type="pres">
      <dgm:prSet presAssocID="{8A26185D-1BF7-4CBD-8B56-4D7CD03D3D4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D0D25C-A77B-4777-9D7B-0C074A2C7EB9}" type="pres">
      <dgm:prSet presAssocID="{8A26185D-1BF7-4CBD-8B56-4D7CD03D3D4F}" presName="descendantText" presStyleLbl="alignAcc1" presStyleIdx="0" presStyleCnt="3" custLinFactNeighborX="-581" custLinFactNeighborY="-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CA8D9E-B4A6-4D29-8EBC-835D8C8EBC05}" type="pres">
      <dgm:prSet presAssocID="{87B2C6D5-C09C-47C5-A9A1-16159D001886}" presName="sp" presStyleCnt="0"/>
      <dgm:spPr/>
    </dgm:pt>
    <dgm:pt modelId="{083EEDF4-01F1-4D06-BAD5-9BDD433D34E6}" type="pres">
      <dgm:prSet presAssocID="{723604C7-4CCD-4941-89EC-C539122CA9BE}" presName="composite" presStyleCnt="0"/>
      <dgm:spPr/>
    </dgm:pt>
    <dgm:pt modelId="{91CE2401-DE3F-41D5-AB53-ACB4D5A40DA6}" type="pres">
      <dgm:prSet presAssocID="{723604C7-4CCD-4941-89EC-C539122CA9B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49B2BD-8413-4399-B28D-E259E64F5BDC}" type="pres">
      <dgm:prSet presAssocID="{723604C7-4CCD-4941-89EC-C539122CA9B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549ACC-E672-4418-B288-7ED292F2797D}" type="pres">
      <dgm:prSet presAssocID="{1BF55854-D29B-4370-A5E9-9F9A75F5CDB0}" presName="sp" presStyleCnt="0"/>
      <dgm:spPr/>
    </dgm:pt>
    <dgm:pt modelId="{46DAB721-3E53-4B24-B8A9-71F9A5FA8544}" type="pres">
      <dgm:prSet presAssocID="{A5C1E00E-AB4E-4868-96A9-044478BD55FB}" presName="composite" presStyleCnt="0"/>
      <dgm:spPr/>
    </dgm:pt>
    <dgm:pt modelId="{CB7B6172-2028-4205-8F95-815792E9C492}" type="pres">
      <dgm:prSet presAssocID="{A5C1E00E-AB4E-4868-96A9-044478BD55F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E19C80-8388-4E7E-885C-ADA29E5B55EA}" type="pres">
      <dgm:prSet presAssocID="{A5C1E00E-AB4E-4868-96A9-044478BD55F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6867CC-3292-44A7-B7C8-D2CD6195E2C0}" type="presOf" srcId="{95526237-CCDB-4425-A67A-C6ABD39BBB2F}" destId="{34E19C80-8388-4E7E-885C-ADA29E5B55EA}" srcOrd="0" destOrd="0" presId="urn:microsoft.com/office/officeart/2005/8/layout/chevron2"/>
    <dgm:cxn modelId="{66A7ADA8-1C43-4BBC-AD0C-D6AA625080FB}" srcId="{A5C1E00E-AB4E-4868-96A9-044478BD55FB}" destId="{77110481-AE07-4547-8FC5-80D7A20F3861}" srcOrd="2" destOrd="0" parTransId="{6DE67A2A-F9BB-42DB-A16D-0D50BEEC71F7}" sibTransId="{F09E787F-BCA7-4C25-B233-ACBEA8BA607A}"/>
    <dgm:cxn modelId="{8F8944DC-4022-4CBD-B34E-2E34F8D5FE01}" type="presOf" srcId="{529216CD-CEFE-426B-A4AD-6D4DCD339CA1}" destId="{E9D0D25C-A77B-4777-9D7B-0C074A2C7EB9}" srcOrd="0" destOrd="3" presId="urn:microsoft.com/office/officeart/2005/8/layout/chevron2"/>
    <dgm:cxn modelId="{C4B7979D-8F21-4689-803C-E9E50A83CD62}" type="presOf" srcId="{8752535A-2A59-47D6-9AF7-1837F948CAB0}" destId="{E9D0D25C-A77B-4777-9D7B-0C074A2C7EB9}" srcOrd="0" destOrd="2" presId="urn:microsoft.com/office/officeart/2005/8/layout/chevron2"/>
    <dgm:cxn modelId="{359A4231-F4A9-4357-BF1C-892F6E4DE120}" srcId="{A5C1E00E-AB4E-4868-96A9-044478BD55FB}" destId="{3F3A2CCF-564E-4258-B81A-9D54D0CEEFCB}" srcOrd="1" destOrd="0" parTransId="{3243427E-6766-48F5-A064-E94B5917BB92}" sibTransId="{23492A37-E69F-466F-83FD-724D257EABA9}"/>
    <dgm:cxn modelId="{45478AD8-7C0E-4AD9-BEB5-90F81B542717}" type="presOf" srcId="{A5C1E00E-AB4E-4868-96A9-044478BD55FB}" destId="{CB7B6172-2028-4205-8F95-815792E9C492}" srcOrd="0" destOrd="0" presId="urn:microsoft.com/office/officeart/2005/8/layout/chevron2"/>
    <dgm:cxn modelId="{5529BED0-8009-495D-89DE-3036AA7AC274}" srcId="{978E3E5A-A75A-4934-A82F-F84A786E3268}" destId="{8A26185D-1BF7-4CBD-8B56-4D7CD03D3D4F}" srcOrd="0" destOrd="0" parTransId="{9273C255-BF39-4B30-BA70-634EAC5CE76F}" sibTransId="{87B2C6D5-C09C-47C5-A9A1-16159D001886}"/>
    <dgm:cxn modelId="{078B6406-3925-4564-9B48-17D8ADC7F712}" srcId="{8A26185D-1BF7-4CBD-8B56-4D7CD03D3D4F}" destId="{529216CD-CEFE-426B-A4AD-6D4DCD339CA1}" srcOrd="3" destOrd="0" parTransId="{F8585943-30C1-44ED-A9E7-8182A677CC1E}" sibTransId="{FB89626B-2C27-4E66-9ED0-95328ED02CDB}"/>
    <dgm:cxn modelId="{6A7286CE-2DF9-4B28-BD49-446D9662574D}" srcId="{723604C7-4CCD-4941-89EC-C539122CA9BE}" destId="{3E01B9B4-BDA2-424A-8ECE-2576CDF82536}" srcOrd="1" destOrd="0" parTransId="{1F0791BE-C859-4516-96D5-25EA8D165790}" sibTransId="{8BD525AF-531D-453F-AD7D-04181B164F69}"/>
    <dgm:cxn modelId="{56E6D66F-C9A0-4213-8FB6-C86ACA370E04}" type="presOf" srcId="{723604C7-4CCD-4941-89EC-C539122CA9BE}" destId="{91CE2401-DE3F-41D5-AB53-ACB4D5A40DA6}" srcOrd="0" destOrd="0" presId="urn:microsoft.com/office/officeart/2005/8/layout/chevron2"/>
    <dgm:cxn modelId="{342BF7D0-732A-430A-B36D-162777A592CE}" type="presOf" srcId="{8A26185D-1BF7-4CBD-8B56-4D7CD03D3D4F}" destId="{41400F0D-A174-496A-B80A-A112A3067235}" srcOrd="0" destOrd="0" presId="urn:microsoft.com/office/officeart/2005/8/layout/chevron2"/>
    <dgm:cxn modelId="{096AAADB-5244-4AF2-BA36-3F41DAC4A0F7}" type="presOf" srcId="{41E0749E-52B7-4011-8D7A-A63E29C0D797}" destId="{7749B2BD-8413-4399-B28D-E259E64F5BDC}" srcOrd="0" destOrd="2" presId="urn:microsoft.com/office/officeart/2005/8/layout/chevron2"/>
    <dgm:cxn modelId="{DD492D13-961A-4BFE-B0B6-08E04878D5B4}" srcId="{723604C7-4CCD-4941-89EC-C539122CA9BE}" destId="{41E0749E-52B7-4011-8D7A-A63E29C0D797}" srcOrd="2" destOrd="0" parTransId="{E64D3FCC-7BD8-4BD3-873E-1CA706A0E709}" sibTransId="{E18562AE-71CB-4B55-9B96-76255A691DF7}"/>
    <dgm:cxn modelId="{789EBCBD-654F-4510-B20D-77300CB12925}" type="presOf" srcId="{77110481-AE07-4547-8FC5-80D7A20F3861}" destId="{34E19C80-8388-4E7E-885C-ADA29E5B55EA}" srcOrd="0" destOrd="2" presId="urn:microsoft.com/office/officeart/2005/8/layout/chevron2"/>
    <dgm:cxn modelId="{20EAEFC2-EA24-46D9-9617-D228B18056BC}" srcId="{8A26185D-1BF7-4CBD-8B56-4D7CD03D3D4F}" destId="{C644AA8F-AF4B-461E-87DC-01EC39C0EA6F}" srcOrd="0" destOrd="0" parTransId="{656A118A-BDA1-49AF-B044-B2E33FACF461}" sibTransId="{3E797302-59CF-4E27-B1B4-76322835EFE5}"/>
    <dgm:cxn modelId="{A4E03323-8875-4ADB-BD69-3CE3BA4EEADD}" srcId="{A5C1E00E-AB4E-4868-96A9-044478BD55FB}" destId="{95526237-CCDB-4425-A67A-C6ABD39BBB2F}" srcOrd="0" destOrd="0" parTransId="{8FEF295C-3BB2-47B0-BEA8-3CE74625E0AD}" sibTransId="{1D05BE2F-4A04-456C-B83E-D2A4FC0ABBC4}"/>
    <dgm:cxn modelId="{23857132-225A-4D62-9874-FAEADBCF01EA}" type="presOf" srcId="{3F3A2CCF-564E-4258-B81A-9D54D0CEEFCB}" destId="{34E19C80-8388-4E7E-885C-ADA29E5B55EA}" srcOrd="0" destOrd="1" presId="urn:microsoft.com/office/officeart/2005/8/layout/chevron2"/>
    <dgm:cxn modelId="{FFAB8F37-0FD2-464D-BFC5-925C7081C1BA}" srcId="{978E3E5A-A75A-4934-A82F-F84A786E3268}" destId="{A5C1E00E-AB4E-4868-96A9-044478BD55FB}" srcOrd="2" destOrd="0" parTransId="{09B4DF17-1E72-409A-96DC-D763C7415735}" sibTransId="{1E84B161-4957-4C23-95B1-653FBD1A8A3D}"/>
    <dgm:cxn modelId="{88C56938-C6CD-405E-ABA9-64C54B8BBA2D}" type="presOf" srcId="{0373BB21-22F4-476F-AA6B-06B9070643F1}" destId="{E9D0D25C-A77B-4777-9D7B-0C074A2C7EB9}" srcOrd="0" destOrd="1" presId="urn:microsoft.com/office/officeart/2005/8/layout/chevron2"/>
    <dgm:cxn modelId="{7ED334A7-CC13-461E-9FD4-5334BC925F31}" srcId="{978E3E5A-A75A-4934-A82F-F84A786E3268}" destId="{723604C7-4CCD-4941-89EC-C539122CA9BE}" srcOrd="1" destOrd="0" parTransId="{0D229503-B9CC-430B-91D2-4697ECD622BC}" sibTransId="{1BF55854-D29B-4370-A5E9-9F9A75F5CDB0}"/>
    <dgm:cxn modelId="{B68453EB-ED81-4F25-AE6B-D2EF923CA7C8}" srcId="{8A26185D-1BF7-4CBD-8B56-4D7CD03D3D4F}" destId="{0373BB21-22F4-476F-AA6B-06B9070643F1}" srcOrd="1" destOrd="0" parTransId="{81476633-6B07-4A15-8FEE-3CA8D3408505}" sibTransId="{712FD1F6-61B9-4DFE-B9FF-5226BF334C03}"/>
    <dgm:cxn modelId="{80E74713-E1EC-4730-9D49-454B5145096A}" srcId="{8A26185D-1BF7-4CBD-8B56-4D7CD03D3D4F}" destId="{8752535A-2A59-47D6-9AF7-1837F948CAB0}" srcOrd="2" destOrd="0" parTransId="{A9E0FCF1-BB37-4A4E-A3BA-11E3810CE58B}" sibTransId="{3B9CDCB2-C7C0-445C-BAFF-D0EA24EBDFC7}"/>
    <dgm:cxn modelId="{2F483DF0-C7F1-4414-A401-0D85C5C6A585}" type="presOf" srcId="{978E3E5A-A75A-4934-A82F-F84A786E3268}" destId="{F78C7010-BD97-4D05-9CD7-3292C136D749}" srcOrd="0" destOrd="0" presId="urn:microsoft.com/office/officeart/2005/8/layout/chevron2"/>
    <dgm:cxn modelId="{109DA037-EE44-4A1B-8D2B-A9C64FB332C7}" type="presOf" srcId="{3E01B9B4-BDA2-424A-8ECE-2576CDF82536}" destId="{7749B2BD-8413-4399-B28D-E259E64F5BDC}" srcOrd="0" destOrd="1" presId="urn:microsoft.com/office/officeart/2005/8/layout/chevron2"/>
    <dgm:cxn modelId="{E9F5D685-8708-434F-A374-9BA46F9A774B}" type="presOf" srcId="{C644AA8F-AF4B-461E-87DC-01EC39C0EA6F}" destId="{E9D0D25C-A77B-4777-9D7B-0C074A2C7EB9}" srcOrd="0" destOrd="0" presId="urn:microsoft.com/office/officeart/2005/8/layout/chevron2"/>
    <dgm:cxn modelId="{C388B248-8C80-434D-A778-A1F2693DB78D}" type="presOf" srcId="{3B58C3B7-246E-4129-9CBD-CF39E3AC15FF}" destId="{7749B2BD-8413-4399-B28D-E259E64F5BDC}" srcOrd="0" destOrd="0" presId="urn:microsoft.com/office/officeart/2005/8/layout/chevron2"/>
    <dgm:cxn modelId="{7E163549-15F3-4781-B274-3BCA6DB2E8B3}" srcId="{723604C7-4CCD-4941-89EC-C539122CA9BE}" destId="{3B58C3B7-246E-4129-9CBD-CF39E3AC15FF}" srcOrd="0" destOrd="0" parTransId="{D20FE0CB-24AE-4F29-BD55-355EA0ACD86F}" sibTransId="{A49C0499-AC28-4C21-A68A-99B432D7A3B7}"/>
    <dgm:cxn modelId="{AB5641DF-3260-4DB0-B2BF-9BBC6FBE1C2F}" type="presParOf" srcId="{F78C7010-BD97-4D05-9CD7-3292C136D749}" destId="{224C66BC-ED57-4817-9AA4-41D5F88DA4FA}" srcOrd="0" destOrd="0" presId="urn:microsoft.com/office/officeart/2005/8/layout/chevron2"/>
    <dgm:cxn modelId="{F1CB8423-0AF7-48D0-AE6A-E5CDD4EE07F2}" type="presParOf" srcId="{224C66BC-ED57-4817-9AA4-41D5F88DA4FA}" destId="{41400F0D-A174-496A-B80A-A112A3067235}" srcOrd="0" destOrd="0" presId="urn:microsoft.com/office/officeart/2005/8/layout/chevron2"/>
    <dgm:cxn modelId="{8FDD06A3-DC4A-4769-932C-C8F29F5E4FDE}" type="presParOf" srcId="{224C66BC-ED57-4817-9AA4-41D5F88DA4FA}" destId="{E9D0D25C-A77B-4777-9D7B-0C074A2C7EB9}" srcOrd="1" destOrd="0" presId="urn:microsoft.com/office/officeart/2005/8/layout/chevron2"/>
    <dgm:cxn modelId="{78195BD3-7106-47A1-897D-969D4DB82B51}" type="presParOf" srcId="{F78C7010-BD97-4D05-9CD7-3292C136D749}" destId="{82CA8D9E-B4A6-4D29-8EBC-835D8C8EBC05}" srcOrd="1" destOrd="0" presId="urn:microsoft.com/office/officeart/2005/8/layout/chevron2"/>
    <dgm:cxn modelId="{9C9EDB25-E9B3-4789-B7CC-A3CF94B40991}" type="presParOf" srcId="{F78C7010-BD97-4D05-9CD7-3292C136D749}" destId="{083EEDF4-01F1-4D06-BAD5-9BDD433D34E6}" srcOrd="2" destOrd="0" presId="urn:microsoft.com/office/officeart/2005/8/layout/chevron2"/>
    <dgm:cxn modelId="{D1CE45B7-F609-4AA5-BEA1-7E2E5A51FF88}" type="presParOf" srcId="{083EEDF4-01F1-4D06-BAD5-9BDD433D34E6}" destId="{91CE2401-DE3F-41D5-AB53-ACB4D5A40DA6}" srcOrd="0" destOrd="0" presId="urn:microsoft.com/office/officeart/2005/8/layout/chevron2"/>
    <dgm:cxn modelId="{03FF330A-A11C-432C-8AC9-8E0128EDB75A}" type="presParOf" srcId="{083EEDF4-01F1-4D06-BAD5-9BDD433D34E6}" destId="{7749B2BD-8413-4399-B28D-E259E64F5BDC}" srcOrd="1" destOrd="0" presId="urn:microsoft.com/office/officeart/2005/8/layout/chevron2"/>
    <dgm:cxn modelId="{E4E327F0-5EF0-4262-A800-83FEC15A6204}" type="presParOf" srcId="{F78C7010-BD97-4D05-9CD7-3292C136D749}" destId="{E3549ACC-E672-4418-B288-7ED292F2797D}" srcOrd="3" destOrd="0" presId="urn:microsoft.com/office/officeart/2005/8/layout/chevron2"/>
    <dgm:cxn modelId="{ABD839F1-7033-4B1B-82C0-42995A9EABED}" type="presParOf" srcId="{F78C7010-BD97-4D05-9CD7-3292C136D749}" destId="{46DAB721-3E53-4B24-B8A9-71F9A5FA8544}" srcOrd="4" destOrd="0" presId="urn:microsoft.com/office/officeart/2005/8/layout/chevron2"/>
    <dgm:cxn modelId="{A9FD0F28-6C1E-4382-BB76-DDED812E5094}" type="presParOf" srcId="{46DAB721-3E53-4B24-B8A9-71F9A5FA8544}" destId="{CB7B6172-2028-4205-8F95-815792E9C492}" srcOrd="0" destOrd="0" presId="urn:microsoft.com/office/officeart/2005/8/layout/chevron2"/>
    <dgm:cxn modelId="{5B12E14D-ED60-4AF0-B64D-B4ED4FA3E847}" type="presParOf" srcId="{46DAB721-3E53-4B24-B8A9-71F9A5FA8544}" destId="{34E19C80-8388-4E7E-885C-ADA29E5B55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062D9-C097-4CED-96CC-60D9EDE41AAC}">
      <dsp:nvSpPr>
        <dsp:cNvPr id="0" name=""/>
        <dsp:cNvSpPr/>
      </dsp:nvSpPr>
      <dsp:spPr>
        <a:xfrm>
          <a:off x="937869" y="345972"/>
          <a:ext cx="1623060" cy="162330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79DBC6-C10D-4856-BEE5-7EE5CFE97062}">
      <dsp:nvSpPr>
        <dsp:cNvPr id="0" name=""/>
        <dsp:cNvSpPr/>
      </dsp:nvSpPr>
      <dsp:spPr>
        <a:xfrm>
          <a:off x="1296619" y="932035"/>
          <a:ext cx="901903" cy="450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Trebuchet MS" panose="020B0603020202020204" pitchFamily="34" charset="0"/>
            </a:rPr>
            <a:t>Committees</a:t>
          </a:r>
          <a:endParaRPr lang="en-US" sz="1200" kern="1200" dirty="0">
            <a:latin typeface="Trebuchet MS" panose="020B0603020202020204" pitchFamily="34" charset="0"/>
          </a:endParaRPr>
        </a:p>
      </dsp:txBody>
      <dsp:txXfrm>
        <a:off x="1296619" y="932035"/>
        <a:ext cx="901903" cy="450843"/>
      </dsp:txXfrm>
    </dsp:sp>
    <dsp:sp modelId="{4576C107-F6EA-4BAB-898D-F11C977477C9}">
      <dsp:nvSpPr>
        <dsp:cNvPr id="0" name=""/>
        <dsp:cNvSpPr/>
      </dsp:nvSpPr>
      <dsp:spPr>
        <a:xfrm>
          <a:off x="487070" y="1278683"/>
          <a:ext cx="1623060" cy="162330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FC000">
            <a:alpha val="7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4F460-F9CB-45BE-9C7A-0761BE38AD94}">
      <dsp:nvSpPr>
        <dsp:cNvPr id="0" name=""/>
        <dsp:cNvSpPr/>
      </dsp:nvSpPr>
      <dsp:spPr>
        <a:xfrm>
          <a:off x="847648" y="1870141"/>
          <a:ext cx="901903" cy="450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Trebuchet MS" panose="020B0603020202020204" pitchFamily="34" charset="0"/>
            </a:rPr>
            <a:t>Colleges</a:t>
          </a:r>
          <a:endParaRPr lang="en-US" sz="1400" kern="1200" dirty="0">
            <a:latin typeface="Trebuchet MS" panose="020B0603020202020204" pitchFamily="34" charset="0"/>
          </a:endParaRPr>
        </a:p>
      </dsp:txBody>
      <dsp:txXfrm>
        <a:off x="847648" y="1870141"/>
        <a:ext cx="901903" cy="450843"/>
      </dsp:txXfrm>
    </dsp:sp>
    <dsp:sp modelId="{C1D939E1-60E3-43C1-8269-DCEFFE491D7E}">
      <dsp:nvSpPr>
        <dsp:cNvPr id="0" name=""/>
        <dsp:cNvSpPr/>
      </dsp:nvSpPr>
      <dsp:spPr>
        <a:xfrm>
          <a:off x="1053388" y="2323008"/>
          <a:ext cx="1394460" cy="139501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DE564-2471-42E9-99FD-46FDA616E980}">
      <dsp:nvSpPr>
        <dsp:cNvPr id="0" name=""/>
        <dsp:cNvSpPr/>
      </dsp:nvSpPr>
      <dsp:spPr>
        <a:xfrm>
          <a:off x="1298752" y="2809595"/>
          <a:ext cx="901903" cy="450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Trebuchet MS" panose="020B0603020202020204" pitchFamily="34" charset="0"/>
            </a:rPr>
            <a:t>Company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Trebuchet MS" panose="020B0603020202020204" pitchFamily="34" charset="0"/>
            </a:rPr>
            <a:t>(Single)</a:t>
          </a:r>
          <a:endParaRPr lang="en-US" sz="1400" kern="1200" dirty="0">
            <a:latin typeface="Trebuchet MS" panose="020B0603020202020204" pitchFamily="34" charset="0"/>
          </a:endParaRPr>
        </a:p>
      </dsp:txBody>
      <dsp:txXfrm>
        <a:off x="1298752" y="2809595"/>
        <a:ext cx="901903" cy="4508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400F0D-A174-496A-B80A-A112A3067235}">
      <dsp:nvSpPr>
        <dsp:cNvPr id="0" name=""/>
        <dsp:cNvSpPr/>
      </dsp:nvSpPr>
      <dsp:spPr>
        <a:xfrm rot="5400000">
          <a:off x="-169611" y="172828"/>
          <a:ext cx="1130743" cy="791520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Influence curricula </a:t>
          </a:r>
          <a:endParaRPr lang="en-US" sz="1100" kern="1200" dirty="0">
            <a:solidFill>
              <a:schemeClr val="tx1"/>
            </a:solidFill>
          </a:endParaRPr>
        </a:p>
      </dsp:txBody>
      <dsp:txXfrm rot="-5400000">
        <a:off x="1" y="398976"/>
        <a:ext cx="791520" cy="339223"/>
      </dsp:txXfrm>
    </dsp:sp>
    <dsp:sp modelId="{E9D0D25C-A77B-4777-9D7B-0C074A2C7EB9}">
      <dsp:nvSpPr>
        <dsp:cNvPr id="0" name=""/>
        <dsp:cNvSpPr/>
      </dsp:nvSpPr>
      <dsp:spPr>
        <a:xfrm rot="5400000">
          <a:off x="1595285" y="-817534"/>
          <a:ext cx="734983" cy="2370052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Occupational Sectors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Competency Set 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Duration 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Rules &amp; Regulations</a:t>
          </a:r>
          <a:endParaRPr lang="en-US" sz="1200" kern="1200" dirty="0"/>
        </a:p>
      </dsp:txBody>
      <dsp:txXfrm rot="-5400000">
        <a:off x="777751" y="35879"/>
        <a:ext cx="2334173" cy="663225"/>
      </dsp:txXfrm>
    </dsp:sp>
    <dsp:sp modelId="{91CE2401-DE3F-41D5-AB53-ACB4D5A40DA6}">
      <dsp:nvSpPr>
        <dsp:cNvPr id="0" name=""/>
        <dsp:cNvSpPr/>
      </dsp:nvSpPr>
      <dsp:spPr>
        <a:xfrm rot="5400000">
          <a:off x="-169611" y="1166252"/>
          <a:ext cx="1130743" cy="791520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Lead development</a:t>
          </a:r>
          <a:endParaRPr lang="en-US" sz="1100" kern="1200" dirty="0">
            <a:solidFill>
              <a:schemeClr val="tx1"/>
            </a:solidFill>
          </a:endParaRPr>
        </a:p>
      </dsp:txBody>
      <dsp:txXfrm rot="-5400000">
        <a:off x="1" y="1392400"/>
        <a:ext cx="791520" cy="339223"/>
      </dsp:txXfrm>
    </dsp:sp>
    <dsp:sp modelId="{7749B2BD-8413-4399-B28D-E259E64F5BDC}">
      <dsp:nvSpPr>
        <dsp:cNvPr id="0" name=""/>
        <dsp:cNvSpPr/>
      </dsp:nvSpPr>
      <dsp:spPr>
        <a:xfrm rot="5400000">
          <a:off x="1609055" y="179106"/>
          <a:ext cx="734983" cy="2370052"/>
        </a:xfrm>
        <a:prstGeom prst="round2SameRect">
          <a:avLst/>
        </a:prstGeom>
        <a:solidFill>
          <a:srgbClr val="FFFF66">
            <a:alpha val="89804"/>
          </a:srgb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Subjects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Methods and Medias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Taxonomy Level </a:t>
          </a:r>
          <a:endParaRPr lang="en-US" sz="1300" kern="1200" dirty="0"/>
        </a:p>
      </dsp:txBody>
      <dsp:txXfrm rot="-5400000">
        <a:off x="791521" y="1032520"/>
        <a:ext cx="2334173" cy="663225"/>
      </dsp:txXfrm>
    </dsp:sp>
    <dsp:sp modelId="{CB7B6172-2028-4205-8F95-815792E9C492}">
      <dsp:nvSpPr>
        <dsp:cNvPr id="0" name=""/>
        <dsp:cNvSpPr/>
      </dsp:nvSpPr>
      <dsp:spPr>
        <a:xfrm rot="5400000">
          <a:off x="-169611" y="2159675"/>
          <a:ext cx="1130743" cy="791520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Practical Training</a:t>
          </a:r>
          <a:endParaRPr lang="en-US" sz="1100" kern="1200" dirty="0">
            <a:solidFill>
              <a:schemeClr val="tx1"/>
            </a:solidFill>
          </a:endParaRPr>
        </a:p>
      </dsp:txBody>
      <dsp:txXfrm rot="-5400000">
        <a:off x="1" y="2385823"/>
        <a:ext cx="791520" cy="339223"/>
      </dsp:txXfrm>
    </dsp:sp>
    <dsp:sp modelId="{34E19C80-8388-4E7E-885C-ADA29E5B55EA}">
      <dsp:nvSpPr>
        <dsp:cNvPr id="0" name=""/>
        <dsp:cNvSpPr/>
      </dsp:nvSpPr>
      <dsp:spPr>
        <a:xfrm rot="5400000">
          <a:off x="1609055" y="1172529"/>
          <a:ext cx="734983" cy="2370052"/>
        </a:xfrm>
        <a:prstGeom prst="round2Same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Training Plan 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Learning Aids 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Projects </a:t>
          </a:r>
          <a:endParaRPr lang="en-US" sz="1300" kern="1200" dirty="0"/>
        </a:p>
      </dsp:txBody>
      <dsp:txXfrm rot="-5400000">
        <a:off x="791521" y="2025943"/>
        <a:ext cx="2334173" cy="663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BA349-A639-442C-BF59-F1B7B402EE22}" type="datetimeFigureOut">
              <a:rPr lang="en-US" smtClean="0"/>
              <a:t>21-Apr-16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F5081-524F-4202-A85F-CEB26D486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6597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DDB5D-1650-4360-A563-DC608430B50A}" type="datetimeFigureOut">
              <a:rPr lang="en-US" smtClean="0"/>
              <a:t>21-Apr-16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179" y="4560302"/>
            <a:ext cx="5852843" cy="43207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896BF-8B1D-4C58-9B0B-52CE872DF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540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896BF-8B1D-4C58-9B0B-52CE872DFE06}" type="slidenum">
              <a:rPr lang="en-US" smtClean="0"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0ED99-A7F0-4B27-B66B-6AFE84E7D4F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4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024D8-EDEA-4430-A515-89C6D4C64892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633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133600"/>
            <a:ext cx="3429001" cy="1905000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038600"/>
            <a:ext cx="3429000" cy="12192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2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8382000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idx="13"/>
          </p:nvPr>
        </p:nvSpPr>
        <p:spPr>
          <a:xfrm>
            <a:off x="3657600" y="4572000"/>
            <a:ext cx="5105400" cy="1447800"/>
          </a:xfrm>
        </p:spPr>
        <p:txBody>
          <a:bodyPr vert="horz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Vertical Text Placeholder 2"/>
          <p:cNvSpPr>
            <a:spLocks noGrp="1"/>
          </p:cNvSpPr>
          <p:nvPr>
            <p:ph type="body" orient="vert" idx="14"/>
          </p:nvPr>
        </p:nvSpPr>
        <p:spPr>
          <a:xfrm>
            <a:off x="3657600" y="2971800"/>
            <a:ext cx="5105400" cy="1447800"/>
          </a:xfrm>
        </p:spPr>
        <p:txBody>
          <a:bodyPr vert="horz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381000" y="1371600"/>
            <a:ext cx="3048000" cy="14478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381000" y="2971800"/>
            <a:ext cx="3048000" cy="14478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381000" y="4572000"/>
            <a:ext cx="3048000" cy="14478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3657600" y="1371600"/>
            <a:ext cx="5105400" cy="144780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28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419600"/>
            <a:ext cx="5449888" cy="609600"/>
          </a:xfrm>
        </p:spPr>
        <p:txBody>
          <a:bodyPr anchor="ctr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200"/>
            <a:ext cx="5449888" cy="38862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105400"/>
            <a:ext cx="5449888" cy="914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2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8382000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11"/>
          </p:nvPr>
        </p:nvSpPr>
        <p:spPr>
          <a:xfrm>
            <a:off x="381000" y="1371600"/>
            <a:ext cx="8382000" cy="4724400"/>
          </a:xfrm>
          <a:solidFill>
            <a:schemeClr val="bg1">
              <a:lumMod val="75000"/>
            </a:schemeClr>
          </a:solidFill>
        </p:spPr>
        <p:txBody>
          <a:bodyPr anchor="t">
            <a:normAutofit/>
          </a:bodyPr>
          <a:lstStyle>
            <a:lvl1pPr algn="l">
              <a:defRPr sz="2000"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2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857" y="1600200"/>
            <a:ext cx="8383144" cy="1219199"/>
          </a:xfrm>
        </p:spPr>
        <p:txBody>
          <a:bodyPr anchor="ctr"/>
          <a:lstStyle>
            <a:lvl1pPr algn="ctr">
              <a:defRPr sz="4000" b="1" cap="all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2971800"/>
            <a:ext cx="8381999" cy="1371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23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7" y="381000"/>
            <a:ext cx="8383144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856" y="381000"/>
            <a:ext cx="8383145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39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7" y="381000"/>
            <a:ext cx="8383144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856" y="381000"/>
            <a:ext cx="8383145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856" y="1371600"/>
            <a:ext cx="8355713" cy="4648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5" y="381000"/>
            <a:ext cx="8383145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856" y="381000"/>
            <a:ext cx="8383144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856" y="1981200"/>
            <a:ext cx="4095645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981200"/>
            <a:ext cx="4069080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79856" y="1371600"/>
            <a:ext cx="4096790" cy="457200"/>
          </a:xfrm>
        </p:spPr>
        <p:txBody>
          <a:bodyPr anchor="ctr">
            <a:norm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678680" y="1371600"/>
            <a:ext cx="4069080" cy="457200"/>
          </a:xfrm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20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5" y="381000"/>
            <a:ext cx="8383145" cy="8382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9856" y="381000"/>
            <a:ext cx="8383144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379414" y="1371600"/>
            <a:ext cx="4097232" cy="46482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  <p:sp>
        <p:nvSpPr>
          <p:cNvPr id="20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981200"/>
            <a:ext cx="4069080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678680" y="1371600"/>
            <a:ext cx="4069080" cy="457200"/>
          </a:xfrm>
        </p:spPr>
        <p:txBody>
          <a:bodyPr anchor="ctr"/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435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381000"/>
            <a:ext cx="8379516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856" y="381000"/>
            <a:ext cx="8379515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672584" y="1371600"/>
            <a:ext cx="4062536" cy="46482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51131" b="11363"/>
          <a:stretch/>
        </p:blipFill>
        <p:spPr>
          <a:xfrm>
            <a:off x="379856" y="6248400"/>
            <a:ext cx="4096789" cy="457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61" t="4" b="11361"/>
          <a:stretch/>
        </p:blipFill>
        <p:spPr>
          <a:xfrm>
            <a:off x="4693920" y="6248400"/>
            <a:ext cx="4069080" cy="45719"/>
          </a:xfrm>
          <a:prstGeom prst="rect">
            <a:avLst/>
          </a:prstGeom>
        </p:spPr>
      </p:pic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  <p:sp>
        <p:nvSpPr>
          <p:cNvPr id="18" name="Content Placeholder 2"/>
          <p:cNvSpPr>
            <a:spLocks noGrp="1"/>
          </p:cNvSpPr>
          <p:nvPr>
            <p:ph sz="half" idx="1"/>
          </p:nvPr>
        </p:nvSpPr>
        <p:spPr>
          <a:xfrm>
            <a:off x="379856" y="1981200"/>
            <a:ext cx="4095645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79856" y="1371600"/>
            <a:ext cx="4096790" cy="457200"/>
          </a:xfrm>
        </p:spPr>
        <p:txBody>
          <a:bodyPr anchor="ctr">
            <a:norm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131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952" y="381000"/>
            <a:ext cx="3125344" cy="533400"/>
          </a:xfrm>
        </p:spPr>
        <p:txBody>
          <a:bodyPr anchor="ctr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81000" y="1066800"/>
            <a:ext cx="3124200" cy="49530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3657600" y="381000"/>
            <a:ext cx="5077968" cy="5638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05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8382000" cy="83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997371" y="6400800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6" y="6248400"/>
            <a:ext cx="8383144" cy="51581"/>
          </a:xfrm>
          <a:prstGeom prst="rect">
            <a:avLst/>
          </a:prstGeom>
        </p:spPr>
      </p:pic>
      <p:sp>
        <p:nvSpPr>
          <p:cNvPr id="22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114800"/>
            <a:ext cx="4084320" cy="190500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Content Placeholder 2"/>
          <p:cNvSpPr>
            <a:spLocks noGrp="1"/>
          </p:cNvSpPr>
          <p:nvPr>
            <p:ph sz="half" idx="1"/>
          </p:nvPr>
        </p:nvSpPr>
        <p:spPr>
          <a:xfrm>
            <a:off x="379856" y="1981200"/>
            <a:ext cx="4095645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79856" y="1371600"/>
            <a:ext cx="409679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648200" y="3505200"/>
            <a:ext cx="4069080" cy="457200"/>
          </a:xfrm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672584" y="1371600"/>
            <a:ext cx="4062536" cy="19812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65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9856" y="381000"/>
            <a:ext cx="8383144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95400"/>
            <a:ext cx="8382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9400" y="6400800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fld id="{6F48F369-9F3F-4B7D-B677-33A2D7D107C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4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0" r:id="rId4"/>
    <p:sldLayoutId id="2147483652" r:id="rId5"/>
    <p:sldLayoutId id="2147483655" r:id="rId6"/>
    <p:sldLayoutId id="2147483660" r:id="rId7"/>
    <p:sldLayoutId id="2147483656" r:id="rId8"/>
    <p:sldLayoutId id="2147483661" r:id="rId9"/>
    <p:sldLayoutId id="2147483658" r:id="rId10"/>
    <p:sldLayoutId id="2147483657" r:id="rId11"/>
    <p:sldLayoutId id="214748366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bg1"/>
          </a:solidFill>
          <a:latin typeface="TrebuchetMS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0" kern="1200">
          <a:solidFill>
            <a:schemeClr val="tx1">
              <a:lumMod val="75000"/>
              <a:lumOff val="25000"/>
            </a:schemeClr>
          </a:solidFill>
          <a:latin typeface="TrebuchetMS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b="1" kern="1200">
          <a:solidFill>
            <a:schemeClr val="tx1">
              <a:lumMod val="75000"/>
              <a:lumOff val="25000"/>
            </a:schemeClr>
          </a:solidFill>
          <a:latin typeface="TrebuchetMS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TrebuchetMS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b="1" kern="1200">
          <a:solidFill>
            <a:schemeClr val="tx1">
              <a:lumMod val="75000"/>
              <a:lumOff val="25000"/>
            </a:schemeClr>
          </a:solidFill>
          <a:latin typeface="TrebuchetMS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>
              <a:lumMod val="75000"/>
              <a:lumOff val="25000"/>
            </a:schemeClr>
          </a:solidFill>
          <a:latin typeface="TrebuchetMS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chart" Target="../charts/chart2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image" Target="../media/image8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microsoft.com/office/2007/relationships/hdphoto" Target="../media/hdphoto1.wdp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12" Type="http://schemas.openxmlformats.org/officeDocument/2006/relationships/diagramColors" Target="../diagrams/colors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3600"/>
            <a:ext cx="3810001" cy="1905000"/>
          </a:xfrm>
        </p:spPr>
        <p:txBody>
          <a:bodyPr/>
          <a:lstStyle/>
          <a:p>
            <a:r>
              <a:rPr lang="en-US" sz="3600" dirty="0" smtClean="0"/>
              <a:t>Quality  Assurance  </a:t>
            </a:r>
            <a:r>
              <a:rPr lang="en-US" sz="3600" dirty="0" smtClean="0"/>
              <a:t>GTDEE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038600"/>
            <a:ext cx="3810000" cy="12192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200" dirty="0" smtClean="0"/>
              <a:t>Dual Vocational Education from Germany </a:t>
            </a:r>
          </a:p>
          <a:p>
            <a:pPr algn="just"/>
            <a:r>
              <a:rPr lang="en-US" sz="2200" dirty="0" smtClean="0"/>
              <a:t>A role model for </a:t>
            </a:r>
            <a:r>
              <a:rPr lang="en-US" sz="2200" dirty="0"/>
              <a:t>T</a:t>
            </a:r>
            <a:r>
              <a:rPr lang="en-US" sz="2200" dirty="0" smtClean="0"/>
              <a:t>hailand  </a:t>
            </a:r>
          </a:p>
          <a:p>
            <a:r>
              <a:rPr lang="en-US" sz="1500" dirty="0" smtClean="0"/>
              <a:t>April 2016</a:t>
            </a:r>
            <a:endParaRPr lang="en-US" sz="1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5638800"/>
            <a:ext cx="1371600" cy="1049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371" y="6556708"/>
            <a:ext cx="1023257" cy="16910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2152650"/>
            <a:ext cx="5076825" cy="31051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250365"/>
            <a:ext cx="381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Mr. Philipp </a:t>
            </a:r>
            <a:r>
              <a:rPr lang="en-US" sz="1400" dirty="0" err="1" smtClean="0"/>
              <a:t>Dreher</a:t>
            </a:r>
            <a:r>
              <a:rPr lang="en-US" sz="1400" dirty="0" smtClean="0"/>
              <a:t>, GTDEE Project Director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597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Curricula &amp; Training Plan Development </a:t>
            </a:r>
            <a:endParaRPr lang="en-US" sz="28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80" y="1304693"/>
            <a:ext cx="5480553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495800"/>
            <a:ext cx="728662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330713"/>
            <a:ext cx="17856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850" y="3530988"/>
            <a:ext cx="1524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63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828800"/>
            <a:ext cx="5679813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Alignment of Curricula  </a:t>
            </a:r>
            <a:endParaRPr lang="en-US" sz="2800" dirty="0"/>
          </a:p>
        </p:txBody>
      </p:sp>
      <p:sp>
        <p:nvSpPr>
          <p:cNvPr id="7" name="Right Arrow Callout 6"/>
          <p:cNvSpPr/>
          <p:nvPr/>
        </p:nvSpPr>
        <p:spPr>
          <a:xfrm>
            <a:off x="466493" y="1864113"/>
            <a:ext cx="1752600" cy="1048215"/>
          </a:xfrm>
          <a:prstGeom prst="rightArrowCallout">
            <a:avLst>
              <a:gd name="adj1" fmla="val 15244"/>
              <a:gd name="adj2" fmla="val 0"/>
              <a:gd name="adj3" fmla="val 25000"/>
              <a:gd name="adj4" fmla="val 64977"/>
            </a:avLst>
          </a:prstGeom>
          <a:solidFill>
            <a:schemeClr val="bg1">
              <a:lumMod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/>
              <a:t>1. DVET Boards Influence Curricula from vocational college </a:t>
            </a:r>
            <a:endParaRPr lang="en-US" sz="1200" dirty="0"/>
          </a:p>
        </p:txBody>
      </p:sp>
      <p:sp>
        <p:nvSpPr>
          <p:cNvPr id="10" name="Right Arrow Callout 9"/>
          <p:cNvSpPr/>
          <p:nvPr/>
        </p:nvSpPr>
        <p:spPr>
          <a:xfrm>
            <a:off x="466493" y="3962400"/>
            <a:ext cx="1752600" cy="1048215"/>
          </a:xfrm>
          <a:prstGeom prst="rightArrowCallout">
            <a:avLst>
              <a:gd name="adj1" fmla="val 15244"/>
              <a:gd name="adj2" fmla="val 0"/>
              <a:gd name="adj3" fmla="val 25000"/>
              <a:gd name="adj4" fmla="val 64977"/>
            </a:avLst>
          </a:prstGeom>
          <a:solidFill>
            <a:schemeClr val="bg1">
              <a:lumMod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/>
              <a:t>2. Curricula adjustment to requirements from Germany </a:t>
            </a:r>
            <a:endParaRPr lang="en-US" sz="1200" dirty="0"/>
          </a:p>
        </p:txBody>
      </p:sp>
      <p:sp>
        <p:nvSpPr>
          <p:cNvPr id="11" name="Right Arrow Callout 10"/>
          <p:cNvSpPr/>
          <p:nvPr/>
        </p:nvSpPr>
        <p:spPr>
          <a:xfrm rot="16200000">
            <a:off x="3815113" y="4881910"/>
            <a:ext cx="1361377" cy="1219200"/>
          </a:xfrm>
          <a:prstGeom prst="rightArrowCallout">
            <a:avLst>
              <a:gd name="adj1" fmla="val 15244"/>
              <a:gd name="adj2" fmla="val 0"/>
              <a:gd name="adj3" fmla="val 25000"/>
              <a:gd name="adj4" fmla="val 64977"/>
            </a:avLst>
          </a:prstGeom>
          <a:solidFill>
            <a:schemeClr val="bg1">
              <a:lumMod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886201" y="5334000"/>
            <a:ext cx="1066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3. Adjusted Curricula approved by AHK / DIHK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ight Arrow Callout 12"/>
          <p:cNvSpPr/>
          <p:nvPr/>
        </p:nvSpPr>
        <p:spPr>
          <a:xfrm rot="10800000">
            <a:off x="6934200" y="1821366"/>
            <a:ext cx="1752600" cy="1048215"/>
          </a:xfrm>
          <a:prstGeom prst="rightArrowCallout">
            <a:avLst>
              <a:gd name="adj1" fmla="val 15244"/>
              <a:gd name="adj2" fmla="val 0"/>
              <a:gd name="adj3" fmla="val 25000"/>
              <a:gd name="adj4" fmla="val 64977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508613" y="1939267"/>
            <a:ext cx="1219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4. Alignment of In-Company TP to </a:t>
            </a:r>
            <a:r>
              <a:rPr lang="en-US" sz="1200" dirty="0" err="1" smtClean="0">
                <a:solidFill>
                  <a:schemeClr val="bg1"/>
                </a:solidFill>
              </a:rPr>
              <a:t>ThaiGer</a:t>
            </a:r>
            <a:r>
              <a:rPr lang="en-US" sz="1200" dirty="0" smtClean="0">
                <a:solidFill>
                  <a:schemeClr val="bg1"/>
                </a:solidFill>
              </a:rPr>
              <a:t> Curricula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Right Arrow Callout 14"/>
          <p:cNvSpPr/>
          <p:nvPr/>
        </p:nvSpPr>
        <p:spPr>
          <a:xfrm rot="10800000">
            <a:off x="6934200" y="3995854"/>
            <a:ext cx="1752600" cy="1048215"/>
          </a:xfrm>
          <a:prstGeom prst="rightArrowCallout">
            <a:avLst>
              <a:gd name="adj1" fmla="val 15244"/>
              <a:gd name="adj2" fmla="val 0"/>
              <a:gd name="adj3" fmla="val 25000"/>
              <a:gd name="adj4" fmla="val 64977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7523481" y="4071008"/>
            <a:ext cx="1219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5</a:t>
            </a:r>
            <a:r>
              <a:rPr lang="en-US" sz="1200" dirty="0" smtClean="0">
                <a:solidFill>
                  <a:schemeClr val="bg1"/>
                </a:solidFill>
              </a:rPr>
              <a:t>. Adjusted In-Company TP approved by AHK / DIHK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1588" y="1295400"/>
            <a:ext cx="8451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The Process of Curricula &amp; In-Company Training Plan alignment!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56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German Standard Examination (PAL)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3200401" y="1524000"/>
            <a:ext cx="4800600" cy="457200"/>
          </a:xfr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algn="l">
              <a:buNone/>
            </a:pPr>
            <a:r>
              <a:rPr lang="en-US" dirty="0" smtClean="0"/>
              <a:t>What is PAL?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24200" y="2209800"/>
            <a:ext cx="4876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/>
              <a:t>PAL is the development center for examination </a:t>
            </a:r>
            <a:r>
              <a:rPr lang="en-US" sz="1600" dirty="0" smtClean="0"/>
              <a:t>questions and </a:t>
            </a:r>
            <a:r>
              <a:rPr lang="en-US" sz="1600" dirty="0"/>
              <a:t>training materials in </a:t>
            </a:r>
            <a:r>
              <a:rPr lang="en-US" sz="1600" b="1" dirty="0"/>
              <a:t>industrial/technica</a:t>
            </a:r>
            <a:r>
              <a:rPr lang="en-US" sz="1600" dirty="0"/>
              <a:t>l </a:t>
            </a:r>
            <a:r>
              <a:rPr lang="en-US" sz="1600" b="1" dirty="0" smtClean="0"/>
              <a:t>professions</a:t>
            </a:r>
            <a:r>
              <a:rPr lang="en-US" sz="1600" dirty="0" smtClean="0"/>
              <a:t> within </a:t>
            </a:r>
            <a:r>
              <a:rPr lang="en-US" sz="1600" dirty="0"/>
              <a:t>the </a:t>
            </a:r>
            <a:r>
              <a:rPr lang="en-US" sz="1600" b="1" dirty="0"/>
              <a:t>dual system for vocational training.</a:t>
            </a:r>
          </a:p>
          <a:p>
            <a:pPr algn="just"/>
            <a:r>
              <a:rPr lang="en-US" sz="1600" dirty="0"/>
              <a:t>The PAL of IHK Region Stuttgart was founded in </a:t>
            </a:r>
            <a:r>
              <a:rPr lang="en-US" sz="1600" dirty="0" smtClean="0"/>
              <a:t>1948 as </a:t>
            </a:r>
            <a:r>
              <a:rPr lang="en-US" sz="1600" dirty="0"/>
              <a:t>a joint institution of the Chambers of Industry </a:t>
            </a:r>
            <a:r>
              <a:rPr lang="en-US" sz="1600" dirty="0" smtClean="0"/>
              <a:t>and Commerce </a:t>
            </a:r>
            <a:r>
              <a:rPr lang="en-US" sz="1600" dirty="0"/>
              <a:t>(IHKs) in order to promote </a:t>
            </a:r>
            <a:r>
              <a:rPr lang="en-US" sz="1600" dirty="0" smtClean="0"/>
              <a:t>the development</a:t>
            </a:r>
            <a:r>
              <a:rPr lang="en-US" sz="1600" dirty="0"/>
              <a:t> </a:t>
            </a:r>
            <a:r>
              <a:rPr lang="en-US" sz="1600" dirty="0" smtClean="0"/>
              <a:t>of </a:t>
            </a:r>
            <a:r>
              <a:rPr lang="en-US" sz="1600" dirty="0"/>
              <a:t>industrial/technical examinations. </a:t>
            </a:r>
            <a:endParaRPr lang="en-US" sz="1600" dirty="0" smtClean="0"/>
          </a:p>
          <a:p>
            <a:pPr algn="just"/>
            <a:r>
              <a:rPr lang="en-US" sz="1600" dirty="0" smtClean="0"/>
              <a:t>Since </a:t>
            </a:r>
            <a:r>
              <a:rPr lang="en-US" sz="1600" dirty="0"/>
              <a:t>then, </a:t>
            </a:r>
            <a:r>
              <a:rPr lang="en-US" sz="1600" dirty="0" smtClean="0"/>
              <a:t>the PAL Examination has been established as a </a:t>
            </a:r>
            <a:r>
              <a:rPr lang="en-US" sz="1600" b="1" dirty="0" smtClean="0"/>
              <a:t>German Standard Examination </a:t>
            </a:r>
            <a:r>
              <a:rPr lang="en-US" sz="1600" dirty="0" smtClean="0"/>
              <a:t>which is c</a:t>
            </a:r>
            <a:r>
              <a:rPr lang="en-US" sz="1600" b="1" dirty="0" smtClean="0"/>
              <a:t>omparable all over Germany</a:t>
            </a:r>
            <a:r>
              <a:rPr lang="en-US" sz="1600" dirty="0" smtClean="0"/>
              <a:t>. </a:t>
            </a:r>
            <a:endParaRPr lang="en-US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90" y="1540423"/>
            <a:ext cx="2411804" cy="326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34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Covered Professions </a:t>
            </a:r>
            <a:endParaRPr lang="en-US" sz="28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553508" y="1343879"/>
            <a:ext cx="2453640" cy="2008218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marL="0" indent="0">
              <a:buNone/>
            </a:pPr>
            <a:endParaRPr lang="en-US" sz="2000" i="1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971800" y="1343879"/>
            <a:ext cx="2453640" cy="2008218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algn="ctr"/>
            <a:endParaRPr lang="en-US" sz="1600" dirty="0">
              <a:latin typeface="Trebuchet MS" pitchFamily="34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02386" y="1343878"/>
            <a:ext cx="4245814" cy="4447321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algn="just"/>
            <a:r>
              <a:rPr lang="en-US" sz="1600" dirty="0" smtClean="0"/>
              <a:t>As </a:t>
            </a:r>
            <a:r>
              <a:rPr lang="en-US" sz="1600" dirty="0"/>
              <a:t>the central examination institution of the IHKs, PAL </a:t>
            </a:r>
            <a:r>
              <a:rPr lang="en-US" sz="1600" dirty="0" smtClean="0"/>
              <a:t> covers </a:t>
            </a:r>
            <a:r>
              <a:rPr lang="en-US" sz="1600" dirty="0"/>
              <a:t>a wide spectrum of industrial/technical </a:t>
            </a:r>
            <a:r>
              <a:rPr lang="en-US" sz="1600" dirty="0" smtClean="0"/>
              <a:t>professions</a:t>
            </a:r>
            <a:r>
              <a:rPr lang="en-US" sz="1600" dirty="0"/>
              <a:t>. Currently, it provides </a:t>
            </a:r>
            <a:r>
              <a:rPr lang="en-US" sz="1600" b="1" dirty="0" smtClean="0"/>
              <a:t>theoretical, </a:t>
            </a:r>
            <a:r>
              <a:rPr lang="en-US" sz="1600" b="1" dirty="0"/>
              <a:t>practical and </a:t>
            </a:r>
            <a:r>
              <a:rPr lang="en-US" sz="1600" b="1" dirty="0" smtClean="0"/>
              <a:t>integrated </a:t>
            </a:r>
            <a:r>
              <a:rPr lang="en-US" sz="1600" b="1" dirty="0"/>
              <a:t>intermediate</a:t>
            </a:r>
            <a:r>
              <a:rPr lang="en-US" sz="1600" dirty="0"/>
              <a:t> and final examinations for </a:t>
            </a:r>
            <a:r>
              <a:rPr lang="en-US" sz="1600" b="1" dirty="0"/>
              <a:t>131 </a:t>
            </a:r>
            <a:r>
              <a:rPr lang="en-US" sz="1600" b="1" dirty="0" smtClean="0"/>
              <a:t>Professions.</a:t>
            </a:r>
          </a:p>
          <a:p>
            <a:endParaRPr lang="en-US" sz="1600" dirty="0" smtClean="0"/>
          </a:p>
          <a:p>
            <a:pPr algn="just"/>
            <a:r>
              <a:rPr lang="en-US" sz="1600" dirty="0" smtClean="0"/>
              <a:t>First PAL Examination usually after </a:t>
            </a:r>
            <a:r>
              <a:rPr lang="en-US" sz="1600" b="1" dirty="0" smtClean="0"/>
              <a:t>18 month</a:t>
            </a:r>
            <a:r>
              <a:rPr lang="en-US" sz="1600" dirty="0" smtClean="0"/>
              <a:t> of apprenticeship </a:t>
            </a:r>
            <a:r>
              <a:rPr lang="en-US" sz="1600" dirty="0" err="1" smtClean="0"/>
              <a:t>programme</a:t>
            </a:r>
            <a:r>
              <a:rPr lang="en-US" sz="1600" dirty="0" smtClean="0"/>
              <a:t>. About 50% of all the professions covered by PAL are in the metal and plastics technology sector. </a:t>
            </a:r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312" y="1292898"/>
            <a:ext cx="3114675" cy="485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04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Holistic Learning Process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Chevron 10"/>
          <p:cNvSpPr/>
          <p:nvPr/>
        </p:nvSpPr>
        <p:spPr>
          <a:xfrm>
            <a:off x="507527" y="3426959"/>
            <a:ext cx="1916189" cy="578091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Information Phase 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(Experience</a:t>
            </a:r>
            <a:r>
              <a:rPr lang="en-US" sz="1600" b="1" dirty="0" smtClean="0">
                <a:solidFill>
                  <a:schemeClr val="bg1"/>
                </a:solidFill>
              </a:rPr>
              <a:t>)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2443008" y="3426959"/>
            <a:ext cx="1958149" cy="578091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Planning </a:t>
            </a: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Phase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(Generalize) </a:t>
            </a:r>
          </a:p>
        </p:txBody>
      </p:sp>
      <p:sp>
        <p:nvSpPr>
          <p:cNvPr id="13" name="Chevron 12"/>
          <p:cNvSpPr/>
          <p:nvPr/>
        </p:nvSpPr>
        <p:spPr>
          <a:xfrm>
            <a:off x="4401348" y="3426959"/>
            <a:ext cx="1923182" cy="578091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Integration Phase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(Process)</a:t>
            </a:r>
          </a:p>
        </p:txBody>
      </p:sp>
      <p:sp>
        <p:nvSpPr>
          <p:cNvPr id="14" name="Chevron 13"/>
          <p:cNvSpPr/>
          <p:nvPr/>
        </p:nvSpPr>
        <p:spPr>
          <a:xfrm>
            <a:off x="6381326" y="3426959"/>
            <a:ext cx="1938290" cy="578091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Evaluation Phase 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(Apply)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00" y="1686719"/>
            <a:ext cx="1897008" cy="120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28" y="1686720"/>
            <a:ext cx="1607161" cy="121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C:\Users\Admin\Desktop\Powerpoint Workshop\Check.JPG"/>
          <p:cNvPicPr>
            <a:picLocks noChangeAspect="1" noChangeArrowheads="1"/>
          </p:cNvPicPr>
          <p:nvPr/>
        </p:nvPicPr>
        <p:blipFill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527" y="1686719"/>
            <a:ext cx="1201185" cy="120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 descr="http://www.irunoninsulin.com/wp-content/uploads/2012/07/bright-idea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52" y="1686720"/>
            <a:ext cx="1122208" cy="121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25094" y="4044509"/>
            <a:ext cx="144584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Collect information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Observation &amp; Reflection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Identify problems</a:t>
            </a:r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2598919" y="4046550"/>
            <a:ext cx="144584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Clustering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Summarize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Draft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Work plan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Methods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Medias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Time Sequence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4576608" y="4417557"/>
            <a:ext cx="1445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4556709" y="4043033"/>
            <a:ext cx="15753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Performance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Realization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Transfer of Problem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Problem Solving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Formation of abstract concepts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562598" y="4056543"/>
            <a:ext cx="14458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Feedback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Compilation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Evaluation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 smtClean="0"/>
              <a:t>Optimization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 smtClean="0"/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" y="1254336"/>
            <a:ext cx="74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DUAL </a:t>
            </a:r>
            <a:r>
              <a:rPr lang="en-US" dirty="0" smtClean="0"/>
              <a:t>process made in Germany! </a:t>
            </a:r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7301" y="3057627"/>
            <a:ext cx="41194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*Examinations from Germany always cover the holistic learning process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7930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/>
      <p:bldP spid="20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542824" y="1752600"/>
            <a:ext cx="2453640" cy="2008218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algn="ctr"/>
            <a:r>
              <a:rPr lang="en-US" sz="1400" b="1" dirty="0" smtClean="0">
                <a:latin typeface="Trebuchet MS" pitchFamily="34" charset="0"/>
              </a:rPr>
              <a:t>Skills near the job</a:t>
            </a:r>
          </a:p>
          <a:p>
            <a:pPr algn="ctr"/>
            <a:endParaRPr lang="en-US" sz="1400" b="1" dirty="0" smtClean="0">
              <a:latin typeface="Trebuchet MS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Self critics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Work behaviors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Organize  and conduct project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Learning transfer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Ability to present </a:t>
            </a:r>
          </a:p>
          <a:p>
            <a:pPr algn="ctr"/>
            <a:endParaRPr lang="en-US" sz="1400" b="1" dirty="0">
              <a:latin typeface="Trebuchet MS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961116" y="1752600"/>
            <a:ext cx="2453640" cy="2008218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algn="ctr"/>
            <a:r>
              <a:rPr lang="en-US" sz="1400" b="1" dirty="0" smtClean="0">
                <a:latin typeface="Trebuchet MS" pitchFamily="34" charset="0"/>
              </a:rPr>
              <a:t>Skills on the job</a:t>
            </a:r>
          </a:p>
          <a:p>
            <a:pPr algn="ctr"/>
            <a:endParaRPr lang="en-US" sz="1600" dirty="0" smtClean="0">
              <a:latin typeface="Trebuchet MS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Teamwork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Problem solving skills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Technical Understanding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Planning of proper work process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/>
              <a:t>Flexibility at the workplace 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en-US" sz="1600" dirty="0">
              <a:latin typeface="Trebuchet MS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91703" y="1752600"/>
            <a:ext cx="2453640" cy="2008218"/>
          </a:xfrm>
          <a:prstGeom prst="roundRect">
            <a:avLst>
              <a:gd name="adj" fmla="val 0"/>
            </a:avLst>
          </a:prstGeom>
          <a:solidFill>
            <a:srgbClr val="376092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t"/>
          <a:lstStyle/>
          <a:p>
            <a:pPr marL="0" indent="0" algn="ctr">
              <a:buNone/>
            </a:pPr>
            <a:endParaRPr lang="en-US" sz="2000" b="1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Essential Skills </a:t>
            </a:r>
            <a:r>
              <a:rPr lang="en-US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and Competences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in DVET   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91703" y="3863175"/>
            <a:ext cx="2453640" cy="2008218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marL="0" indent="0">
              <a:buNone/>
            </a:pPr>
            <a:endParaRPr lang="en-US" sz="2000" i="1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2961116" y="3851461"/>
            <a:ext cx="2453640" cy="2008218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algn="ctr"/>
            <a:r>
              <a:rPr lang="en-US" sz="1400" b="1" dirty="0">
                <a:latin typeface="Trebuchet MS" pitchFamily="34" charset="0"/>
              </a:rPr>
              <a:t>Skills </a:t>
            </a:r>
            <a:r>
              <a:rPr lang="en-US" sz="1400" b="1" dirty="0" smtClean="0">
                <a:latin typeface="Trebuchet MS" pitchFamily="34" charset="0"/>
              </a:rPr>
              <a:t>off </a:t>
            </a:r>
            <a:r>
              <a:rPr lang="en-US" sz="1400" b="1" dirty="0">
                <a:latin typeface="Trebuchet MS" pitchFamily="34" charset="0"/>
              </a:rPr>
              <a:t>the job</a:t>
            </a:r>
          </a:p>
          <a:p>
            <a:pPr algn="ctr"/>
            <a:endParaRPr lang="en-US" sz="2000" dirty="0">
              <a:latin typeface="Trebuchet MS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 smtClean="0"/>
              <a:t>Logical Thinking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 smtClean="0"/>
              <a:t>Technical Understanding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 smtClean="0"/>
              <a:t>AQ (Adversity Quotient)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 smtClean="0"/>
              <a:t>Creativity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200" dirty="0" smtClean="0"/>
              <a:t>Time Management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1200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1200" dirty="0" smtClean="0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511740" y="3863175"/>
            <a:ext cx="2453640" cy="2008218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r>
              <a:rPr lang="en-US" sz="1400" i="1" dirty="0" smtClean="0">
                <a:latin typeface="Trebuchet MS" pitchFamily="34" charset="0"/>
              </a:rPr>
              <a:t>Successful Training always covers Skills and Competences from all areas (Skills on / off / near the job)!</a:t>
            </a:r>
          </a:p>
          <a:p>
            <a:endParaRPr lang="en-US" sz="1200" i="1" dirty="0">
              <a:latin typeface="Trebuchet MS" pitchFamily="34" charset="0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83" y="3880018"/>
            <a:ext cx="1783080" cy="195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Skills &amp; Competences in DVET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46" y="152398"/>
            <a:ext cx="734877" cy="4733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9046" y="1284514"/>
            <a:ext cx="74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DUAL </a:t>
            </a:r>
            <a:r>
              <a:rPr lang="en-US" dirty="0" smtClean="0"/>
              <a:t>process made in Germany!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99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Quality Level Summary  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40419" y="3657598"/>
            <a:ext cx="3124200" cy="3828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en-US" sz="1800" b="1" dirty="0" smtClean="0">
                <a:latin typeface="Trebuchet MS" panose="020B0603020202020204" pitchFamily="34" charset="0"/>
              </a:rPr>
              <a:t>ASEAN Countries </a:t>
            </a:r>
            <a:endParaRPr lang="de-DE" altLang="en-US" sz="1800" b="1" dirty="0">
              <a:latin typeface="Trebuchet MS" panose="020B0603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12" y="4040457"/>
            <a:ext cx="3317181" cy="200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29424850"/>
              </p:ext>
            </p:extLst>
          </p:nvPr>
        </p:nvGraphicFramePr>
        <p:xfrm>
          <a:off x="3617793" y="3657598"/>
          <a:ext cx="5005945" cy="2403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11" y="1371600"/>
            <a:ext cx="2097981" cy="207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733800" y="16002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Product Category A: </a:t>
            </a:r>
          </a:p>
          <a:p>
            <a:r>
              <a:rPr lang="en-US" sz="1400" dirty="0" smtClean="0"/>
              <a:t>German DVET / Further Education abroad</a:t>
            </a:r>
          </a:p>
          <a:p>
            <a:r>
              <a:rPr lang="en-US" b="1" dirty="0"/>
              <a:t>Product Category </a:t>
            </a:r>
            <a:r>
              <a:rPr lang="en-US" b="1" dirty="0" smtClean="0"/>
              <a:t>B: </a:t>
            </a:r>
            <a:endParaRPr lang="en-US" b="1" dirty="0"/>
          </a:p>
          <a:p>
            <a:r>
              <a:rPr lang="en-US" sz="1400" dirty="0" smtClean="0"/>
              <a:t>Local DVET / Further training based on German standards</a:t>
            </a:r>
          </a:p>
          <a:p>
            <a:r>
              <a:rPr lang="en-US" b="1" dirty="0"/>
              <a:t>Product Category </a:t>
            </a:r>
            <a:r>
              <a:rPr lang="en-US" b="1" dirty="0" smtClean="0"/>
              <a:t>c: </a:t>
            </a:r>
            <a:endParaRPr lang="en-US" b="1" dirty="0"/>
          </a:p>
          <a:p>
            <a:r>
              <a:rPr lang="en-US" sz="1400" dirty="0" smtClean="0"/>
              <a:t>Local VET / </a:t>
            </a:r>
            <a:r>
              <a:rPr lang="en-US" sz="1400" dirty="0" err="1" smtClean="0"/>
              <a:t>labour</a:t>
            </a:r>
            <a:r>
              <a:rPr lang="en-US" sz="1400" dirty="0" smtClean="0"/>
              <a:t> market oriented professional qualifications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4490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16081" y="1371600"/>
            <a:ext cx="4096790" cy="457200"/>
          </a:xfrm>
        </p:spPr>
        <p:txBody>
          <a:bodyPr/>
          <a:lstStyle/>
          <a:p>
            <a:pPr marL="0" indent="0" algn="l">
              <a:buNone/>
            </a:pPr>
            <a:r>
              <a:rPr lang="en-US" dirty="0" smtClean="0"/>
              <a:t>Any Questions?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84" y="5802752"/>
            <a:ext cx="828393" cy="1369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74" y="4886354"/>
            <a:ext cx="1197429" cy="9163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9936" y="4523662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Supported by: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36" y="1851340"/>
            <a:ext cx="1548247" cy="201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46" y="152398"/>
            <a:ext cx="734877" cy="4733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89663" y="52421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Philipp </a:t>
            </a:r>
            <a:r>
              <a:rPr lang="en-US" sz="1200" b="1" dirty="0" err="1"/>
              <a:t>Dreher</a:t>
            </a:r>
            <a:r>
              <a:rPr lang="en-US" sz="1200" b="1" dirty="0"/>
              <a:t> </a:t>
            </a:r>
          </a:p>
          <a:p>
            <a:r>
              <a:rPr lang="de-DE" sz="1200" dirty="0"/>
              <a:t>GTDEE Project Director</a:t>
            </a:r>
            <a:endParaRPr lang="en-US" sz="1200" dirty="0"/>
          </a:p>
          <a:p>
            <a:r>
              <a:rPr lang="en-US" sz="1200" dirty="0"/>
              <a:t>GERMAN-THAI CHAMBER OF COMMERCE</a:t>
            </a:r>
          </a:p>
        </p:txBody>
      </p:sp>
      <p:pic>
        <p:nvPicPr>
          <p:cNvPr id="14" name="Picture 13"/>
          <p:cNvPicPr/>
          <p:nvPr/>
        </p:nvPicPr>
        <p:blipFill>
          <a:blip r:embed="rId7"/>
          <a:stretch>
            <a:fillRect/>
          </a:stretch>
        </p:blipFill>
        <p:spPr>
          <a:xfrm>
            <a:off x="2819400" y="2001749"/>
            <a:ext cx="5105400" cy="30311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91522" y="1441650"/>
            <a:ext cx="3087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TrebuchetMS"/>
              </a:rPr>
              <a:t>Thanks for your attention!</a:t>
            </a:r>
            <a:endParaRPr lang="en-US" sz="2000" dirty="0">
              <a:solidFill>
                <a:schemeClr val="tx2"/>
              </a:solidFill>
              <a:latin typeface="TrebuchetM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70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School System Germany</a:t>
            </a:r>
            <a:endParaRPr lang="en-US" sz="2800" dirty="0"/>
          </a:p>
        </p:txBody>
      </p:sp>
      <p:sp>
        <p:nvSpPr>
          <p:cNvPr id="31" name="AutoShape 3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43075" y="1530986"/>
            <a:ext cx="3448049" cy="776525"/>
          </a:xfrm>
          <a:prstGeom prst="flowChartAlternateProcess">
            <a:avLst/>
          </a:prstGeom>
          <a:solidFill>
            <a:srgbClr val="153B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32" name="AutoShape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62127" y="5662454"/>
            <a:ext cx="5067300" cy="591622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700" b="1" dirty="0"/>
              <a:t>Primary </a:t>
            </a:r>
            <a:r>
              <a:rPr lang="en-GB" sz="1700" b="1" dirty="0" smtClean="0"/>
              <a:t>School</a:t>
            </a:r>
          </a:p>
          <a:p>
            <a:pPr algn="ctr"/>
            <a:r>
              <a:rPr lang="en-GB" sz="1000" b="1" dirty="0" smtClean="0"/>
              <a:t>Grade 1 -4</a:t>
            </a:r>
            <a:endParaRPr lang="en-GB" sz="1000" b="1" dirty="0"/>
          </a:p>
        </p:txBody>
      </p:sp>
      <p:sp>
        <p:nvSpPr>
          <p:cNvPr id="33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62128" y="4713129"/>
            <a:ext cx="1162049" cy="639763"/>
          </a:xfrm>
          <a:prstGeom prst="flowChartAlternateProcess">
            <a:avLst/>
          </a:prstGeom>
          <a:solidFill>
            <a:srgbClr val="B0BB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r>
              <a:rPr lang="en-GB" sz="1400" b="1" dirty="0" err="1" smtClean="0"/>
              <a:t>Hauptschule</a:t>
            </a:r>
            <a:endParaRPr lang="en-GB" sz="1400" b="1" dirty="0" smtClean="0"/>
          </a:p>
          <a:p>
            <a:r>
              <a:rPr lang="en-GB" sz="800" b="1" dirty="0" smtClean="0"/>
              <a:t>(</a:t>
            </a:r>
            <a:r>
              <a:rPr lang="en-GB" sz="800" b="1" dirty="0" err="1" smtClean="0"/>
              <a:t>Hauptschulabschluss</a:t>
            </a:r>
            <a:r>
              <a:rPr lang="en-GB" sz="800" b="1" dirty="0" smtClean="0"/>
              <a:t>)</a:t>
            </a:r>
          </a:p>
          <a:p>
            <a:pPr algn="ctr"/>
            <a:r>
              <a:rPr lang="en-GB" sz="1000" b="1" i="1" dirty="0" smtClean="0">
                <a:solidFill>
                  <a:schemeClr val="tx2"/>
                </a:solidFill>
              </a:rPr>
              <a:t>Grade 5 -9 </a:t>
            </a:r>
            <a:endParaRPr lang="en-GB" sz="1000" b="1" i="1" dirty="0">
              <a:solidFill>
                <a:schemeClr val="tx2"/>
              </a:solidFill>
            </a:endParaRPr>
          </a:p>
        </p:txBody>
      </p:sp>
      <p:sp>
        <p:nvSpPr>
          <p:cNvPr id="39" name="AutoShape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62125" y="2998789"/>
            <a:ext cx="2486025" cy="836453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none" lIns="99487" tIns="49743" rIns="99487" bIns="49743" anchor="ctr"/>
          <a:lstStyle/>
          <a:p>
            <a:pPr algn="ctr"/>
            <a:r>
              <a:rPr lang="en-GB" sz="1600" b="1" dirty="0" smtClean="0">
                <a:solidFill>
                  <a:srgbClr val="FF0000"/>
                </a:solidFill>
              </a:rPr>
              <a:t>DUAL SYSTEM</a:t>
            </a:r>
          </a:p>
          <a:p>
            <a:pPr algn="ctr"/>
            <a:r>
              <a:rPr lang="en-GB" sz="1000" b="1" dirty="0" smtClean="0">
                <a:solidFill>
                  <a:srgbClr val="FF0000"/>
                </a:solidFill>
              </a:rPr>
              <a:t> (60 % in company + 40 % vocational college)</a:t>
            </a:r>
            <a:endParaRPr lang="en-GB" sz="1000" b="1" dirty="0">
              <a:solidFill>
                <a:srgbClr val="FF0000"/>
              </a:solidFill>
            </a:endParaRPr>
          </a:p>
        </p:txBody>
      </p:sp>
      <p:sp>
        <p:nvSpPr>
          <p:cNvPr id="44" name="AutoShape 2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86374" y="1758276"/>
            <a:ext cx="1533526" cy="922851"/>
          </a:xfrm>
          <a:prstGeom prst="flowChartAlternateProcess">
            <a:avLst/>
          </a:prstGeom>
          <a:solidFill>
            <a:srgbClr val="425C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7" name="AutoShape 3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43075" y="1390890"/>
            <a:ext cx="5105397" cy="280193"/>
          </a:xfrm>
          <a:prstGeom prst="flowChartAlternateProcess">
            <a:avLst/>
          </a:prstGeom>
          <a:solidFill>
            <a:srgbClr val="153B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86102" y="4519455"/>
            <a:ext cx="1162049" cy="844272"/>
          </a:xfrm>
          <a:prstGeom prst="flowChartAlternateProcess">
            <a:avLst/>
          </a:prstGeom>
          <a:solidFill>
            <a:srgbClr val="B0BB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r>
              <a:rPr lang="en-GB" sz="1400" b="1" dirty="0" err="1" smtClean="0"/>
              <a:t>Realschule</a:t>
            </a:r>
            <a:r>
              <a:rPr lang="en-GB" sz="1600" b="1" dirty="0" smtClean="0"/>
              <a:t> </a:t>
            </a:r>
          </a:p>
          <a:p>
            <a:pPr algn="ctr"/>
            <a:r>
              <a:rPr lang="en-GB" sz="800" b="1" dirty="0" smtClean="0"/>
              <a:t>(</a:t>
            </a:r>
            <a:r>
              <a:rPr lang="en-GB" sz="800" b="1" dirty="0" err="1" smtClean="0"/>
              <a:t>Mittlere</a:t>
            </a:r>
            <a:r>
              <a:rPr lang="en-GB" sz="800" b="1" dirty="0" smtClean="0"/>
              <a:t> </a:t>
            </a:r>
            <a:r>
              <a:rPr lang="en-GB" sz="800" b="1" dirty="0" err="1" smtClean="0"/>
              <a:t>Reife</a:t>
            </a:r>
            <a:r>
              <a:rPr lang="en-GB" sz="800" b="1" dirty="0" smtClean="0"/>
              <a:t>)</a:t>
            </a:r>
          </a:p>
          <a:p>
            <a:pPr algn="ctr"/>
            <a:r>
              <a:rPr lang="en-GB" sz="1000" b="1" i="1" dirty="0" smtClean="0">
                <a:solidFill>
                  <a:schemeClr val="tx2"/>
                </a:solidFill>
              </a:rPr>
              <a:t>Grade 5 -10</a:t>
            </a:r>
            <a:endParaRPr lang="en-GB" sz="1000" b="1" i="1" dirty="0">
              <a:solidFill>
                <a:schemeClr val="tx2"/>
              </a:solidFill>
            </a:endParaRPr>
          </a:p>
        </p:txBody>
      </p:sp>
      <p:sp>
        <p:nvSpPr>
          <p:cNvPr id="28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383090" y="4153535"/>
            <a:ext cx="1162049" cy="1210191"/>
          </a:xfrm>
          <a:prstGeom prst="flowChartAlternateProcess">
            <a:avLst/>
          </a:prstGeom>
          <a:solidFill>
            <a:srgbClr val="B0BB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400" b="1" dirty="0" smtClean="0"/>
              <a:t>Gymnasium</a:t>
            </a:r>
          </a:p>
          <a:p>
            <a:pPr algn="ctr"/>
            <a:r>
              <a:rPr lang="en-GB" sz="1000" b="1" dirty="0" smtClean="0"/>
              <a:t>(Abitur)</a:t>
            </a:r>
          </a:p>
          <a:p>
            <a:pPr algn="ctr"/>
            <a:r>
              <a:rPr lang="en-GB" sz="1000" b="1" i="1" dirty="0" smtClean="0">
                <a:solidFill>
                  <a:schemeClr val="tx2"/>
                </a:solidFill>
              </a:rPr>
              <a:t>Grade 5 -13</a:t>
            </a:r>
            <a:endParaRPr lang="en-GB" sz="1000" b="1" i="1" dirty="0">
              <a:solidFill>
                <a:schemeClr val="tx2"/>
              </a:solidFill>
            </a:endParaRPr>
          </a:p>
        </p:txBody>
      </p:sp>
      <p:sp>
        <p:nvSpPr>
          <p:cNvPr id="51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667377" y="4153535"/>
            <a:ext cx="1162049" cy="1209397"/>
          </a:xfrm>
          <a:prstGeom prst="flowChartAlternateProcess">
            <a:avLst/>
          </a:prstGeom>
          <a:solidFill>
            <a:srgbClr val="B0BB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endParaRPr lang="en-GB" sz="1600" b="1" dirty="0" smtClean="0"/>
          </a:p>
          <a:p>
            <a:pPr algn="ctr"/>
            <a:r>
              <a:rPr lang="en-GB" sz="1400" b="1" dirty="0" err="1" smtClean="0"/>
              <a:t>Gesamtschule</a:t>
            </a:r>
            <a:endParaRPr lang="en-GB" sz="1400" b="1" dirty="0" smtClean="0"/>
          </a:p>
          <a:p>
            <a:pPr algn="ctr"/>
            <a:r>
              <a:rPr lang="en-GB" sz="1000" b="1" dirty="0" smtClean="0"/>
              <a:t>(Abitur,</a:t>
            </a:r>
          </a:p>
          <a:p>
            <a:pPr algn="ctr"/>
            <a:r>
              <a:rPr lang="en-GB" sz="1000" b="1" dirty="0" smtClean="0"/>
              <a:t> </a:t>
            </a:r>
            <a:r>
              <a:rPr lang="en-GB" sz="1000" b="1" dirty="0" err="1" smtClean="0"/>
              <a:t>Mittlere</a:t>
            </a:r>
            <a:r>
              <a:rPr lang="en-GB" sz="1000" b="1" dirty="0" smtClean="0"/>
              <a:t> </a:t>
            </a:r>
            <a:r>
              <a:rPr lang="en-GB" sz="1000" b="1" dirty="0" err="1" smtClean="0"/>
              <a:t>Reife</a:t>
            </a:r>
            <a:r>
              <a:rPr lang="en-GB" sz="1000" b="1" dirty="0" smtClean="0"/>
              <a:t> , </a:t>
            </a:r>
          </a:p>
          <a:p>
            <a:pPr algn="ctr"/>
            <a:r>
              <a:rPr lang="en-GB" sz="1000" b="1" dirty="0" err="1" smtClean="0"/>
              <a:t>Hauptschulabschluss</a:t>
            </a:r>
            <a:endParaRPr lang="en-GB" sz="1000" b="1" dirty="0" smtClean="0">
              <a:solidFill>
                <a:schemeClr val="bg1"/>
              </a:solidFill>
            </a:endParaRPr>
          </a:p>
          <a:p>
            <a:pPr algn="ctr"/>
            <a:r>
              <a:rPr lang="en-GB" sz="1000" b="1" i="1" dirty="0">
                <a:solidFill>
                  <a:schemeClr val="tx2"/>
                </a:solidFill>
              </a:rPr>
              <a:t>Grade 5 -13</a:t>
            </a:r>
          </a:p>
          <a:p>
            <a:pPr algn="ctr"/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52" name="AutoShape 2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391820" y="3206076"/>
            <a:ext cx="1153320" cy="629166"/>
          </a:xfrm>
          <a:prstGeom prst="flowChartAlternateProcess">
            <a:avLst/>
          </a:prstGeom>
          <a:solidFill>
            <a:srgbClr val="738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Vocational </a:t>
            </a:r>
          </a:p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College</a:t>
            </a:r>
          </a:p>
          <a:p>
            <a:pPr algn="ctr"/>
            <a:r>
              <a:rPr lang="en-GB" sz="1000" b="1" dirty="0" smtClean="0">
                <a:solidFill>
                  <a:schemeClr val="bg1"/>
                </a:solidFill>
              </a:rPr>
              <a:t>(Full time)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55" name="Rectangle 3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62124" y="5410042"/>
            <a:ext cx="5067301" cy="241300"/>
          </a:xfrm>
          <a:prstGeom prst="rect">
            <a:avLst/>
          </a:prstGeom>
          <a:noFill/>
          <a:ln w="19050">
            <a:solidFill>
              <a:srgbClr val="DF002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400" i="1" dirty="0" smtClean="0">
                <a:solidFill>
                  <a:srgbClr val="FF0000"/>
                </a:solidFill>
              </a:rPr>
              <a:t>Orientation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6" name="Rectangle 3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62128" y="3896479"/>
            <a:ext cx="5067301" cy="241300"/>
          </a:xfrm>
          <a:prstGeom prst="rect">
            <a:avLst/>
          </a:prstGeom>
          <a:noFill/>
          <a:ln w="19050">
            <a:solidFill>
              <a:srgbClr val="DF002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400" i="1" dirty="0">
                <a:solidFill>
                  <a:srgbClr val="FF0000"/>
                </a:solidFill>
              </a:rPr>
              <a:t>Orientation</a:t>
            </a:r>
            <a:r>
              <a:rPr lang="en-GB" sz="1400" dirty="0"/>
              <a:t> </a:t>
            </a:r>
          </a:p>
        </p:txBody>
      </p:sp>
      <p:sp>
        <p:nvSpPr>
          <p:cNvPr id="57" name="Rectangle 3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743074" y="2698433"/>
            <a:ext cx="5076825" cy="241300"/>
          </a:xfrm>
          <a:prstGeom prst="rect">
            <a:avLst/>
          </a:prstGeom>
          <a:noFill/>
          <a:ln w="19050">
            <a:solidFill>
              <a:srgbClr val="DF002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400" i="1" dirty="0">
                <a:solidFill>
                  <a:srgbClr val="FF0000"/>
                </a:solidFill>
              </a:rPr>
              <a:t>Orientation</a:t>
            </a:r>
            <a:r>
              <a:rPr lang="en-GB" sz="1400" dirty="0"/>
              <a:t>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410155"/>
              </p:ext>
            </p:extLst>
          </p:nvPr>
        </p:nvGraphicFramePr>
        <p:xfrm>
          <a:off x="381000" y="1388725"/>
          <a:ext cx="457200" cy="2826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</a:tblGrid>
              <a:tr h="312881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DQR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/>
                </a:tc>
              </a:tr>
              <a:tr h="312881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/>
                </a:tc>
              </a:tr>
              <a:tr h="31433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9" name="AutoShape 1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10399" y="5662454"/>
            <a:ext cx="695327" cy="591622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000" b="1" dirty="0" smtClean="0"/>
              <a:t>Elementary</a:t>
            </a:r>
          </a:p>
          <a:p>
            <a:pPr algn="ctr"/>
            <a:r>
              <a:rPr lang="en-GB" sz="1000" b="1" dirty="0" smtClean="0"/>
              <a:t> School</a:t>
            </a:r>
            <a:endParaRPr lang="en-GB" sz="1000" b="1" dirty="0"/>
          </a:p>
        </p:txBody>
      </p:sp>
      <p:sp>
        <p:nvSpPr>
          <p:cNvPr id="70" name="AutoShape 1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91350" y="4519455"/>
            <a:ext cx="714377" cy="843476"/>
          </a:xfrm>
          <a:prstGeom prst="flowChartAlternateProcess">
            <a:avLst/>
          </a:prstGeom>
          <a:solidFill>
            <a:srgbClr val="B0BB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r>
              <a:rPr lang="en-GB" sz="1000" b="1" dirty="0" smtClean="0"/>
              <a:t>Secondary </a:t>
            </a:r>
          </a:p>
          <a:p>
            <a:pPr algn="ctr"/>
            <a:r>
              <a:rPr lang="en-GB" sz="1000" b="1" dirty="0" smtClean="0"/>
              <a:t>School</a:t>
            </a:r>
          </a:p>
          <a:p>
            <a:pPr algn="ctr"/>
            <a:r>
              <a:rPr lang="en-GB" sz="1000" b="1" dirty="0" smtClean="0"/>
              <a:t>(First Phase)</a:t>
            </a:r>
            <a:endParaRPr lang="en-GB" sz="1000" b="1" dirty="0"/>
          </a:p>
        </p:txBody>
      </p:sp>
      <p:sp>
        <p:nvSpPr>
          <p:cNvPr id="71" name="AutoShape 1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010400" y="2998789"/>
            <a:ext cx="714377" cy="1438790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none" lIns="99487" tIns="49743" rIns="99487" bIns="49743" anchor="ctr"/>
          <a:lstStyle/>
          <a:p>
            <a:pPr algn="ctr"/>
            <a:r>
              <a:rPr lang="en-GB" sz="1000" b="1" dirty="0" smtClean="0"/>
              <a:t>Secondary </a:t>
            </a:r>
          </a:p>
          <a:p>
            <a:pPr algn="ctr"/>
            <a:r>
              <a:rPr lang="en-GB" sz="1000" b="1" dirty="0" smtClean="0"/>
              <a:t>School </a:t>
            </a:r>
          </a:p>
          <a:p>
            <a:pPr algn="ctr"/>
            <a:r>
              <a:rPr lang="en-GB" sz="1000" b="1" dirty="0" smtClean="0"/>
              <a:t>(Second </a:t>
            </a:r>
          </a:p>
          <a:p>
            <a:pPr algn="ctr"/>
            <a:r>
              <a:rPr lang="en-GB" sz="1000" b="1" dirty="0" smtClean="0"/>
              <a:t>Phase)</a:t>
            </a:r>
            <a:endParaRPr lang="en-GB" sz="1000" b="1" dirty="0"/>
          </a:p>
        </p:txBody>
      </p:sp>
      <p:sp>
        <p:nvSpPr>
          <p:cNvPr id="73" name="AutoShape 1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010399" y="1758276"/>
            <a:ext cx="714377" cy="1164153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extLst/>
        </p:spPr>
        <p:txBody>
          <a:bodyPr wrap="none" lIns="99487" tIns="49743" rIns="99487" bIns="49743" anchor="ctr"/>
          <a:lstStyle/>
          <a:p>
            <a:pPr algn="ctr"/>
            <a:r>
              <a:rPr lang="en-GB" sz="1000" b="1" dirty="0" smtClean="0"/>
              <a:t>University &amp; </a:t>
            </a:r>
          </a:p>
          <a:p>
            <a:pPr algn="ctr"/>
            <a:r>
              <a:rPr lang="en-GB" sz="1000" b="1" dirty="0" smtClean="0"/>
              <a:t>Advanced </a:t>
            </a:r>
          </a:p>
          <a:p>
            <a:pPr algn="ctr"/>
            <a:r>
              <a:rPr lang="en-GB" sz="1000" b="1" dirty="0" smtClean="0"/>
              <a:t>Education)</a:t>
            </a:r>
            <a:endParaRPr lang="en-GB" sz="1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43152" y="1671083"/>
            <a:ext cx="203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Labor Market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81" name="Picture 80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6" y="1758276"/>
            <a:ext cx="883337" cy="1164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99" y="3368379"/>
            <a:ext cx="883337" cy="1164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8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5" y="4948615"/>
            <a:ext cx="883337" cy="1164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1094015" y="2121615"/>
            <a:ext cx="362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103539" y="3765789"/>
            <a:ext cx="362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1081996" y="5340488"/>
            <a:ext cx="362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886700" y="2750014"/>
            <a:ext cx="1285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Note: </a:t>
            </a:r>
          </a:p>
          <a:p>
            <a:r>
              <a:rPr lang="en-US" sz="1200" i="1" dirty="0" smtClean="0">
                <a:solidFill>
                  <a:srgbClr val="FF0000"/>
                </a:solidFill>
              </a:rPr>
              <a:t>Orientation  </a:t>
            </a:r>
            <a:r>
              <a:rPr lang="en-US" sz="1000" dirty="0" smtClean="0"/>
              <a:t>means there is always a entrance test or a further educational </a:t>
            </a:r>
            <a:r>
              <a:rPr lang="en-US" sz="1000" dirty="0" err="1" smtClean="0"/>
              <a:t>programme</a:t>
            </a:r>
            <a:r>
              <a:rPr lang="en-US" sz="1000" dirty="0" smtClean="0"/>
              <a:t> required to enter into the next level. </a:t>
            </a:r>
            <a:endParaRPr lang="en-US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1419705"/>
            <a:ext cx="12573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AutoShape 2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762128" y="2317035"/>
            <a:ext cx="3905249" cy="364093"/>
          </a:xfrm>
          <a:prstGeom prst="flowChartAlternateProcess">
            <a:avLst/>
          </a:prstGeom>
          <a:solidFill>
            <a:srgbClr val="425C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87" tIns="49743" rIns="99487" bIns="49743" anchor="ctr"/>
          <a:lstStyle/>
          <a:p>
            <a:pPr algn="ctr"/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3467099" y="2328625"/>
            <a:ext cx="203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University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54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Essentials in DUAL Vocational Education </a:t>
            </a:r>
            <a:endParaRPr lang="en-US" sz="28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083218" y="1817212"/>
            <a:ext cx="2194559" cy="1775625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algn="ctr"/>
            <a:r>
              <a:rPr lang="en-US" sz="1400" dirty="0" smtClean="0">
                <a:latin typeface="Trebuchet MS" pitchFamily="34" charset="0"/>
              </a:rPr>
              <a:t>Training is mainly</a:t>
            </a:r>
          </a:p>
          <a:p>
            <a:pPr algn="ctr"/>
            <a:r>
              <a:rPr lang="en-US" sz="1400" dirty="0">
                <a:latin typeface="Trebuchet MS" pitchFamily="34" charset="0"/>
              </a:rPr>
              <a:t>p</a:t>
            </a:r>
            <a:r>
              <a:rPr lang="en-US" sz="1400" dirty="0" smtClean="0">
                <a:latin typeface="Trebuchet MS" pitchFamily="34" charset="0"/>
              </a:rPr>
              <a:t>rovided in the </a:t>
            </a:r>
            <a:r>
              <a:rPr lang="en-US" sz="1400" u="sng" dirty="0" smtClean="0">
                <a:latin typeface="Trebuchet MS" pitchFamily="34" charset="0"/>
              </a:rPr>
              <a:t>company</a:t>
            </a:r>
            <a:r>
              <a:rPr lang="en-US" sz="1400" dirty="0" smtClean="0">
                <a:latin typeface="Trebuchet MS" pitchFamily="34" charset="0"/>
              </a:rPr>
              <a:t>  - </a:t>
            </a:r>
          </a:p>
          <a:p>
            <a:pPr algn="ctr"/>
            <a:r>
              <a:rPr lang="en-US" sz="1400" dirty="0" smtClean="0">
                <a:latin typeface="Trebuchet MS" pitchFamily="34" charset="0"/>
              </a:rPr>
              <a:t>supported by teaching in part-time vocational schools</a:t>
            </a:r>
            <a:endParaRPr lang="en-US" sz="1400" dirty="0">
              <a:latin typeface="Trebuchet MS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13805" y="1817212"/>
            <a:ext cx="2194559" cy="1775625"/>
          </a:xfrm>
          <a:prstGeom prst="roundRect">
            <a:avLst>
              <a:gd name="adj" fmla="val 0"/>
            </a:avLst>
          </a:prstGeom>
          <a:solidFill>
            <a:srgbClr val="376092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t"/>
          <a:lstStyle/>
          <a:p>
            <a:pPr marL="0" indent="0" algn="ctr">
              <a:buNone/>
            </a:pPr>
            <a:r>
              <a:rPr lang="en-US" sz="2000" b="1" dirty="0" smtClean="0"/>
              <a:t>DUAL </a:t>
            </a:r>
          </a:p>
          <a:p>
            <a:pPr marL="0" indent="0" algn="ctr">
              <a:buNone/>
            </a:pPr>
            <a:r>
              <a:rPr lang="en-US" sz="2000" b="1" dirty="0" smtClean="0"/>
              <a:t>VOCATIONAL EDUCATION &amp; TRAINING </a:t>
            </a:r>
            <a:endParaRPr lang="en-US" sz="2000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664926" y="3927787"/>
            <a:ext cx="2194559" cy="1775625"/>
          </a:xfrm>
          <a:prstGeom prst="roundRect">
            <a:avLst>
              <a:gd name="adj" fmla="val 0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marL="0" indent="0">
              <a:buNone/>
            </a:pPr>
            <a:r>
              <a:rPr lang="en-US" sz="1400" b="1" i="1" dirty="0" smtClean="0">
                <a:latin typeface="Trebuchet MS" pitchFamily="34" charset="0"/>
              </a:rPr>
              <a:t>Vocational School:</a:t>
            </a:r>
          </a:p>
          <a:p>
            <a:pPr marL="0" indent="0">
              <a:buNone/>
            </a:pPr>
            <a:r>
              <a:rPr lang="en-US" sz="1400" i="1" dirty="0" smtClean="0">
                <a:latin typeface="Trebuchet MS" pitchFamily="34" charset="0"/>
              </a:rPr>
              <a:t>1-2 days per week on average, on the basis of a framework curriculum </a:t>
            </a:r>
            <a:endParaRPr lang="en-US" sz="1400" i="1" dirty="0">
              <a:latin typeface="Trebuchet MS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83218" y="3927787"/>
            <a:ext cx="2194559" cy="1775625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lIns="108000" tIns="108000" rIns="108000" bIns="108000" anchor="t"/>
          <a:lstStyle/>
          <a:p>
            <a:pPr marL="0" indent="0">
              <a:buNone/>
            </a:pPr>
            <a:r>
              <a:rPr lang="en-US" sz="1400" b="1" i="1" dirty="0" smtClean="0">
                <a:latin typeface="Trebuchet MS" pitchFamily="34" charset="0"/>
              </a:rPr>
              <a:t>Company:</a:t>
            </a:r>
          </a:p>
          <a:p>
            <a:pPr marL="0" indent="0">
              <a:buNone/>
            </a:pPr>
            <a:r>
              <a:rPr lang="en-US" sz="1400" i="1" dirty="0" smtClean="0">
                <a:latin typeface="Trebuchet MS" pitchFamily="34" charset="0"/>
              </a:rPr>
              <a:t>3-4 days a week </a:t>
            </a:r>
          </a:p>
          <a:p>
            <a:pPr marL="0" indent="0">
              <a:buNone/>
            </a:pPr>
            <a:r>
              <a:rPr lang="en-US" sz="1400" i="1" dirty="0">
                <a:latin typeface="Trebuchet MS" pitchFamily="34" charset="0"/>
              </a:rPr>
              <a:t>o</a:t>
            </a:r>
            <a:r>
              <a:rPr lang="en-US" sz="1400" i="1" dirty="0" smtClean="0">
                <a:latin typeface="Trebuchet MS" pitchFamily="34" charset="0"/>
              </a:rPr>
              <a:t>n the basis of training regulations within the framework of a training contract </a:t>
            </a:r>
            <a:endParaRPr lang="en-US" sz="1400" i="1" dirty="0">
              <a:latin typeface="Trebuchet MS" pitchFamily="34" charset="0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45110733"/>
              </p:ext>
            </p:extLst>
          </p:nvPr>
        </p:nvGraphicFramePr>
        <p:xfrm>
          <a:off x="304799" y="2609570"/>
          <a:ext cx="3230500" cy="3392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26" y="1817212"/>
            <a:ext cx="2194559" cy="1796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02770" y="5527384"/>
            <a:ext cx="25146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q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v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000" b="1" i="1" dirty="0">
                <a:solidFill>
                  <a:schemeClr val="accent6">
                    <a:lumMod val="75000"/>
                  </a:schemeClr>
                </a:solidFill>
                <a:latin typeface="Trebuchet MS" pitchFamily="34" charset="0"/>
              </a:rPr>
              <a:t>Joint Responsibility !!!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000" i="1" dirty="0">
                <a:latin typeface="Trebuchet MS" pitchFamily="34" charset="0"/>
              </a:rPr>
              <a:t>because companies are involved in </a:t>
            </a:r>
            <a:endParaRPr lang="de-DE" altLang="de-DE" sz="1000" i="1" dirty="0" smtClean="0">
              <a:latin typeface="Trebuchet MS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000" i="1" dirty="0" smtClean="0">
                <a:latin typeface="Trebuchet MS" pitchFamily="34" charset="0"/>
              </a:rPr>
              <a:t>Vocational </a:t>
            </a:r>
            <a:r>
              <a:rPr lang="de-DE" altLang="de-DE" sz="1000" i="1" dirty="0">
                <a:latin typeface="Trebuchet MS" pitchFamily="34" charset="0"/>
              </a:rPr>
              <a:t>Education and Training (VET)</a:t>
            </a:r>
          </a:p>
        </p:txBody>
      </p:sp>
      <p:pic>
        <p:nvPicPr>
          <p:cNvPr id="11" name="Picture 6" descr="freunde rot1 Kontak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399" y="3646038"/>
            <a:ext cx="1635420" cy="1423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4219" y="1295400"/>
            <a:ext cx="74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DUAL </a:t>
            </a:r>
            <a:r>
              <a:rPr lang="en-US" dirty="0" smtClean="0"/>
              <a:t>process made in Germany!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9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DUAL Process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79" y="1606516"/>
            <a:ext cx="4645569" cy="458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38800" y="1447800"/>
            <a:ext cx="241602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DUAL </a:t>
            </a:r>
          </a:p>
          <a:p>
            <a:endParaRPr lang="en-US" sz="1600" i="1" dirty="0"/>
          </a:p>
          <a:p>
            <a:r>
              <a:rPr lang="en-US" sz="1600" i="1" dirty="0" smtClean="0"/>
              <a:t>Dual Vocational Education includes at least: </a:t>
            </a:r>
            <a:endParaRPr lang="en-US" sz="1600" b="1" dirty="0" smtClean="0"/>
          </a:p>
          <a:p>
            <a:endParaRPr lang="en-US" sz="1600" b="1" dirty="0"/>
          </a:p>
          <a:p>
            <a:endParaRPr lang="en-US" sz="1600" b="1" dirty="0"/>
          </a:p>
          <a:p>
            <a:r>
              <a:rPr lang="en-US" sz="1600" b="1" dirty="0" smtClean="0"/>
              <a:t>2 Learning venues</a:t>
            </a:r>
            <a:endParaRPr lang="en-US" b="1" dirty="0" smtClean="0"/>
          </a:p>
          <a:p>
            <a:r>
              <a:rPr lang="en-US" sz="1600" b="1" dirty="0" smtClean="0"/>
              <a:t>2 </a:t>
            </a:r>
            <a:r>
              <a:rPr lang="en-US" sz="1600" b="1" dirty="0"/>
              <a:t>A</a:t>
            </a:r>
            <a:r>
              <a:rPr lang="en-US" sz="1600" b="1" dirty="0" smtClean="0"/>
              <a:t>pprenticeship mentors </a:t>
            </a:r>
          </a:p>
          <a:p>
            <a:r>
              <a:rPr lang="en-US" sz="1600" b="1" dirty="0" smtClean="0"/>
              <a:t>2 Curricula</a:t>
            </a:r>
          </a:p>
          <a:p>
            <a:r>
              <a:rPr lang="en-US" sz="1600" b="1" dirty="0" smtClean="0"/>
              <a:t>2 Examinations </a:t>
            </a:r>
          </a:p>
          <a:p>
            <a:r>
              <a:rPr lang="en-US" sz="1600" b="1" dirty="0"/>
              <a:t>2 Certificates</a:t>
            </a:r>
          </a:p>
          <a:p>
            <a:endParaRPr lang="en-US" sz="1600" b="1" dirty="0" smtClean="0"/>
          </a:p>
          <a:p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4219" y="1295400"/>
            <a:ext cx="74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DUAL </a:t>
            </a:r>
            <a:r>
              <a:rPr lang="en-US" dirty="0" smtClean="0"/>
              <a:t>process made in Germany!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5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>
                <a:solidFill>
                  <a:prstClr val="white"/>
                </a:solidFill>
              </a:rPr>
              <a:t>The secret of dual vocational education</a:t>
            </a:r>
            <a:endParaRPr lang="en-US" dirty="0">
              <a:latin typeface="Trebuchet MS" panose="020B0603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2256" y="533400"/>
            <a:ext cx="8383144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TrebuchetMS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14" name="Text Placeholder 4"/>
          <p:cNvSpPr txBox="1">
            <a:spLocks/>
          </p:cNvSpPr>
          <p:nvPr/>
        </p:nvSpPr>
        <p:spPr>
          <a:xfrm>
            <a:off x="365662" y="1385959"/>
            <a:ext cx="2616037" cy="4572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</a:rPr>
              <a:t>Federal States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6193650" y="1385959"/>
            <a:ext cx="2560832" cy="4572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</a:rPr>
              <a:t>Government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Text Placeholder 4"/>
          <p:cNvSpPr txBox="1">
            <a:spLocks/>
          </p:cNvSpPr>
          <p:nvPr/>
        </p:nvSpPr>
        <p:spPr>
          <a:xfrm>
            <a:off x="2981699" y="1975281"/>
            <a:ext cx="3139703" cy="500726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</a:rPr>
              <a:t>Framework Curricula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" name="Text Placeholder 4"/>
          <p:cNvSpPr txBox="1">
            <a:spLocks/>
          </p:cNvSpPr>
          <p:nvPr/>
        </p:nvSpPr>
        <p:spPr>
          <a:xfrm>
            <a:off x="400704" y="4366640"/>
            <a:ext cx="1995424" cy="4572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Curricula </a:t>
            </a:r>
          </a:p>
          <a:p>
            <a:r>
              <a:rPr lang="en-US" b="1" dirty="0" smtClean="0"/>
              <a:t>Vocational Colleges</a:t>
            </a:r>
            <a:endParaRPr lang="en-US" b="1" dirty="0"/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447974" y="3431398"/>
            <a:ext cx="2464113" cy="4572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Vocational Colleges </a:t>
            </a:r>
            <a:endParaRPr lang="en-US" sz="1600" b="1" dirty="0"/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159441" y="4364721"/>
            <a:ext cx="2218784" cy="4572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In-Company </a:t>
            </a:r>
          </a:p>
          <a:p>
            <a:r>
              <a:rPr lang="en-US" b="1" dirty="0" smtClean="0"/>
              <a:t>Training Plan</a:t>
            </a:r>
            <a:endParaRPr lang="en-US" b="1" dirty="0"/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6194753" y="3441925"/>
            <a:ext cx="2218784" cy="4572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Training Companies</a:t>
            </a:r>
            <a:endParaRPr lang="en-US" b="1" dirty="0"/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3324116" y="3431398"/>
            <a:ext cx="2486415" cy="457200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Vocational Training Board</a:t>
            </a:r>
            <a:endParaRPr lang="en-US" b="1" dirty="0"/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6534138" y="5190994"/>
            <a:ext cx="2218784" cy="457200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Auditing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296568" y="1340876"/>
            <a:ext cx="50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Laws </a:t>
            </a:r>
            <a:endParaRPr lang="en-US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1413289" y="5116639"/>
            <a:ext cx="491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align 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421340" y="3034556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Advice / Monitor</a:t>
            </a:r>
            <a:endParaRPr lang="en-US" sz="1200" dirty="0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7624068" y="1843159"/>
            <a:ext cx="0" cy="79938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 rot="5400000">
            <a:off x="4190612" y="4863620"/>
            <a:ext cx="920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regulations</a:t>
            </a:r>
            <a:endParaRPr lang="en-US" sz="1200" dirty="0"/>
          </a:p>
        </p:txBody>
      </p:sp>
      <p:cxnSp>
        <p:nvCxnSpPr>
          <p:cNvPr id="51" name="Elbow Connector 50"/>
          <p:cNvCxnSpPr/>
          <p:nvPr/>
        </p:nvCxnSpPr>
        <p:spPr>
          <a:xfrm rot="16200000" flipH="1">
            <a:off x="4777621" y="3675212"/>
            <a:ext cx="1521184" cy="1973324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22" idx="3"/>
          </p:cNvCxnSpPr>
          <p:nvPr/>
        </p:nvCxnSpPr>
        <p:spPr>
          <a:xfrm>
            <a:off x="8413537" y="3670525"/>
            <a:ext cx="165671" cy="1520468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266986" y="4712358"/>
            <a:ext cx="1121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Responsibility 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5360854" y="316492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Co-determination </a:t>
            </a:r>
            <a:endParaRPr lang="en-US" sz="1200" dirty="0"/>
          </a:p>
        </p:txBody>
      </p:sp>
      <p:cxnSp>
        <p:nvCxnSpPr>
          <p:cNvPr id="61" name="Elbow Connector 60"/>
          <p:cNvCxnSpPr>
            <a:stCxn id="14" idx="2"/>
            <a:endCxn id="17" idx="1"/>
          </p:cNvCxnSpPr>
          <p:nvPr/>
        </p:nvCxnSpPr>
        <p:spPr>
          <a:xfrm rot="16200000" flipH="1">
            <a:off x="2136448" y="1380392"/>
            <a:ext cx="382485" cy="1308018"/>
          </a:xfrm>
          <a:prstGeom prst="bentConnector2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22" idx="2"/>
            <a:endCxn id="20" idx="2"/>
          </p:cNvCxnSpPr>
          <p:nvPr/>
        </p:nvCxnSpPr>
        <p:spPr>
          <a:xfrm rot="5400000" flipH="1">
            <a:off x="4486824" y="1081805"/>
            <a:ext cx="10527" cy="5624114"/>
          </a:xfrm>
          <a:prstGeom prst="bentConnector3">
            <a:avLst>
              <a:gd name="adj1" fmla="val -2171559"/>
            </a:avLst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H="1">
            <a:off x="1408473" y="1843159"/>
            <a:ext cx="9630" cy="159876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>
            <a:stCxn id="18" idx="2"/>
          </p:cNvCxnSpPr>
          <p:nvPr/>
        </p:nvCxnSpPr>
        <p:spPr>
          <a:xfrm rot="16200000" flipH="1">
            <a:off x="2693732" y="3528524"/>
            <a:ext cx="598626" cy="3189258"/>
          </a:xfrm>
          <a:prstGeom prst="bentConnector2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endCxn id="18" idx="0"/>
          </p:cNvCxnSpPr>
          <p:nvPr/>
        </p:nvCxnSpPr>
        <p:spPr>
          <a:xfrm>
            <a:off x="1398416" y="3899126"/>
            <a:ext cx="0" cy="46751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18" idx="3"/>
            <a:endCxn id="21" idx="1"/>
          </p:cNvCxnSpPr>
          <p:nvPr/>
        </p:nvCxnSpPr>
        <p:spPr>
          <a:xfrm flipV="1">
            <a:off x="2396128" y="4593321"/>
            <a:ext cx="3763313" cy="191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299192" y="4318241"/>
            <a:ext cx="17338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Guideline Training Plan</a:t>
            </a:r>
            <a:endParaRPr lang="en-US" sz="1200" dirty="0"/>
          </a:p>
        </p:txBody>
      </p:sp>
      <p:sp>
        <p:nvSpPr>
          <p:cNvPr id="40" name="Text Placeholder 4"/>
          <p:cNvSpPr txBox="1">
            <a:spLocks/>
          </p:cNvSpPr>
          <p:nvPr/>
        </p:nvSpPr>
        <p:spPr>
          <a:xfrm>
            <a:off x="6524874" y="2626621"/>
            <a:ext cx="2218783" cy="4572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TrebuchetM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Chambers</a:t>
            </a:r>
            <a:endParaRPr lang="en-US" b="1" dirty="0"/>
          </a:p>
        </p:txBody>
      </p:sp>
      <p:cxnSp>
        <p:nvCxnSpPr>
          <p:cNvPr id="66" name="Straight Arrow Connector 65"/>
          <p:cNvCxnSpPr>
            <a:stCxn id="28" idx="2"/>
            <a:endCxn id="17" idx="0"/>
          </p:cNvCxnSpPr>
          <p:nvPr/>
        </p:nvCxnSpPr>
        <p:spPr>
          <a:xfrm>
            <a:off x="4551551" y="1617875"/>
            <a:ext cx="0" cy="35740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/>
          <p:nvPr/>
        </p:nvCxnSpPr>
        <p:spPr>
          <a:xfrm rot="10800000" flipV="1">
            <a:off x="4542518" y="2855221"/>
            <a:ext cx="1957550" cy="576177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14" idx="3"/>
            <a:endCxn id="16" idx="1"/>
          </p:cNvCxnSpPr>
          <p:nvPr/>
        </p:nvCxnSpPr>
        <p:spPr>
          <a:xfrm>
            <a:off x="2981699" y="1614559"/>
            <a:ext cx="3211951" cy="0"/>
          </a:xfrm>
          <a:prstGeom prst="straightConnector1">
            <a:avLst/>
          </a:prstGeom>
          <a:ln w="19050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H="1">
            <a:off x="4542517" y="2465534"/>
            <a:ext cx="1" cy="517714"/>
          </a:xfrm>
          <a:prstGeom prst="straightConnector1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endCxn id="23" idx="1"/>
          </p:cNvCxnSpPr>
          <p:nvPr/>
        </p:nvCxnSpPr>
        <p:spPr>
          <a:xfrm>
            <a:off x="2928069" y="3659998"/>
            <a:ext cx="396047" cy="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 rot="5400000">
            <a:off x="710251" y="2488121"/>
            <a:ext cx="15814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Guideline Curricula</a:t>
            </a:r>
            <a:endParaRPr lang="en-US" sz="12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198378" y="2565878"/>
            <a:ext cx="13589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Advice / Monitor</a:t>
            </a:r>
            <a:endParaRPr lang="en-US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3666936" y="2447391"/>
            <a:ext cx="920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regulations</a:t>
            </a:r>
            <a:endParaRPr lang="en-US" sz="1200" dirty="0"/>
          </a:p>
        </p:txBody>
      </p:sp>
      <p:cxnSp>
        <p:nvCxnSpPr>
          <p:cNvPr id="116" name="Straight Arrow Connector 115"/>
          <p:cNvCxnSpPr/>
          <p:nvPr/>
        </p:nvCxnSpPr>
        <p:spPr>
          <a:xfrm>
            <a:off x="8564340" y="3083821"/>
            <a:ext cx="14868" cy="1677922"/>
          </a:xfrm>
          <a:prstGeom prst="straightConnector1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>
            <a:off x="7634265" y="3061015"/>
            <a:ext cx="0" cy="40874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/>
          <p:cNvSpPr txBox="1"/>
          <p:nvPr/>
        </p:nvSpPr>
        <p:spPr>
          <a:xfrm>
            <a:off x="3482774" y="4052858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Voluntary       Cooperation </a:t>
            </a:r>
            <a:endParaRPr lang="en-US" sz="1200" dirty="0"/>
          </a:p>
        </p:txBody>
      </p:sp>
      <p:cxnSp>
        <p:nvCxnSpPr>
          <p:cNvPr id="216" name="Straight Arrow Connector 215"/>
          <p:cNvCxnSpPr/>
          <p:nvPr/>
        </p:nvCxnSpPr>
        <p:spPr>
          <a:xfrm>
            <a:off x="5810531" y="3659998"/>
            <a:ext cx="396047" cy="0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TextBox 221"/>
          <p:cNvSpPr txBox="1"/>
          <p:nvPr/>
        </p:nvSpPr>
        <p:spPr>
          <a:xfrm>
            <a:off x="2798793" y="3202582"/>
            <a:ext cx="734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Advise</a:t>
            </a:r>
            <a:endParaRPr lang="en-US" sz="1200" dirty="0"/>
          </a:p>
        </p:txBody>
      </p:sp>
      <p:cxnSp>
        <p:nvCxnSpPr>
          <p:cNvPr id="223" name="Straight Arrow Connector 222"/>
          <p:cNvCxnSpPr>
            <a:endCxn id="24" idx="0"/>
          </p:cNvCxnSpPr>
          <p:nvPr/>
        </p:nvCxnSpPr>
        <p:spPr>
          <a:xfrm>
            <a:off x="7643530" y="4821921"/>
            <a:ext cx="0" cy="36907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TextBox 226"/>
          <p:cNvSpPr txBox="1"/>
          <p:nvPr/>
        </p:nvSpPr>
        <p:spPr>
          <a:xfrm>
            <a:off x="7117401" y="4839640"/>
            <a:ext cx="491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align </a:t>
            </a:r>
            <a:endParaRPr lang="en-US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1779572" y="1933826"/>
            <a:ext cx="10962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Guideline</a:t>
            </a:r>
            <a:endParaRPr lang="en-US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228600" y="5972441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Vocational System Germany</a:t>
            </a:r>
            <a:endParaRPr lang="en-US" sz="1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840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AHK Quality Management </a:t>
            </a:r>
            <a:endParaRPr lang="en-US" sz="2400" dirty="0"/>
          </a:p>
        </p:txBody>
      </p:sp>
      <p:sp>
        <p:nvSpPr>
          <p:cNvPr id="3" name="object 4"/>
          <p:cNvSpPr/>
          <p:nvPr/>
        </p:nvSpPr>
        <p:spPr>
          <a:xfrm>
            <a:off x="2853974" y="4585564"/>
            <a:ext cx="863600" cy="1368425"/>
          </a:xfrm>
          <a:custGeom>
            <a:avLst/>
            <a:gdLst/>
            <a:ahLst/>
            <a:cxnLst/>
            <a:rect l="l" t="t" r="r" b="b"/>
            <a:pathLst>
              <a:path w="863600" h="1368425">
                <a:moveTo>
                  <a:pt x="0" y="0"/>
                </a:moveTo>
                <a:lnTo>
                  <a:pt x="863599" y="0"/>
                </a:lnTo>
                <a:lnTo>
                  <a:pt x="863599" y="1368424"/>
                </a:lnTo>
                <a:lnTo>
                  <a:pt x="0" y="1368424"/>
                </a:lnTo>
                <a:lnTo>
                  <a:pt x="0" y="0"/>
                </a:lnTo>
                <a:close/>
              </a:path>
            </a:pathLst>
          </a:custGeom>
          <a:solidFill>
            <a:srgbClr val="006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"/>
          <p:cNvSpPr/>
          <p:nvPr/>
        </p:nvSpPr>
        <p:spPr>
          <a:xfrm>
            <a:off x="2853974" y="4585564"/>
            <a:ext cx="863600" cy="1368425"/>
          </a:xfrm>
          <a:custGeom>
            <a:avLst/>
            <a:gdLst/>
            <a:ahLst/>
            <a:cxnLst/>
            <a:rect l="l" t="t" r="r" b="b"/>
            <a:pathLst>
              <a:path w="863600" h="1368425">
                <a:moveTo>
                  <a:pt x="0" y="0"/>
                </a:moveTo>
                <a:lnTo>
                  <a:pt x="863599" y="0"/>
                </a:lnTo>
                <a:lnTo>
                  <a:pt x="863599" y="1368428"/>
                </a:lnTo>
                <a:lnTo>
                  <a:pt x="0" y="1368428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/>
          <p:cNvSpPr/>
          <p:nvPr/>
        </p:nvSpPr>
        <p:spPr>
          <a:xfrm>
            <a:off x="2853974" y="4009301"/>
            <a:ext cx="3888104" cy="71755"/>
          </a:xfrm>
          <a:custGeom>
            <a:avLst/>
            <a:gdLst/>
            <a:ahLst/>
            <a:cxnLst/>
            <a:rect l="l" t="t" r="r" b="b"/>
            <a:pathLst>
              <a:path w="3888104" h="71754">
                <a:moveTo>
                  <a:pt x="0" y="71437"/>
                </a:moveTo>
                <a:lnTo>
                  <a:pt x="3887787" y="71437"/>
                </a:lnTo>
                <a:lnTo>
                  <a:pt x="3887787" y="0"/>
                </a:lnTo>
                <a:lnTo>
                  <a:pt x="0" y="0"/>
                </a:lnTo>
                <a:lnTo>
                  <a:pt x="0" y="71437"/>
                </a:lnTo>
                <a:close/>
              </a:path>
            </a:pathLst>
          </a:custGeom>
          <a:solidFill>
            <a:srgbClr val="006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7"/>
          <p:cNvSpPr/>
          <p:nvPr/>
        </p:nvSpPr>
        <p:spPr>
          <a:xfrm>
            <a:off x="2853974" y="4480789"/>
            <a:ext cx="3888104" cy="33655"/>
          </a:xfrm>
          <a:custGeom>
            <a:avLst/>
            <a:gdLst/>
            <a:ahLst/>
            <a:cxnLst/>
            <a:rect l="l" t="t" r="r" b="b"/>
            <a:pathLst>
              <a:path w="3888104" h="33654">
                <a:moveTo>
                  <a:pt x="0" y="33337"/>
                </a:moveTo>
                <a:lnTo>
                  <a:pt x="3887787" y="33337"/>
                </a:lnTo>
                <a:lnTo>
                  <a:pt x="3887787" y="0"/>
                </a:lnTo>
                <a:lnTo>
                  <a:pt x="0" y="0"/>
                </a:lnTo>
                <a:lnTo>
                  <a:pt x="0" y="33337"/>
                </a:lnTo>
                <a:close/>
              </a:path>
            </a:pathLst>
          </a:custGeom>
          <a:solidFill>
            <a:srgbClr val="006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8"/>
          <p:cNvSpPr/>
          <p:nvPr/>
        </p:nvSpPr>
        <p:spPr>
          <a:xfrm>
            <a:off x="2853974" y="4009301"/>
            <a:ext cx="3888104" cy="504825"/>
          </a:xfrm>
          <a:custGeom>
            <a:avLst/>
            <a:gdLst/>
            <a:ahLst/>
            <a:cxnLst/>
            <a:rect l="l" t="t" r="r" b="b"/>
            <a:pathLst>
              <a:path w="3888104" h="504825">
                <a:moveTo>
                  <a:pt x="3887787" y="0"/>
                </a:moveTo>
                <a:lnTo>
                  <a:pt x="3887787" y="504824"/>
                </a:lnTo>
                <a:lnTo>
                  <a:pt x="0" y="504824"/>
                </a:lnTo>
                <a:lnTo>
                  <a:pt x="0" y="0"/>
                </a:lnTo>
                <a:lnTo>
                  <a:pt x="3887787" y="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2"/>
          <p:cNvSpPr/>
          <p:nvPr/>
        </p:nvSpPr>
        <p:spPr>
          <a:xfrm>
            <a:off x="5878161" y="4585564"/>
            <a:ext cx="863600" cy="1368425"/>
          </a:xfrm>
          <a:custGeom>
            <a:avLst/>
            <a:gdLst/>
            <a:ahLst/>
            <a:cxnLst/>
            <a:rect l="l" t="t" r="r" b="b"/>
            <a:pathLst>
              <a:path w="863600" h="1368425">
                <a:moveTo>
                  <a:pt x="0" y="0"/>
                </a:moveTo>
                <a:lnTo>
                  <a:pt x="863600" y="0"/>
                </a:lnTo>
                <a:lnTo>
                  <a:pt x="863600" y="1368424"/>
                </a:lnTo>
                <a:lnTo>
                  <a:pt x="0" y="1368424"/>
                </a:lnTo>
                <a:lnTo>
                  <a:pt x="0" y="0"/>
                </a:lnTo>
                <a:close/>
              </a:path>
            </a:pathLst>
          </a:custGeom>
          <a:solidFill>
            <a:srgbClr val="006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3"/>
          <p:cNvSpPr/>
          <p:nvPr/>
        </p:nvSpPr>
        <p:spPr>
          <a:xfrm>
            <a:off x="5878161" y="4585564"/>
            <a:ext cx="863600" cy="1368425"/>
          </a:xfrm>
          <a:custGeom>
            <a:avLst/>
            <a:gdLst/>
            <a:ahLst/>
            <a:cxnLst/>
            <a:rect l="l" t="t" r="r" b="b"/>
            <a:pathLst>
              <a:path w="863600" h="1368425">
                <a:moveTo>
                  <a:pt x="0" y="0"/>
                </a:moveTo>
                <a:lnTo>
                  <a:pt x="863599" y="0"/>
                </a:lnTo>
                <a:lnTo>
                  <a:pt x="863599" y="1368428"/>
                </a:lnTo>
                <a:lnTo>
                  <a:pt x="0" y="1368428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4"/>
          <p:cNvSpPr/>
          <p:nvPr/>
        </p:nvSpPr>
        <p:spPr>
          <a:xfrm>
            <a:off x="2600608" y="1295400"/>
            <a:ext cx="4392930" cy="1000099"/>
          </a:xfrm>
          <a:custGeom>
            <a:avLst/>
            <a:gdLst/>
            <a:ahLst/>
            <a:cxnLst/>
            <a:rect l="l" t="t" r="r" b="b"/>
            <a:pathLst>
              <a:path w="4392930" h="1295400">
                <a:moveTo>
                  <a:pt x="2196312" y="0"/>
                </a:moveTo>
                <a:lnTo>
                  <a:pt x="0" y="1295400"/>
                </a:lnTo>
                <a:lnTo>
                  <a:pt x="4392612" y="1295400"/>
                </a:lnTo>
                <a:lnTo>
                  <a:pt x="2196312" y="0"/>
                </a:lnTo>
                <a:close/>
              </a:path>
            </a:pathLst>
          </a:custGeom>
          <a:solidFill>
            <a:srgbClr val="006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6"/>
          <p:cNvSpPr/>
          <p:nvPr/>
        </p:nvSpPr>
        <p:spPr>
          <a:xfrm>
            <a:off x="2998436" y="5017364"/>
            <a:ext cx="619124" cy="6302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7"/>
          <p:cNvSpPr/>
          <p:nvPr/>
        </p:nvSpPr>
        <p:spPr>
          <a:xfrm>
            <a:off x="6022624" y="5017364"/>
            <a:ext cx="647700" cy="647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8"/>
          <p:cNvSpPr/>
          <p:nvPr/>
        </p:nvSpPr>
        <p:spPr>
          <a:xfrm>
            <a:off x="2853974" y="4080739"/>
            <a:ext cx="3888104" cy="400050"/>
          </a:xfrm>
          <a:custGeom>
            <a:avLst/>
            <a:gdLst/>
            <a:ahLst/>
            <a:cxnLst/>
            <a:rect l="l" t="t" r="r" b="b"/>
            <a:pathLst>
              <a:path w="3888104" h="400050">
                <a:moveTo>
                  <a:pt x="0" y="0"/>
                </a:moveTo>
                <a:lnTo>
                  <a:pt x="3887787" y="0"/>
                </a:lnTo>
                <a:lnTo>
                  <a:pt x="3887787" y="400050"/>
                </a:lnTo>
                <a:lnTo>
                  <a:pt x="0" y="400050"/>
                </a:lnTo>
                <a:lnTo>
                  <a:pt x="0" y="0"/>
                </a:lnTo>
                <a:close/>
              </a:path>
            </a:pathLst>
          </a:custGeom>
          <a:solidFill>
            <a:srgbClr val="006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9"/>
          <p:cNvSpPr txBox="1"/>
          <p:nvPr/>
        </p:nvSpPr>
        <p:spPr>
          <a:xfrm>
            <a:off x="2853974" y="4126458"/>
            <a:ext cx="388810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2565" algn="ctr">
              <a:lnSpc>
                <a:spcPct val="100000"/>
              </a:lnSpc>
            </a:pP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AHK-</a:t>
            </a:r>
            <a:r>
              <a:rPr lang="en-US" sz="2000" dirty="0" smtClean="0">
                <a:solidFill>
                  <a:srgbClr val="FFFFFF"/>
                </a:solidFill>
                <a:latin typeface="Arial"/>
                <a:cs typeface="Arial"/>
              </a:rPr>
              <a:t>Committee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3" name="object 34"/>
          <p:cNvSpPr/>
          <p:nvPr/>
        </p:nvSpPr>
        <p:spPr>
          <a:xfrm>
            <a:off x="3870922" y="4753044"/>
            <a:ext cx="1852301" cy="476250"/>
          </a:xfrm>
          <a:custGeom>
            <a:avLst/>
            <a:gdLst/>
            <a:ahLst/>
            <a:cxnLst/>
            <a:rect l="l" t="t" r="r" b="b"/>
            <a:pathLst>
              <a:path w="1440179" h="278129">
                <a:moveTo>
                  <a:pt x="0" y="0"/>
                </a:moveTo>
                <a:lnTo>
                  <a:pt x="1439859" y="0"/>
                </a:lnTo>
                <a:lnTo>
                  <a:pt x="1439859" y="277812"/>
                </a:lnTo>
                <a:lnTo>
                  <a:pt x="0" y="277812"/>
                </a:lnTo>
                <a:lnTo>
                  <a:pt x="0" y="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en-US" sz="1600" b="1" dirty="0" smtClean="0">
                <a:solidFill>
                  <a:srgbClr val="00B050"/>
                </a:solidFill>
              </a:rPr>
              <a:t>MoU</a:t>
            </a:r>
            <a:r>
              <a:rPr lang="en-US" sz="1600" b="1" dirty="0" smtClean="0"/>
              <a:t> </a:t>
            </a:r>
          </a:p>
          <a:p>
            <a:pPr algn="ctr"/>
            <a:r>
              <a:rPr lang="en-US" sz="1200" dirty="0" smtClean="0"/>
              <a:t>Rules &amp; Regulations</a:t>
            </a:r>
            <a:endParaRPr sz="1200" dirty="0"/>
          </a:p>
        </p:txBody>
      </p:sp>
      <p:sp>
        <p:nvSpPr>
          <p:cNvPr id="39" name="object 40"/>
          <p:cNvSpPr txBox="1"/>
          <p:nvPr/>
        </p:nvSpPr>
        <p:spPr>
          <a:xfrm>
            <a:off x="3800852" y="1676400"/>
            <a:ext cx="2065655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045" algn="ctr">
              <a:lnSpc>
                <a:spcPts val="213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DIHK / AHK</a:t>
            </a:r>
            <a:r>
              <a:rPr sz="1800" spc="-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 smtClean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lang="en-US" sz="1800" dirty="0" smtClean="0">
                <a:solidFill>
                  <a:srgbClr val="FFFFFF"/>
                </a:solidFill>
                <a:latin typeface="Arial"/>
                <a:cs typeface="Arial"/>
              </a:rPr>
              <a:t> Certification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43" name="object 44"/>
          <p:cNvSpPr txBox="1"/>
          <p:nvPr/>
        </p:nvSpPr>
        <p:spPr>
          <a:xfrm>
            <a:off x="2934316" y="2687784"/>
            <a:ext cx="128240" cy="122218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lang="en-US" sz="900" dirty="0" smtClean="0">
                <a:solidFill>
                  <a:srgbClr val="FFFFFF"/>
                </a:solidFill>
                <a:latin typeface="Arial"/>
                <a:cs typeface="Arial"/>
              </a:rPr>
              <a:t>Industrial Sector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5" name="object 46"/>
          <p:cNvSpPr/>
          <p:nvPr/>
        </p:nvSpPr>
        <p:spPr>
          <a:xfrm flipH="1">
            <a:off x="4752941" y="4551933"/>
            <a:ext cx="45719" cy="201111"/>
          </a:xfrm>
          <a:custGeom>
            <a:avLst/>
            <a:gdLst/>
            <a:ahLst/>
            <a:cxnLst/>
            <a:rect l="l" t="t" r="r" b="b"/>
            <a:pathLst>
              <a:path h="235585">
                <a:moveTo>
                  <a:pt x="0" y="235242"/>
                </a:moveTo>
                <a:lnTo>
                  <a:pt x="0" y="0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7"/>
          <p:cNvSpPr/>
          <p:nvPr/>
        </p:nvSpPr>
        <p:spPr>
          <a:xfrm>
            <a:off x="4713093" y="4514126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568" y="0"/>
                </a:moveTo>
                <a:lnTo>
                  <a:pt x="2446" y="142506"/>
                </a:lnTo>
                <a:lnTo>
                  <a:pt x="0" y="149668"/>
                </a:lnTo>
                <a:lnTo>
                  <a:pt x="475" y="156956"/>
                </a:lnTo>
                <a:lnTo>
                  <a:pt x="3650" y="163534"/>
                </a:lnTo>
                <a:lnTo>
                  <a:pt x="9304" y="168567"/>
                </a:lnTo>
                <a:lnTo>
                  <a:pt x="16460" y="171008"/>
                </a:lnTo>
                <a:lnTo>
                  <a:pt x="23747" y="170534"/>
                </a:lnTo>
                <a:lnTo>
                  <a:pt x="30325" y="167361"/>
                </a:lnTo>
                <a:lnTo>
                  <a:pt x="35352" y="161709"/>
                </a:lnTo>
                <a:lnTo>
                  <a:pt x="85568" y="75615"/>
                </a:lnTo>
                <a:lnTo>
                  <a:pt x="129680" y="75615"/>
                </a:lnTo>
                <a:lnTo>
                  <a:pt x="85568" y="0"/>
                </a:lnTo>
                <a:close/>
              </a:path>
              <a:path w="171450" h="171450">
                <a:moveTo>
                  <a:pt x="129680" y="75615"/>
                </a:moveTo>
                <a:lnTo>
                  <a:pt x="85568" y="75615"/>
                </a:lnTo>
                <a:lnTo>
                  <a:pt x="135796" y="161709"/>
                </a:lnTo>
                <a:lnTo>
                  <a:pt x="140823" y="167361"/>
                </a:lnTo>
                <a:lnTo>
                  <a:pt x="147401" y="170534"/>
                </a:lnTo>
                <a:lnTo>
                  <a:pt x="154688" y="171008"/>
                </a:lnTo>
                <a:lnTo>
                  <a:pt x="161844" y="168567"/>
                </a:lnTo>
                <a:lnTo>
                  <a:pt x="167496" y="163534"/>
                </a:lnTo>
                <a:lnTo>
                  <a:pt x="170669" y="156956"/>
                </a:lnTo>
                <a:lnTo>
                  <a:pt x="171143" y="149668"/>
                </a:lnTo>
                <a:lnTo>
                  <a:pt x="168702" y="142506"/>
                </a:lnTo>
                <a:lnTo>
                  <a:pt x="129680" y="756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4"/>
          <p:cNvSpPr/>
          <p:nvPr/>
        </p:nvSpPr>
        <p:spPr>
          <a:xfrm>
            <a:off x="4457505" y="5427732"/>
            <a:ext cx="682625" cy="4397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5"/>
          <p:cNvSpPr/>
          <p:nvPr/>
        </p:nvSpPr>
        <p:spPr>
          <a:xfrm>
            <a:off x="3760377" y="5714275"/>
            <a:ext cx="2076568" cy="2666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6"/>
          <p:cNvSpPr/>
          <p:nvPr/>
        </p:nvSpPr>
        <p:spPr>
          <a:xfrm>
            <a:off x="3759742" y="5229294"/>
            <a:ext cx="2076568" cy="3968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7" name="Picture 5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758" y="2295500"/>
            <a:ext cx="3931319" cy="168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2760487" y="5673197"/>
            <a:ext cx="1050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Company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84674" y="5673197"/>
            <a:ext cx="1050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College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1" name="object 41"/>
          <p:cNvSpPr/>
          <p:nvPr/>
        </p:nvSpPr>
        <p:spPr>
          <a:xfrm>
            <a:off x="3811062" y="2907017"/>
            <a:ext cx="2067100" cy="462280"/>
          </a:xfrm>
          <a:custGeom>
            <a:avLst/>
            <a:gdLst/>
            <a:ahLst/>
            <a:cxnLst/>
            <a:rect l="l" t="t" r="r" b="b"/>
            <a:pathLst>
              <a:path w="1440179" h="462279">
                <a:moveTo>
                  <a:pt x="0" y="0"/>
                </a:moveTo>
                <a:lnTo>
                  <a:pt x="1439862" y="0"/>
                </a:lnTo>
                <a:lnTo>
                  <a:pt x="1439862" y="461962"/>
                </a:lnTo>
                <a:lnTo>
                  <a:pt x="0" y="4619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 algn="ctr"/>
            <a:r>
              <a:rPr lang="en-US" sz="1200" i="1" dirty="0" smtClean="0"/>
              <a:t>Examination from Germany </a:t>
            </a:r>
          </a:p>
          <a:p>
            <a:pPr algn="ctr"/>
            <a:r>
              <a:rPr lang="en-US" sz="1200" i="1" dirty="0" smtClean="0"/>
              <a:t>PAL, AKA, etc. </a:t>
            </a:r>
            <a:endParaRPr sz="1200" i="1" dirty="0"/>
          </a:p>
        </p:txBody>
      </p:sp>
      <p:sp>
        <p:nvSpPr>
          <p:cNvPr id="65" name="object 30"/>
          <p:cNvSpPr/>
          <p:nvPr/>
        </p:nvSpPr>
        <p:spPr>
          <a:xfrm>
            <a:off x="533400" y="2582214"/>
            <a:ext cx="2320575" cy="922986"/>
          </a:xfrm>
          <a:custGeom>
            <a:avLst/>
            <a:gdLst/>
            <a:ahLst/>
            <a:cxnLst/>
            <a:rect l="l" t="t" r="r" b="b"/>
            <a:pathLst>
              <a:path w="2305050" h="649604">
                <a:moveTo>
                  <a:pt x="0" y="0"/>
                </a:moveTo>
                <a:lnTo>
                  <a:pt x="1930358" y="0"/>
                </a:lnTo>
                <a:lnTo>
                  <a:pt x="1930358" y="223221"/>
                </a:lnTo>
                <a:lnTo>
                  <a:pt x="2142948" y="223221"/>
                </a:lnTo>
                <a:lnTo>
                  <a:pt x="2142948" y="101541"/>
                </a:lnTo>
                <a:lnTo>
                  <a:pt x="2305048" y="324643"/>
                </a:lnTo>
                <a:lnTo>
                  <a:pt x="2142948" y="547744"/>
                </a:lnTo>
                <a:lnTo>
                  <a:pt x="2142948" y="426064"/>
                </a:lnTo>
                <a:lnTo>
                  <a:pt x="1930358" y="426064"/>
                </a:lnTo>
                <a:lnTo>
                  <a:pt x="1930358" y="649286"/>
                </a:lnTo>
                <a:lnTo>
                  <a:pt x="0" y="649286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lang="en-US" sz="1200" dirty="0" smtClean="0"/>
          </a:p>
          <a:p>
            <a:r>
              <a:rPr lang="en-US" sz="1200" dirty="0" smtClean="0"/>
              <a:t> Working Groups:</a:t>
            </a:r>
          </a:p>
          <a:p>
            <a:r>
              <a:rPr lang="en-US" sz="1200" dirty="0" smtClean="0"/>
              <a:t> Vocational Teachers, Trainers, </a:t>
            </a:r>
          </a:p>
          <a:p>
            <a:r>
              <a:rPr lang="en-US" sz="1200" dirty="0" smtClean="0"/>
              <a:t> HR Managers, ….</a:t>
            </a:r>
            <a:endParaRPr sz="1200" dirty="0"/>
          </a:p>
        </p:txBody>
      </p:sp>
      <p:sp>
        <p:nvSpPr>
          <p:cNvPr id="66" name="object 30"/>
          <p:cNvSpPr/>
          <p:nvPr/>
        </p:nvSpPr>
        <p:spPr>
          <a:xfrm>
            <a:off x="533401" y="3813720"/>
            <a:ext cx="2320574" cy="895985"/>
          </a:xfrm>
          <a:custGeom>
            <a:avLst/>
            <a:gdLst/>
            <a:ahLst/>
            <a:cxnLst/>
            <a:rect l="l" t="t" r="r" b="b"/>
            <a:pathLst>
              <a:path w="2305050" h="649604">
                <a:moveTo>
                  <a:pt x="0" y="0"/>
                </a:moveTo>
                <a:lnTo>
                  <a:pt x="1930358" y="0"/>
                </a:lnTo>
                <a:lnTo>
                  <a:pt x="1930358" y="223221"/>
                </a:lnTo>
                <a:lnTo>
                  <a:pt x="2142948" y="223221"/>
                </a:lnTo>
                <a:lnTo>
                  <a:pt x="2142948" y="101541"/>
                </a:lnTo>
                <a:lnTo>
                  <a:pt x="2305048" y="324643"/>
                </a:lnTo>
                <a:lnTo>
                  <a:pt x="2142948" y="547744"/>
                </a:lnTo>
                <a:lnTo>
                  <a:pt x="2142948" y="426064"/>
                </a:lnTo>
                <a:lnTo>
                  <a:pt x="1930358" y="426064"/>
                </a:lnTo>
                <a:lnTo>
                  <a:pt x="1930358" y="649286"/>
                </a:lnTo>
                <a:lnTo>
                  <a:pt x="0" y="649286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lang="en-US" sz="1200" dirty="0" smtClean="0"/>
          </a:p>
          <a:p>
            <a:r>
              <a:rPr lang="en-US" sz="1200" dirty="0" smtClean="0"/>
              <a:t> CEO Companies, </a:t>
            </a:r>
          </a:p>
          <a:p>
            <a:r>
              <a:rPr lang="en-US" sz="1200" dirty="0" smtClean="0"/>
              <a:t> College Directors</a:t>
            </a:r>
          </a:p>
          <a:p>
            <a:r>
              <a:rPr lang="en-US" sz="1200" dirty="0" smtClean="0"/>
              <a:t> AHK representatives </a:t>
            </a:r>
          </a:p>
          <a:p>
            <a:endParaRPr sz="1200" dirty="0"/>
          </a:p>
        </p:txBody>
      </p:sp>
      <p:sp>
        <p:nvSpPr>
          <p:cNvPr id="74" name="Vertical Scroll 73"/>
          <p:cNvSpPr/>
          <p:nvPr/>
        </p:nvSpPr>
        <p:spPr>
          <a:xfrm>
            <a:off x="6993538" y="2412397"/>
            <a:ext cx="1447800" cy="145152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7107838" y="2722659"/>
            <a:ext cx="121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Curricula / 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Examination development &amp; adjustment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5" name="Vertical Scroll 74"/>
          <p:cNvSpPr/>
          <p:nvPr/>
        </p:nvSpPr>
        <p:spPr>
          <a:xfrm>
            <a:off x="6942658" y="4124599"/>
            <a:ext cx="1447800" cy="145152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7056958" y="4652488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Rules &amp; Regulations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77" name="Straight Connector 76"/>
          <p:cNvCxnSpPr>
            <a:stCxn id="64" idx="1"/>
            <a:endCxn id="57" idx="3"/>
          </p:cNvCxnSpPr>
          <p:nvPr/>
        </p:nvCxnSpPr>
        <p:spPr>
          <a:xfrm flipH="1">
            <a:off x="6742077" y="3138158"/>
            <a:ext cx="36576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6759777" y="4280764"/>
            <a:ext cx="36576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8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38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GTDEE Strategy 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" r="4079"/>
          <a:stretch>
            <a:fillRect/>
          </a:stretch>
        </p:blipFill>
        <p:spPr/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63440" y="1981200"/>
            <a:ext cx="4069080" cy="309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b="1" i="1" dirty="0" smtClean="0">
                <a:solidFill>
                  <a:schemeClr val="tx2"/>
                </a:solidFill>
              </a:rPr>
              <a:t>A</a:t>
            </a:r>
            <a:r>
              <a:rPr lang="en-US" sz="1400" b="1" i="1" dirty="0">
                <a:solidFill>
                  <a:schemeClr val="tx2"/>
                </a:solidFill>
              </a:rPr>
              <a:t>: Company &amp; College Selection:</a:t>
            </a:r>
            <a:endParaRPr lang="en-US" sz="1400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i="1" dirty="0"/>
              <a:t>Company suitability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400" i="1" dirty="0"/>
              <a:t>Operational suitability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400" i="1" dirty="0"/>
              <a:t>Personal suitability </a:t>
            </a:r>
            <a:endParaRPr lang="en-US" sz="1400" i="1" dirty="0" smtClean="0"/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400" i="1" dirty="0"/>
          </a:p>
          <a:p>
            <a:endParaRPr lang="en-US" sz="1400" dirty="0"/>
          </a:p>
          <a:p>
            <a:pPr marL="0" indent="0">
              <a:buNone/>
            </a:pPr>
            <a:r>
              <a:rPr lang="en-US" sz="1400" b="1" i="1" dirty="0">
                <a:solidFill>
                  <a:schemeClr val="tx2"/>
                </a:solidFill>
              </a:rPr>
              <a:t>B: Student Selection: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400" i="1" dirty="0"/>
              <a:t>Graduate with four required subjects related to selected profession 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i="1" dirty="0"/>
              <a:t>Pass Aptitude Test (practical and theoretical part).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i="1" dirty="0"/>
              <a:t>Company Interview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body" sz="quarter" idx="14"/>
          </p:nvPr>
        </p:nvSpPr>
        <p:spPr bwMode="auto"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algn="ctr" eaLnBrk="1" hangingPunct="1">
              <a:spcBef>
                <a:spcPct val="20000"/>
              </a:spcBef>
              <a:buNone/>
            </a:pPr>
            <a:r>
              <a:rPr lang="de-DE" altLang="en-US" b="1" dirty="0" smtClean="0"/>
              <a:t>Suitability Check </a:t>
            </a:r>
            <a:endParaRPr lang="de-DE" alt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46" y="152398"/>
            <a:ext cx="734877" cy="47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7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Quality Assessment at vocational colleges</a:t>
            </a:r>
            <a:endParaRPr lang="en-US" sz="28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80" y="1395918"/>
            <a:ext cx="4866579" cy="278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9712" y="5334000"/>
            <a:ext cx="48814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/>
              <a:t>Dual Vocational Quality Development (DVQD), a quality assessment </a:t>
            </a:r>
            <a:r>
              <a:rPr lang="en-US" sz="1400" dirty="0"/>
              <a:t>s</a:t>
            </a:r>
            <a:r>
              <a:rPr lang="en-US" sz="1400" dirty="0" smtClean="0"/>
              <a:t>ystem made in Germany, based on quality assessments for vocational colleges such as OES &amp; SEIS. 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364580" y="4872335"/>
            <a:ext cx="1349786" cy="461665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DVQD</a:t>
            </a:r>
            <a:endParaRPr lang="en-US" sz="2400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751" y="4185052"/>
            <a:ext cx="34491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CF: Quality Assessment Vocational Colleges Germany (OES)</a:t>
            </a:r>
            <a:endParaRPr lang="en-US" sz="1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766" y="1395918"/>
            <a:ext cx="3348359" cy="2789134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109" y="3498281"/>
            <a:ext cx="1321100" cy="1701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402765" y="4349115"/>
            <a:ext cx="3348359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Quality Fields:</a:t>
            </a: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QF 1  </a:t>
            </a:r>
            <a:r>
              <a:rPr lang="en-US" sz="1200" dirty="0">
                <a:solidFill>
                  <a:schemeClr val="bg1"/>
                </a:solidFill>
              </a:rPr>
              <a:t>Results at school</a:t>
            </a:r>
            <a:endParaRPr lang="en-US" sz="12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QF 2  </a:t>
            </a:r>
            <a:r>
              <a:rPr lang="en-US" sz="1200" dirty="0">
                <a:solidFill>
                  <a:schemeClr val="bg1"/>
                </a:solidFill>
              </a:rPr>
              <a:t>Teachers and learning – teaching lesson</a:t>
            </a: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QF 3  </a:t>
            </a:r>
            <a:r>
              <a:rPr lang="en-US" sz="1200" dirty="0">
                <a:solidFill>
                  <a:schemeClr val="bg1"/>
                </a:solidFill>
              </a:rPr>
              <a:t>School culture</a:t>
            </a: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QF 4  </a:t>
            </a:r>
            <a:r>
              <a:rPr lang="en-US" sz="1200" dirty="0">
                <a:solidFill>
                  <a:schemeClr val="bg1"/>
                </a:solidFill>
              </a:rPr>
              <a:t>Leadership and school management</a:t>
            </a: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QF 5  </a:t>
            </a:r>
            <a:r>
              <a:rPr lang="en-US" sz="1200" dirty="0">
                <a:solidFill>
                  <a:schemeClr val="bg1"/>
                </a:solidFill>
              </a:rPr>
              <a:t>Personal Development</a:t>
            </a: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QF 6  </a:t>
            </a:r>
            <a:r>
              <a:rPr lang="en-US" sz="1200" dirty="0">
                <a:solidFill>
                  <a:schemeClr val="bg1"/>
                </a:solidFill>
              </a:rPr>
              <a:t>Quality Development</a:t>
            </a:r>
          </a:p>
          <a:p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311064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9053"/>
            <a:ext cx="8383145" cy="838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Curricula Development </a:t>
            </a:r>
            <a:endParaRPr lang="en-US" sz="2800" dirty="0"/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2905219874"/>
              </p:ext>
            </p:extLst>
          </p:nvPr>
        </p:nvGraphicFramePr>
        <p:xfrm>
          <a:off x="1544806" y="1786475"/>
          <a:ext cx="3048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67789" y="1295400"/>
            <a:ext cx="8395211" cy="4508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en-US" sz="1800" b="1" dirty="0" smtClean="0">
                <a:latin typeface="Trebuchet MS" panose="020B0603020202020204" pitchFamily="34" charset="0"/>
              </a:rPr>
              <a:t>The different roles in the process of development </a:t>
            </a:r>
            <a:endParaRPr lang="de-DE" altLang="en-US" sz="1800" b="1" dirty="0">
              <a:latin typeface="Trebuchet MS" panose="020B0603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843" y="1858054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The 3 Steps to be considered !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2000"/>
                    </a14:imgEffect>
                    <a14:imgEffect>
                      <a14:brightnessContrast bright="-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0" y="152398"/>
            <a:ext cx="734877" cy="473311"/>
          </a:xfrm>
          <a:prstGeom prst="rect">
            <a:avLst/>
          </a:prstGeom>
        </p:spPr>
      </p:pic>
      <p:sp>
        <p:nvSpPr>
          <p:cNvPr id="15" name="object 10"/>
          <p:cNvSpPr/>
          <p:nvPr/>
        </p:nvSpPr>
        <p:spPr>
          <a:xfrm>
            <a:off x="1319561" y="2380398"/>
            <a:ext cx="744764" cy="779772"/>
          </a:xfrm>
          <a:custGeom>
            <a:avLst/>
            <a:gdLst/>
            <a:ahLst/>
            <a:cxnLst/>
            <a:rect l="l" t="t" r="r" b="b"/>
            <a:pathLst>
              <a:path w="2514600" h="1323975">
                <a:moveTo>
                  <a:pt x="0" y="1323975"/>
                </a:moveTo>
                <a:lnTo>
                  <a:pt x="2514600" y="1323975"/>
                </a:lnTo>
                <a:lnTo>
                  <a:pt x="2514600" y="0"/>
                </a:lnTo>
                <a:lnTo>
                  <a:pt x="0" y="0"/>
                </a:lnTo>
                <a:lnTo>
                  <a:pt x="0" y="1323975"/>
                </a:lnTo>
                <a:close/>
              </a:path>
            </a:pathLst>
          </a:custGeom>
          <a:solidFill>
            <a:srgbClr val="00B050"/>
          </a:solidFill>
        </p:spPr>
        <p:txBody>
          <a:bodyPr wrap="square" lIns="0" tIns="0" rIns="0" bIns="0" rtlCol="0"/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1</a:t>
            </a:r>
            <a:endParaRPr sz="4800" b="1" dirty="0">
              <a:solidFill>
                <a:schemeClr val="bg1"/>
              </a:solidFill>
            </a:endParaRPr>
          </a:p>
        </p:txBody>
      </p:sp>
      <p:sp>
        <p:nvSpPr>
          <p:cNvPr id="21" name="object 10"/>
          <p:cNvSpPr/>
          <p:nvPr/>
        </p:nvSpPr>
        <p:spPr>
          <a:xfrm>
            <a:off x="1319561" y="3469225"/>
            <a:ext cx="744764" cy="779772"/>
          </a:xfrm>
          <a:custGeom>
            <a:avLst/>
            <a:gdLst/>
            <a:ahLst/>
            <a:cxnLst/>
            <a:rect l="l" t="t" r="r" b="b"/>
            <a:pathLst>
              <a:path w="2514600" h="1323975">
                <a:moveTo>
                  <a:pt x="0" y="1323975"/>
                </a:moveTo>
                <a:lnTo>
                  <a:pt x="2514600" y="1323975"/>
                </a:lnTo>
                <a:lnTo>
                  <a:pt x="2514600" y="0"/>
                </a:lnTo>
                <a:lnTo>
                  <a:pt x="0" y="0"/>
                </a:lnTo>
                <a:lnTo>
                  <a:pt x="0" y="1323975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2</a:t>
            </a:r>
            <a:endParaRPr sz="4800" b="1" dirty="0">
              <a:solidFill>
                <a:schemeClr val="bg1"/>
              </a:solidFill>
            </a:endParaRPr>
          </a:p>
        </p:txBody>
      </p:sp>
      <p:sp>
        <p:nvSpPr>
          <p:cNvPr id="22" name="object 10"/>
          <p:cNvSpPr/>
          <p:nvPr/>
        </p:nvSpPr>
        <p:spPr>
          <a:xfrm>
            <a:off x="1319561" y="4570936"/>
            <a:ext cx="744764" cy="779772"/>
          </a:xfrm>
          <a:custGeom>
            <a:avLst/>
            <a:gdLst/>
            <a:ahLst/>
            <a:cxnLst/>
            <a:rect l="l" t="t" r="r" b="b"/>
            <a:pathLst>
              <a:path w="2514600" h="1323975">
                <a:moveTo>
                  <a:pt x="0" y="1323975"/>
                </a:moveTo>
                <a:lnTo>
                  <a:pt x="2514600" y="1323975"/>
                </a:lnTo>
                <a:lnTo>
                  <a:pt x="2514600" y="0"/>
                </a:lnTo>
                <a:lnTo>
                  <a:pt x="0" y="0"/>
                </a:lnTo>
                <a:lnTo>
                  <a:pt x="0" y="13239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3</a:t>
            </a:r>
            <a:endParaRPr sz="48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24846154"/>
              </p:ext>
            </p:extLst>
          </p:nvPr>
        </p:nvGraphicFramePr>
        <p:xfrm>
          <a:off x="4191000" y="2380397"/>
          <a:ext cx="3161573" cy="3124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F369-9F3F-4B7D-B677-33A2D7D107C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36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LogoRightColor;-2;-2;-1;-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3;LogoRightColor;-2;-2;LogoRightColor;-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oschRed;LogoRightColor;-1;-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oschRed;LogoRightColor;-1;-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oschRed;LogoRightColor;-1;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Gray3;LogoRightColor;-2;-2;Blue1;-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LogoRightColor;-2;-2;LogoRightColor;-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Gray3;LogoRightColor;-2;-2;Blue1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3;LogoRightColor;-2;-2;LogoRightColor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LogoRightColor;-2;-2;LogoRightColor;-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LogoRightColor;-2;-2;LogoRightColor;-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-2;-2;LogoRightColor;-2"/>
</p:tagLst>
</file>

<file path=ppt/theme/theme1.xml><?xml version="1.0" encoding="utf-8"?>
<a:theme xmlns:a="http://schemas.openxmlformats.org/drawingml/2006/main" name="GTCC BLANK CORPORAT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3250</TotalTime>
  <Words>1007</Words>
  <Application>Microsoft Office PowerPoint</Application>
  <PresentationFormat>On-screen Show (4:3)</PresentationFormat>
  <Paragraphs>299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GTCC BLANK CORPORATE THEME</vt:lpstr>
      <vt:lpstr>Quality  Assurance  GTDEE</vt:lpstr>
      <vt:lpstr>School System Germany</vt:lpstr>
      <vt:lpstr>Essentials in DUAL Vocational Education </vt:lpstr>
      <vt:lpstr>The DUAL Process</vt:lpstr>
      <vt:lpstr>The secret of dual vocational education</vt:lpstr>
      <vt:lpstr>AHK Quality Management </vt:lpstr>
      <vt:lpstr>GTDEE Strategy </vt:lpstr>
      <vt:lpstr>Quality Assessment at vocational colleges</vt:lpstr>
      <vt:lpstr>Curricula Development </vt:lpstr>
      <vt:lpstr>Curricula &amp; Training Plan Development </vt:lpstr>
      <vt:lpstr>Alignment of Curricula  </vt:lpstr>
      <vt:lpstr>German Standard Examination (PAL) </vt:lpstr>
      <vt:lpstr>Covered Professions </vt:lpstr>
      <vt:lpstr>Holistic Learning Process  </vt:lpstr>
      <vt:lpstr>Skills &amp; Competences in DVET</vt:lpstr>
      <vt:lpstr>Quality Level Summary  </vt:lpstr>
      <vt:lpstr>Thank You</vt:lpstr>
    </vt:vector>
  </TitlesOfParts>
  <Company>German-Thai Chamber of Commerce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GTDEE Introduction</dc:title>
  <dc:creator>Philipp Dreher</dc:creator>
  <cp:lastModifiedBy>Philipp Dreher</cp:lastModifiedBy>
  <cp:revision>316</cp:revision>
  <cp:lastPrinted>2016-04-21T03:20:08Z</cp:lastPrinted>
  <dcterms:created xsi:type="dcterms:W3CDTF">2015-03-26T08:41:20Z</dcterms:created>
  <dcterms:modified xsi:type="dcterms:W3CDTF">2016-04-21T03:21:39Z</dcterms:modified>
</cp:coreProperties>
</file>