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3" r:id="rId2"/>
    <p:sldMasterId id="2147483702" r:id="rId3"/>
    <p:sldMasterId id="2147483714" r:id="rId4"/>
    <p:sldMasterId id="2147483726" r:id="rId5"/>
    <p:sldMasterId id="2147483738" r:id="rId6"/>
    <p:sldMasterId id="2147483762" r:id="rId7"/>
  </p:sldMasterIdLst>
  <p:notesMasterIdLst>
    <p:notesMasterId r:id="rId51"/>
  </p:notesMasterIdLst>
  <p:handoutMasterIdLst>
    <p:handoutMasterId r:id="rId52"/>
  </p:handoutMasterIdLst>
  <p:sldIdLst>
    <p:sldId id="426" r:id="rId8"/>
    <p:sldId id="427" r:id="rId9"/>
    <p:sldId id="458" r:id="rId10"/>
    <p:sldId id="429" r:id="rId11"/>
    <p:sldId id="459" r:id="rId12"/>
    <p:sldId id="431" r:id="rId13"/>
    <p:sldId id="432" r:id="rId14"/>
    <p:sldId id="433" r:id="rId15"/>
    <p:sldId id="434" r:id="rId16"/>
    <p:sldId id="435" r:id="rId17"/>
    <p:sldId id="436" r:id="rId18"/>
    <p:sldId id="437" r:id="rId19"/>
    <p:sldId id="444" r:id="rId20"/>
    <p:sldId id="445" r:id="rId21"/>
    <p:sldId id="446" r:id="rId22"/>
    <p:sldId id="447" r:id="rId23"/>
    <p:sldId id="456" r:id="rId24"/>
    <p:sldId id="457" r:id="rId25"/>
    <p:sldId id="359" r:id="rId26"/>
    <p:sldId id="391" r:id="rId27"/>
    <p:sldId id="392" r:id="rId28"/>
    <p:sldId id="350" r:id="rId29"/>
    <p:sldId id="443" r:id="rId30"/>
    <p:sldId id="425" r:id="rId31"/>
    <p:sldId id="463" r:id="rId32"/>
    <p:sldId id="438" r:id="rId33"/>
    <p:sldId id="287" r:id="rId34"/>
    <p:sldId id="288" r:id="rId35"/>
    <p:sldId id="282" r:id="rId36"/>
    <p:sldId id="464" r:id="rId37"/>
    <p:sldId id="465" r:id="rId38"/>
    <p:sldId id="466" r:id="rId39"/>
    <p:sldId id="439" r:id="rId40"/>
    <p:sldId id="344" r:id="rId41"/>
    <p:sldId id="334" r:id="rId42"/>
    <p:sldId id="462" r:id="rId43"/>
    <p:sldId id="387" r:id="rId44"/>
    <p:sldId id="366" r:id="rId45"/>
    <p:sldId id="346" r:id="rId46"/>
    <p:sldId id="348" r:id="rId47"/>
    <p:sldId id="440" r:id="rId48"/>
    <p:sldId id="441" r:id="rId49"/>
    <p:sldId id="349" r:id="rId50"/>
  </p:sldIdLst>
  <p:sldSz cx="9144000" cy="6858000" type="screen4x3"/>
  <p:notesSz cx="6797675" cy="9926638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07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4B70"/>
    <a:srgbClr val="006699"/>
    <a:srgbClr val="0066FF"/>
    <a:srgbClr val="F60000"/>
    <a:srgbClr val="66CFE4"/>
    <a:srgbClr val="CE6232"/>
    <a:srgbClr val="00B050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39" autoAdjust="0"/>
    <p:restoredTop sz="91511" autoAdjust="0"/>
  </p:normalViewPr>
  <p:slideViewPr>
    <p:cSldViewPr>
      <p:cViewPr varScale="1">
        <p:scale>
          <a:sx n="106" d="100"/>
          <a:sy n="106" d="100"/>
        </p:scale>
        <p:origin x="1380" y="108"/>
      </p:cViewPr>
      <p:guideLst>
        <p:guide orient="horz" pos="1207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42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tableStyles" Target="tableStyles.xml"/><Relationship Id="rId8" Type="http://schemas.openxmlformats.org/officeDocument/2006/relationships/slide" Target="slides/slide1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2946400" cy="496889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49690" y="2"/>
            <a:ext cx="2946400" cy="496889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r">
              <a:defRPr sz="1200"/>
            </a:lvl1pPr>
          </a:lstStyle>
          <a:p>
            <a:fld id="{51C99959-2E31-42A6-A403-0BD7D7580ECB}" type="datetimeFigureOut">
              <a:rPr lang="ko-KR" altLang="en-US" smtClean="0"/>
              <a:t>2016-04-19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2" y="9428166"/>
            <a:ext cx="2946400" cy="496887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49690" y="9428166"/>
            <a:ext cx="2946400" cy="496887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r">
              <a:defRPr sz="1200"/>
            </a:lvl1pPr>
          </a:lstStyle>
          <a:p>
            <a:fld id="{6A463919-5DC1-48C6-B8E0-84ADF9B2B02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54197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3"/>
            <a:ext cx="2945659" cy="496332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0444" y="3"/>
            <a:ext cx="2945659" cy="496332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r">
              <a:defRPr sz="1200"/>
            </a:lvl1pPr>
          </a:lstStyle>
          <a:p>
            <a:fld id="{E44FC59D-7A0E-4C00-A4AE-FE535A361514}" type="datetimeFigureOut">
              <a:rPr lang="ko-KR" altLang="en-US" smtClean="0"/>
              <a:t>2016-04-19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6125"/>
            <a:ext cx="4962525" cy="37226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2" tIns="45716" rIns="91432" bIns="45716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9768" y="4715155"/>
            <a:ext cx="5438140" cy="4466987"/>
          </a:xfrm>
          <a:prstGeom prst="rect">
            <a:avLst/>
          </a:prstGeom>
        </p:spPr>
        <p:txBody>
          <a:bodyPr vert="horz" lIns="91432" tIns="45716" rIns="91432" bIns="45716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6332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0444" y="9428584"/>
            <a:ext cx="2945659" cy="496332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r">
              <a:defRPr sz="1200"/>
            </a:lvl1pPr>
          </a:lstStyle>
          <a:p>
            <a:fld id="{F8C9143D-A507-40DE-88AC-45031EF7D61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990914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atinLnBrk="1"/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안녕하세요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dirty="0" smtClean="0">
                <a:effectLst/>
              </a:rPr>
              <a:t>(</a:t>
            </a:r>
            <a:r>
              <a:rPr lang="ko-KR" altLang="en-US" dirty="0" err="1" smtClean="0">
                <a:effectLst/>
              </a:rPr>
              <a:t>싸왓디</a:t>
            </a:r>
            <a:r>
              <a:rPr lang="en-US" altLang="ko-KR" dirty="0" smtClean="0">
                <a:effectLst/>
              </a:rPr>
              <a:t>- </a:t>
            </a:r>
            <a:r>
              <a:rPr lang="ko-KR" altLang="en-US" dirty="0" err="1" smtClean="0">
                <a:effectLst/>
              </a:rPr>
              <a:t>크랍</a:t>
            </a:r>
            <a:r>
              <a:rPr lang="en-US" altLang="ko-KR" dirty="0" smtClean="0">
                <a:effectLst/>
              </a:rPr>
              <a:t>)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latinLnBrk="1"/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저는 방금 전에 소개받은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IITP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홍승표라고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합니다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ko-K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atinLnBrk="1"/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IITP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는 대한민국의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ICT R&amp;D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를 전담하고 있는 정부산하기관으로써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ICT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관련 정책기획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사업 선정 평가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관리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성과추적 및 사업화에 이르는 전주기 프로세스를 전담 수행하고 있습니다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ko-K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atinLnBrk="1"/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먼저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대한민국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ICT R&amp;D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전담기관의 기술정책단장으로서 여러분들께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ICT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관련 주제를 가지고 발표할 수 있게 되어 무한한 영광으로 생각하며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보시는 바와 같이 하늘에 떠있는 별과 관련된 이야기를 하고자 합니다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ko-K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atinLnBrk="1"/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보시는 바와 같이 애플도 있고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코카콜라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나이키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BMW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등 각 업종별로 가장 잘나가는 별들이 빛나고 있습니다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별들은 올해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월 초에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FORTUNE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지에서 발표한 가장 존경할 만한 글로벌 기업들로 상위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10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개만 추려보니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IT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업계에서 가장 익숙한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Apple, Alphabet, Amazon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과 같이 알파벳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로 시작하는 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개 기업 상위에 랭크 되어있습니다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그럼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50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개 기업으로 확장하면 어떤 기업이 있을까요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역시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Facebook, MS, Netflix,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삼성 등 많은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IT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기업들이 포진해있습니다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ko-K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9143D-A507-40DE-88AC-45031EF7D61A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59087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마지막으로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2015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년도는 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SW, ICBM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시대라고 할 수 있습니다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ICBM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은 예전의 나라를 지키는 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Intercontinental Ballistic Missile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더 이상 아닌 것 같습니다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요즘에는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SW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를 중심으로 한 기술변화의 추세를 선도하고 있는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IoT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Cloud, Big data, Mobile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을 상징한다고 볼 수 있습니다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또 하나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2014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년도에 눈 여겨 볼 수 있는 것은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Alibaba, </a:t>
            </a:r>
            <a:r>
              <a:rPr lang="en-US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Tencent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Baidu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등 중국 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SW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업체들의 급성장일 것입니다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ko-K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9143D-A507-40DE-88AC-45031EF7D61A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66552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atinLnBrk="1"/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다음 슬라이드는 글로벌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IT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산업을 크게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HW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와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SW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라는 두 가지 큰 틀로 구분해 보았을 때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각 시대별 글로벌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IT 100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대 기업 수의 변화 추이를 나타내고 있습니다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</a:t>
            </a:r>
            <a:endParaRPr lang="ko-KR" altLang="ko-K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atinLnBrk="1"/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90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년도에는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HW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기업의 수가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75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개로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SW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기업수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25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개에 비해 월등히 많았으나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2015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년도에 이르러서는 결국 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SW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기업수가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HW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기업수를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넘어섰습니다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ko-K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atinLnBrk="1"/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다시 말하면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IT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산업의 핵심가치가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HW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에서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SW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로 넘어가는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Golden Cross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현상이 발생한 것으로 앞으로도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SW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기업수는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계속 증가할 것으로 예상됩니다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ko-K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9143D-A507-40DE-88AC-45031EF7D61A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182366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atinLnBrk="1"/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글로벌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IT 100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대 기업수의 변화를 국가별로 살펴보면 어떨까요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ko-KR" altLang="ko-K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atinLnBrk="1"/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맨 위에 노란색으로 보이는 선은 어느 국가일까요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미국입니다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미국은 시대별 등락은 있지만 여전히 기업수가 증가하고 있는 국가입니다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ko-K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atinLnBrk="1"/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다음으로 보이는 파란색은 유럽연합이며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endParaRPr lang="ko-KR" altLang="ko-K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atinLnBrk="1"/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빨간색으로 계속 기업수가 줄어들고 있는 나라는 여러분들이 짐작하는 것처럼 일본입니다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일본의 기업 수는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1990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년대 가전의 전성기를 구가한 이후에 계속 하락하고 있는 실정입니다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ko-K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atinLnBrk="1"/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마지막으로 녹색 라인은 어디일까요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중국일까요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인도일까요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중국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인도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대만을 포함하는 아시아입니다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ko-K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9143D-A507-40DE-88AC-45031EF7D61A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621849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atinLnBrk="1"/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다음 슬라이드를 보시면 더 쉽게 아시아 국가들의 위상 변화를 이해하실 수 있습니다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ko-K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atinLnBrk="1"/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보시는 바와 같이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1990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년도에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14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개나 되던 그 많던 일본 기업들이 시대가 지나면서 사라져서 결국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2015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년도에는 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KEYENCE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하나밖에 남지 않았습니다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반면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다른 아시아 기업들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삼성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한국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TSMC, Foxconn(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대만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TATA, Infosys(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인도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등 많은 아시아 기업들이 부상하기 시작했습니다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ko-K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9143D-A507-40DE-88AC-45031EF7D61A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66552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atinLnBrk="1"/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특히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Alibaba, </a:t>
            </a:r>
            <a:r>
              <a:rPr lang="en-US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Tencent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Baidu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중국 기업들의 부상이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부드러집니다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중국이 예전의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Copycats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더 이상 아닙니다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중국은 이제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Innovator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 되었고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Fast Follower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에서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</a:t>
            </a:r>
            <a:r>
              <a:rPr lang="en-US" altLang="ko-KR" sz="12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Mover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로 성장하였습니다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ko-K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atinLnBrk="1"/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예를 들면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2016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년도 초에 열리는 세계 가전박람회인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CES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를 보더라도 중국의 위상변화를 실감할 수 있습니다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3,600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개의 전시물 중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33%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 중국 기업들이었고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기존의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MS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나 일본기업들이 차지했던 가장 목 좋은 자리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사람들이 많이 찾는 자리를 중국기업들이 차지하게 되었습니다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중국의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페러데이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퓨쳐라는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최대속도 시속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320km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전기차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FF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제로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을 소개하며 세계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전기차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시장을 사실상 독점하고 있는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테슬라의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강력한 복병으로 주목 받았습니다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또한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드론의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경우도 기존의 무인이 아닌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유인드론인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Ehang184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를 들고나오는 등 이제 양적인 면에서 벗어나 질적인 면에서도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</a:t>
            </a:r>
            <a:r>
              <a:rPr lang="en-US" altLang="ko-KR" sz="12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mover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로의 위상을 강화해나가고 있는 겁니다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ko-K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atinLnBrk="1"/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중국에는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BAT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라 불리는 기업들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중국의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구글인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Baidu,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중국의 아마존인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Alibaba,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게임업체인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Tencent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등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설립된지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15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년도 되지 않은 기업들과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Xiaomi, Huawei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등이 새로운 바람을 일으키고 있습니다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ko-K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중국의 힘은 어쩌면 중국의 실리콘밸리라 부르는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중간촌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en-US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Zhongguancun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에서 나왔다고 볼 수 있습니다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하루에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50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개의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스타트업이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생겨나고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20,000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개 기업이 포진해있으며 평균 나이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33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세의 젊은 기업가들이 모여있는 이곳에서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Baidu, </a:t>
            </a:r>
            <a:r>
              <a:rPr lang="en-US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Tencent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와 같은 혁신적인 기업들이 생겨난 것입니다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9143D-A507-40DE-88AC-45031EF7D61A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66552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포춘은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비상장상태에서 투자 유치과정을 통해 기업 가치를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10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억불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(1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조원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이상으로 평가 받은 소위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유니콘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스타트업을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매년 발표합니다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올해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월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174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개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스타트업이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유니콘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기업 리스트에 포함되었고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이중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샤오미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등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35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개의 중국 기업이 포함되었습니다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이는 지난해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6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월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15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개 보다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배 이상 증가한 것으로 중국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스타트업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생태계가 얼마나 급성장하고 있는지 알 수 있는 대목입니다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반면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우리나라는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쿠팡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옐로우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모바일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등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개 업체가 포진해있습니다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ko-K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9143D-A507-40DE-88AC-45031EF7D61A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084940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장은 올해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ICT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산업에서 가장 이슈가 되고 있는 분야에 대한 것입니다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ko-K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9143D-A507-40DE-88AC-45031EF7D61A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933271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atinLnBrk="1"/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첫 번째로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초연결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사회와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ICBM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입니다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ko-K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atinLnBrk="1"/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먼저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초연결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시대로의 진입입니다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왜 초 연결 사회라고 할까요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예전에는 연결이라는 의미가 네트워크나 휴대폰 간의 연결로 한정되었으나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이제는 정말 말 그래도 초 연결입니다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SNS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를 통한 사람간의 연결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인터넷을 통합 기기간 연결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ICT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를 매개로 한 타 산업간 연결 등 모든 것이 연결됨으로써 새로운 가치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(BM)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 창출되는 시대입니다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ko-K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atinLnBrk="1"/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또한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이러한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초연결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사회를 가능하게 하는 기술이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ICBM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입니다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다시 말하면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IoT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는 모든 것을 연결하는 수단이 될 것이며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모든 것이 연결되면 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Big Data,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돈이 되는 데이터가 나올 것입니다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또한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데이터 분석을 위해서는 컴퓨팅 파워가 필요한데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내가 가지고 있는 것이 부족하면 어떻게 할까요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네트워크 내에 있는 다른 사람들이 가지고 있는 자원을 이용해야 하기 때문에 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Cloud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기술이 필요합니다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마지막으로 이런 내용들을 명령도하고 또한 결과를 받아들이는 것은 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Mobile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서비스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또는 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Wearable device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일 것입니다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ko-K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8ED549-0D9A-436B-AB4B-632152D22313}" type="slidenum">
              <a:rPr lang="ko-KR" altLang="en-US" smtClean="0">
                <a:solidFill>
                  <a:prstClr val="black"/>
                </a:solidFill>
              </a:rPr>
              <a:pPr/>
              <a:t>19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5396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다음은 두 번째 키워드인 공유경제로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초 연결사회가 되고 많은 데이터가 유용한 환경이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됨에따라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세상은 공유경제로 바뀌어 가고 있습니다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네트워크가 연결되다 보니까 생산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유통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소비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투자 등 모든 것 할 것 없이 기존의 혼자 했던 방식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소유 했던 방식에서 벗어나 공유와 협업을 통해 새로운 가치를 창출할 수 있게 되는 것입니다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최근의 이러한 플랫폼 비즈니스 형태의 공유경제 모델을 생활 밀착형 서비스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Concierge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경제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또는 자동차를 공유하는 서비스인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Uber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를 빗대어서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우버화라고도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일컫습니다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ko-K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8ED549-0D9A-436B-AB4B-632152D22313}" type="slidenum">
              <a:rPr lang="ko-KR" altLang="en-US" smtClean="0">
                <a:solidFill>
                  <a:prstClr val="black"/>
                </a:solidFill>
              </a:rPr>
              <a:pPr/>
              <a:t>20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5396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atinLnBrk="1"/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다음 슬라이드를 보면 이러한 공유경제가 창출하는 가치를 알 수 있습니다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먼저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2009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년도에 창업한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우버의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가치는 현대자동차하고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SK Hynix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 합한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620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억불의 가치가 있습니다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기존에 있던 인프라를 이용하는 비즈니스 모델로써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가입자베이스는 애플이나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구글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쪽의 가입자베이스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맵은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구글맵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데이터나 서버는 아마존의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클라우드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지불결제 수단은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안드로이드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페이 등을 이용하여 새로운 가치를 창출하고 있습니다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ko-K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atinLnBrk="1"/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다음은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Airbnb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로 빈방을 빌려주는 숙박공유 업체입니다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2008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년에 만든 이 회사의 가치는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100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년의 역사를 자랑하는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Hilton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호텔의 가치와 대등할 정도라고 하니 놀라울 따름입니다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</a:t>
            </a:r>
            <a:endParaRPr lang="ko-KR" altLang="ko-K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atinLnBrk="1"/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2016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년도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Fortune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지가 발표한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조가 넘는 가치를 가진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유니콘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기업 리스트의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위와 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위에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우버와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Airbnb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 있음을 보더라도 공유경제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BM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얼마나 대단한지를 알 수 있습니다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ko-K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8ED549-0D9A-436B-AB4B-632152D22313}" type="slidenum">
              <a:rPr lang="ko-KR" altLang="en-US" smtClean="0">
                <a:solidFill>
                  <a:prstClr val="black"/>
                </a:solidFill>
              </a:rPr>
              <a:pPr/>
              <a:t>21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5396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오늘은 특히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IT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하늘에 뜨고 지는 별들에 관한 이야기를 하고자 합니다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지금까지 세계 경제를  이끌어 온 글로벌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IT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기업들의 과거와 현재를 돌아봄으로써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앞으로 맞이할 미래에는 어떤 기업들이 살아남고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어떤 기업들이 새롭게 떠오를 것인지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새로운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트랜드는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무엇인지 살펴보고자 합니다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ko-K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9143D-A507-40DE-88AC-45031EF7D61A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551749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2016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년도 세 번째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IT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키워드는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SW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플랫폼입니다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보시는 바와 같이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2010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년부터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2015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년까지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SW,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플랫폼 기반 기업들의 가치가 계속 상승 중에 있습니다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애플은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2015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 초에 시가총액이 사상 최고치를 기록하였고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구글은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MS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를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페이스북은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Intel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과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IBM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 시가총액을 초과하여 지속적으로 그 가치를 인정받고 있습니다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ko-K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9143D-A507-40DE-88AC-45031EF7D61A}" type="slidenum">
              <a:rPr lang="ko-KR" altLang="en-US" smtClean="0">
                <a:solidFill>
                  <a:prstClr val="black"/>
                </a:solidFill>
              </a:rPr>
              <a:pPr/>
              <a:t>22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552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atinLnBrk="1"/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다음 슬라이드는 네 번째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IT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키워드인 인공지능입니다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올해 연초의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CES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를 통해 다시 주목 받기 시작한 분야로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인간의 연산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학습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지각 능력을 컴퓨터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프로그램하여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구현한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딥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러닝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머신 러닝을 일컫습니다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단순한 인간의 귀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입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눈 역할에서 벗어나 두뇌까지 그 활용 영역을 확장하여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구글의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비서 서비스뿐만 아니라 자연재해 예방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암진단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진료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금융상당 등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난재해결의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수단으로 자리잡고 있습니다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ko-K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atinLnBrk="1"/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 대표적인 예로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구글이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작년에 개발한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AlphaGo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라는 바둑 프로그램을 들 수 있습니다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최근 대한민국의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이세돌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9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단과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딥마인드사의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AlphaGo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와 대국을 통해 인공지능의 성장가능성으로 다시 한번 세계를 놀라게 했었습니다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실체가 없는 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1,200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여개의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CPU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를 활용한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클라우드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컴퓨팅과 인간이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1,000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 걸릴 수 있는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100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만번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대국학습을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주만에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끝낼 수 있는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딥러닝학습은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놀라움 그 차제였던 거 같습니다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ko-K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9143D-A507-40DE-88AC-45031EF7D61A}" type="slidenum">
              <a:rPr lang="ko-KR" altLang="en-US" smtClean="0">
                <a:solidFill>
                  <a:prstClr val="black"/>
                </a:solidFill>
              </a:rPr>
              <a:pPr/>
              <a:t>23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552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다음 슬라이드는 인공지능 관련하여 대한민국의 국가프로젝트로 추진되고 있는 지능정보기술 관련 사항입니다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현재 정부는 인공지능에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빅데이터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IoT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클라우드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등의 정보를 결합한 지능정보기술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사회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을 미래 핵심기술로 주목하고 민간주도의 지능정보기술연구소 설립 등 글로벌 경쟁력 확보를 위한 정책을 추진하고 있습니다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ICBM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과 결합한 지능정보기술은 로봇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무인자동차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의료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금융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ICT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기기 등 다양한 분야에서 새로운 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Business Model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을 창출할 것입니다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ko-K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9143D-A507-40DE-88AC-45031EF7D61A}" type="slidenum">
              <a:rPr lang="ko-KR" altLang="en-US" smtClean="0">
                <a:solidFill>
                  <a:prstClr val="black"/>
                </a:solidFill>
              </a:rPr>
              <a:pPr/>
              <a:t>24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552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지금까지 말씀 드린 바와 같이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2016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년도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IT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키워드는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초연결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사회로의 진입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ICBM,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공유경제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SW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플랫폼 중심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인공지능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VR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등으로 요약할 수 있을 것 입니다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ko-K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9143D-A507-40DE-88AC-45031EF7D61A}" type="slidenum">
              <a:rPr lang="ko-KR" altLang="en-US" smtClean="0">
                <a:solidFill>
                  <a:prstClr val="black"/>
                </a:solidFill>
              </a:rPr>
              <a:pPr/>
              <a:t>25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5528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다음 주제로는 좀더 구체적으로 들어가서 어떤 기업들이 사라지고 있는지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또 어떤 기업들이 살아남아 그들의 역량을 발휘하고 있는지에 대해서 얘기해보고자 합니다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ko-K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9143D-A507-40DE-88AC-45031EF7D61A}" type="slidenum">
              <a:rPr lang="ko-KR" altLang="en-US" smtClean="0"/>
              <a:t>26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3677244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atinLnBrk="1"/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슬라이드에는 지는 별과 살아남는 별이 있습니다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Motorola, Sony, Kodak, IBM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등 어떤 별이 지고 어떤 별이 살아남아 있는지 여러분들께서는 잘 아실 겁니다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ko-K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atinLnBrk="1"/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그러면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여러분 과거에 그렇게 잘나가던 기업들이 왜 사라졌을까요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아니면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왜 사라지고 있을까요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반대로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왜 시대가 변화하는데도 일부 기업들은 아직도 살아남아 승승장구하고 있을까요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ko-KR" altLang="ko-K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atinLnBrk="1"/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이러한 기업들간에는 어떤 공통점이 있는 걸까요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다음 슬라이드에서 그 해답을 찾고자 합니다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ko-K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9143D-A507-40DE-88AC-45031EF7D61A}" type="slidenum">
              <a:rPr lang="ko-KR" altLang="en-US" smtClean="0"/>
              <a:t>27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8134330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atinLnBrk="1"/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먼저 지는 별에 대한 이야기 입니다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ko-K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atinLnBrk="1"/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보시듯이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Motorola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는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1980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년대 이후 계속 기업 순위가 하락하여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2000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 이후에는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30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위 권에서 자취를 감췄습니다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라디오를 시작으로 반도체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TV,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무전기 등 최근에 나오는 여러 가지 전자제품을 다 만들어내었던 큰 기업이었습니다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심지어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1973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년에는 세계 최초로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셀룰러폰을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개발하였고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1994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년에는 세계 휴대폰 시장의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60%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를 점유하였습니다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그러나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2011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년에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Google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 휴대폰 사업부문을 팔고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또 중국의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Renova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 다시 넘어가고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결국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2016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년에는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모토로라라는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브랜드를 포기했습니다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왜 이렇게 날개 없는 추락을 하게 되었을까요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그것은 아날로그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폰은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빨리 개발했지만 디지털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폰으로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세상이 변화하는데도 불구하고 과거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즉 아날로그를 고집했기 때문입니다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ko-K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atinLnBrk="1"/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다음은 워크맨 신화의 주인공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Sony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입니다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플레이스테이션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TV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등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80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~90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년대 가전에서 이름을 날리던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Sony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에게 무슨 일이 일어난 것일까요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세계최초로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OLED TV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를 개발했지만 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Sony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역시 삼성과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LG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 평면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TV,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즉 디지털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TV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로의 전환에 빨리 대응하지 못했기 때문입니다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ko-K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atinLnBrk="1"/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다음은 핀란드의 또 다른 이름이었던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Nokia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입니다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2006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년도 매출이 핀란드 정부 예산보다 클 정도로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Nokia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는 핀란드의 대표 기업이었고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2007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년도 세계 휴대폰 시장의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50%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이상을 점유하였습니다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그러나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Nokia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역시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스마트폰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혁명이라는 시대의 변화에 대응하지 못하고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자신이 잘해왔던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피처폰을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집착함으로써 결국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Microsoft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 휴대폰 사업을 매각하게 되었습니다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한때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한국의 휴대폰 제조업체인 삼성이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피쳐폰을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만들 당시의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Role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모델이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Nokia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였습니다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우리도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Nokia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처럼 되어야겠다고 하면서 많이 배워오고 했습니다만 결국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Nokia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는 망하고 말았습니다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피쳐폰에서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스마트폰으로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바뀌는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트랜드를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읽지 못하였기 때문입니다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ko-K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9143D-A507-40DE-88AC-45031EF7D61A}" type="slidenum">
              <a:rPr lang="ko-KR" altLang="en-US" smtClean="0"/>
              <a:t>28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198247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atinLnBrk="1"/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다음으로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살아남는 별에 관한 이야기인데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대표적인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개 기업에 대해서 알아보겠습니다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ko-K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atinLnBrk="1"/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먼저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Apple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입니다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보시는 바와 같이 애플은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2000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년도에 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위권 밖으로 밀려났다가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2010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년도에 화끈하게 부활하였습니다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1976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년도에 설립한 애플은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1979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년도에 상장을 하고 그 와중에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스티브잡스가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쫓겨났다가 다시 복귀하는 우여곡절도 있었습니다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여하튼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스티브잡스의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복귀와 함께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2001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아이팟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2003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아이툰즈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출시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2007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아이폰과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결합된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앱스토어를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만들면서 새롭게 떠올랐습니다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지금까지 없었던 새로운 비즈니스 모델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즉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컨텐츠를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가지고 돈을 버는 방식을 처음으로 만들어낸 것입니다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그러면서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애플 컴퓨터에서 애플로 사명을 변경하고 현재는 새로운 분야인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스마트홈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전략에 매진하고 있습니다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애플의 광고카피가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Think differently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 아닌 전혀 새로운 것을 의미하는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Think different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였다는 것을 우리는 잊지 말아야 합니다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ko-K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atinLnBrk="1"/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다음은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IBM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입니다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IBM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은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1980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년대 이후 한번도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10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위권 밖으로 벗어나지 않은 기업입니다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1911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년도에 설립된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IBM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은 계속 시대의 흐름에 맞게 변화해왔습니다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즉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1980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년대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메인프레임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컴퓨터 제조에서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1990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년대에는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PC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로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또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2000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년대는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닷컴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붐에 맞추어서 인터넷 및 전자상거래에 집중하는가 싶더니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시대의 요구에 맞게 컨설팅서비스와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SW,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이제는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빅데이터로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회사의 역량을 계속 변화시키고 있습니다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ko-K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9143D-A507-40DE-88AC-45031EF7D61A}" type="slidenum">
              <a:rPr lang="ko-KR" altLang="en-US" smtClean="0"/>
              <a:t>29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324411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다음 슬라이드는 살아남기 위해 변신하고 있는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GE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 관한 이야기입니다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GE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는 에디슨이 만든 회사로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100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년이 넘는 역사를 가진 미국을 대표하는 전 세계 최대 제조업체입니다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하지만 이 기업도 살아남기 위해 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 Capital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과 가전부문을 매각함으로써 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SW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업체로의 변신을 선언하였습니다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작년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월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제프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이멜트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GE CEO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는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SW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없는 제조업은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CPU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없는 컴퓨터라며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IBM, SAP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과 버금가는 세계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10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대 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SW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기업으로 거듭나겠다고 살아남기 위한 변신을 본격화하고 있습니다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ko-K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9143D-A507-40DE-88AC-45031EF7D61A}" type="slidenum">
              <a:rPr lang="ko-KR" altLang="en-US" smtClean="0"/>
              <a:t>30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7397389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여기 살아남기 위해 몸부림치는 또 다른 기업이 있습니다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앞으로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HP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는 살아남을까요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네 그랬으면 좋겠습니다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ko-K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9143D-A507-40DE-88AC-45031EF7D61A}" type="slidenum">
              <a:rPr lang="ko-KR" altLang="en-US" smtClean="0"/>
              <a:t>31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051306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atinLnBrk="1"/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오늘 발표할 주제에 대한 목차입니다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ko-K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atinLnBrk="1"/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먼저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주제를 선택하게 된 배경에 대해 간략하게 소개한 후에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endParaRPr lang="ko-KR" altLang="ko-K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atinLnBrk="1"/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지난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35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년간 글로벌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IT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기업의 패러다임 변화 및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2016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년도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IT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분야의 핵심 이슈와 함께</a:t>
            </a:r>
          </a:p>
          <a:p>
            <a:pPr latinLnBrk="1"/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사라진 기업과 살아남은 기업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그리고 다시 새롭게 떠오르는 기업들을 예상해봄으로써</a:t>
            </a:r>
          </a:p>
          <a:p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우리가 잊지 말아야 할 교훈을 되새겨 보고자 합니다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9143D-A507-40DE-88AC-45031EF7D61A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0437847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말씀 드린 것처럼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HP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는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메인프레임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시대에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IBM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다음으로 잘 나가던 회사였습니다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실리콘밸리 창고에서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600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달러로 시작해서 성공한 실리콘밸리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호 기업이자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1995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 올해의 기업으로 선정되기도 했지만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리더십 부재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전략실패 등으로 상당한 어려움을 겪고 있습니다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경쟁사인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IBM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사양 산업인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PC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사업을 매각하는 상황에서도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HP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는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컴팩을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인수하여 세계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위 중국의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레노바와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힘겹게 경쟁하느라 체력을 소진하였습니다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결국은 이러한 위기를 돌파하기 위해서 분사를 선택했습니다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즉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PC,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프린터 등 전통 전자제품 회사인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HP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주식회사와 별도로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SW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개발 등을 하는 정보서비스 회사인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HP Enterprise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로 회사를 분리함으로써 살아남고자 노력하고 있습니다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ko-K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9143D-A507-40DE-88AC-45031EF7D61A}" type="slidenum">
              <a:rPr lang="ko-KR" altLang="en-US" smtClean="0"/>
              <a:t>32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0077369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atinLnBrk="1"/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이제 오늘의 마지막 주제인 새로 뜨는 별에 대한 얘기입니다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ko-K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atinLnBrk="1"/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슬라이드에 있는 중소기업들은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2015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 초에 개최된 세계최대 가전제품 박람회인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CES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에서 두각을 나타내었던 기업들입니다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이들과 같이 향후에는 기존에 없었던 창의력과 상상력으로 무장한 중소기업들이 새로운 강자로 부상하지 않을까 싶습니다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ko-K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atinLnBrk="1"/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아래 그림은 요즘에 이슈가 되고 있는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스타트업에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의해 해체되는 대기업에 관한 것으로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이제는 공유경제가 대세가 되고 있는 것 같습니다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즉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스타트업들은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기존의 소유 개념에서 벗어난 공유를 통해 새로운 가치를 창출함으로써 기존의 대기업들의 역할을 해체시키고 있는 것입니다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보시는 바와 같이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카셰어링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서비스인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우버의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영향으로 미국의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GM,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포드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독일의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BMW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도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카셰어링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서비스를 개시한다고 밝힌바 있으며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숙박공유 서비스인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에어앤비의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영향으로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하얏트호텔과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같은 세계 호텔 체인 업체도 숙박공유 업체에 투자하기 시작했습니다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ko-K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9143D-A507-40DE-88AC-45031EF7D61A}" type="slidenum">
              <a:rPr lang="ko-KR" altLang="en-US" smtClean="0"/>
              <a:t>33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5547735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여기에서 보시는 기업들은 전도유망한 기업들로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2014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 말에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파이낸셜타임즈에서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발표한 파괴적 혁신기업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개 중 업종별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위 기업들입니다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알리바바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우버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넷플릭스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등 우리는 이러한 기업들을 좋게 말하면 혁신기업이라고 하지만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다르게 말하면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시장교란자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현상파괴자라고도 합니다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이들로 인해 기존 사업 모델이 무너지고 일자리도 사라질 수도 있지만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또한 이들로 인해 새로운 발상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기회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새로운 일자리를 제공받을 수 있습니다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앞으로는 이러한 혁신 기업들이 뜨지 않을까 싶습니다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ko-K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9143D-A507-40DE-88AC-45031EF7D61A}" type="slidenum">
              <a:rPr lang="ko-KR" altLang="en-US" smtClean="0"/>
              <a:t>34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97428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다음은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MIT Tech Review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에서 선정한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2015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Smart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한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50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대 기업입니다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MIT Tech Review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는 미래지향적인 혁신기술과 사업모델을 보유하고 지난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12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개월간 해당 분야에서 두각을 나타낸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50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개 기업을 선정해 발표하고 있습니다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샤오니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알리바바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바이두와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같은 중국기업도 보이고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Netflix, Google, Amazon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과 같은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SW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기업들도 보이고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3D System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등과 같은 로봇기업도 보입니다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전통적인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ICT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대표기업인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IBM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과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MS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는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40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위권에 모습을 나타내고 있는 반면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한국의 라인과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UBER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 각각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37, 50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위에 새로이 진입하였습니다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ko-K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9143D-A507-40DE-88AC-45031EF7D61A}" type="slidenum">
              <a:rPr lang="ko-KR" altLang="en-US" smtClean="0"/>
              <a:t>35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4433688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보스턴 컨설팅그룹에서 발표한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2015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50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대 혁신기업입니다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매년 전세계 글로벌 기업 임원진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1,500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명을 대상으로 기업 혁신 역량을 설문 조사하여 그 결과를 토대로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50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대 기업을 발표하는데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애플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구글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테슬라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MS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 이어 삼성전자가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위를 기록하였습니다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아마존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텐센트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IBM,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소프트뱅크 등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ICT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글로벌 기업이 대거 포함되었고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빠른 혁신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완성도 높은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R&amp;D,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기술플랫폼 등이 혁신기업으로 이끄는 원동력이 된 것 같습니다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ko-K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9143D-A507-40DE-88AC-45031EF7D61A}" type="slidenum">
              <a:rPr lang="ko-KR" altLang="en-US" smtClean="0"/>
              <a:t>36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7795005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다음은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Fast company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에서 발표한 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2015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 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50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대 혁신기업입니다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구글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애플 이외에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인스타그램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인디고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라인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테슬라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DJI,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넷플릭스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등이 선정되었습니다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ko-K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9143D-A507-40DE-88AC-45031EF7D61A}" type="slidenum">
              <a:rPr lang="ko-KR" altLang="en-US" smtClean="0"/>
              <a:t>37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7727663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atinLnBrk="1"/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그러면 과연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2020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년에는 어떤 기업들이 세상을 주도할까요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샤오미가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애플의 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Copycat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으로만 머무를까요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미밴드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블루투스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스피커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세그웨이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등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샤오미에서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나오는 값싸고 품질 좋은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하물려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디자이도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좋은 제품들은 이제 더 이상 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대륙의 실수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라고 만 할 수 없을 거 같습니다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“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대륙의 실력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으로 변화하고 있기 때문입니다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이처럼 탄탄한 내수를 기반으로 한 기술력 있는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샤오미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알리바바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등 중국 기업들이 지속적으로 성장할 것으로 보입니다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ko-K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atinLnBrk="1"/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전기차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시장을 주도하는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테슬라와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함께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에어비앤비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우버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넷플릿스와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같은 상상력과 창의력으로 무장한 공유경제 기반의 기업들도 세상을 이끌어 갈 것 같습니다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latinLnBrk="1"/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오픈소스로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드론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트렌드를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선도하는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3DR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과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구글이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인수한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스마트홈의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선두주자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nest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도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2020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 글로벌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ICT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기업이 될 거 같습니다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ko-K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atinLnBrk="1"/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그러면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대한민국에는 어떤 기업들이 있을까요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인터넷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포털사이트인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네이버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다음카카오 등이 있습니다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2015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년도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ITU(International Telecommunication Union)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에서 발표한 전 세계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ICT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발전지수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(ICT Development Index) 1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위인 대한민국의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초연결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네트워크를 기반으로 꾸준히 노력한다면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2020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 글로벌 시장을 주도하지 않을까 싶습니다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ko-K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atinLnBrk="1"/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결론적으로 말하자면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기존 시장을 뒤집는 파괴적 혁신기업들이 다가오는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2020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 글로벌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ICT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트랜드를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선도할 것입니다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ko-K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9143D-A507-40DE-88AC-45031EF7D61A}" type="slidenum">
              <a:rPr lang="ko-KR" altLang="en-US" smtClean="0"/>
              <a:t>38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4605021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atinLnBrk="1"/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여러분에게 퀴즈를 하나 내보겠습니다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애플은 언제나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위로 남아 있을까요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ko-KR" altLang="ko-K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atinLnBrk="1"/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애플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삼성전자 등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빅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 점유율은 중저가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트렌드에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밀려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화웨이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샤오미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레노버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등 중국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빅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 가시권에 근접하였고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올해 글로벌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스마트폰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시장은 올해는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1%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미만의 저성장이 예상되고 있어 애플의 글로벌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위 유지는 어려운 숙제이지 않을까 싶습니다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또한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최근 미국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월가에서도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구글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페이스북은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성장주로 여전히 보고 있지만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애플은 성장주가 아닌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가치주로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분류하고 있다고 합니다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ko-K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9143D-A507-40DE-88AC-45031EF7D61A}" type="slidenum">
              <a:rPr lang="ko-KR" altLang="en-US" smtClean="0"/>
              <a:t>39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7782670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atinLnBrk="1"/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노키아의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붕괴 이후 핀란드는 어떻게 변화했을까요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ko-KR" altLang="ko-K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atinLnBrk="1"/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노키아는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핀란드의 다른 이름이라고 불릴 정도로 핀란드 수출의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16%,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법인세의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23%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를 차지할 정도로 경제에서 차지하는 비중이 컸습니다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2007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년에는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노키아의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휴대폰 시장 전성기 구가로 핀란드 경제도 황금기를 맞이했습니다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‘08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 글로벌 금융위기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아이폰의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등장으로 하향세를 겪던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노키아는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결국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2013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MS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 휴대폰 사업을 매각하게 되었습니다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ko-K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atinLnBrk="1"/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노키아의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매각과 최대 교역국인 러시아의 경기부진까지 겹쳐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노키아의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고통은 대량 실직의 사회적 고통으로 이어졌지만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노키아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실직 엔지니어 들은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로비오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슈퍼셀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등과 같은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스타트업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붐의 핵심 인력이 되고 있습니다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ko-K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9143D-A507-40DE-88AC-45031EF7D61A}" type="slidenum">
              <a:rPr lang="ko-KR" altLang="en-US" smtClean="0"/>
              <a:t>40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8557888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이제 오늘 우리가 얘기했던 글로벌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ICT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기업의 흥망성쇠를 통해 얻을 수 있는 교훈을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되집어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보면서 마무리하고자 합니다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ko-K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9143D-A507-40DE-88AC-45031EF7D61A}" type="slidenum">
              <a:rPr lang="ko-KR" altLang="en-US" smtClean="0"/>
              <a:t>41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46965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atinLnBrk="1"/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우리는 미래에 어떤 일이 일어날것인지에 대해 궁금해합니다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이것은 궁금증 그 자체 일수도 있지만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미래에 일어나는 일이 걱정 되기 때문에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리스크를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줄이기 위해서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혹은 미래에 일어나는 일을 사전에 준비함으로써 남들보다 앞서 나가기 위해서일 것입니다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ko-K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atinLnBrk="1"/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오늘은 글로벌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IT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기업의 지난 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35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년간 순위변화를 통해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IT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기술과 서비스의 시대별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트랜드와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패러다임의 변화를 짚어보면서 앞으로 어떻게 변화해갈 것인지에 대해 얘기하고자 합니다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ko-K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atinLnBrk="1"/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글로벌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IT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기업의 순위는 매출액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영업이익 등과 같이 기업이 현재 얼마나 돈을 잘 벌고 있는지를 나타내는 지표를 통해 알아볼 수도 있지만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기업에 대한 시장의 미래 기대심리까지 반영된 시가총액을 중심으로 보는 것이 미래를 예측하는데 더욱 적절할 것 같습니다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ko-K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9143D-A507-40DE-88AC-45031EF7D61A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1658867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atinLnBrk="1"/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첫 번째로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기술트랜드가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굉장히 짧은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ICT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산업에서 자만은 곧 몰락입니다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ko-K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atinLnBrk="1"/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자만하게 되고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이것 저것 욕심 내게 되고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위기가 오지만 나는 괜찮을 거라고 위기를 부정하고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결국 구원자를 찾지만 돌이킬 수 없게 되는 절차를 밟게 되는 것입니다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ko-K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atinLnBrk="1"/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두 번째로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창조적 파괴야 말로 새로운 세상을 이끄는 동력입니다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</a:t>
            </a:r>
            <a:endParaRPr lang="ko-KR" altLang="ko-K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atinLnBrk="1"/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애플이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스마트폰과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앱스토어라는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새로운 비즈니스 모델을 통해 창조적 파괴를 이끌었듯이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기존에 있던 틀에서 벗어난 전혀 새로운 발상이 세상을 변화시키고 이끈다는 것입니다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ko-K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atinLnBrk="1"/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세 번째로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혁신적 중소기업들이 꾸준히 도전할 수 있는 토양을 우리가 만들어 주어야 한다는 것입니다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구글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페이스북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등과 새로운 중소벤처기업들이 창조적 파괴행위를 겁 없이 할 수 있도록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실패를 두려워하지 않는 분위기 조성을 위해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ICT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업계에 있는 우리가 힘을 모아야 합니다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ko-K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9143D-A507-40DE-88AC-45031EF7D61A}" type="slidenum">
              <a:rPr lang="ko-KR" altLang="en-US" smtClean="0"/>
              <a:t>42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3160661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감사합니다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ko-KR" altLang="en-US" dirty="0" smtClean="0">
                <a:effectLst/>
              </a:rPr>
              <a:t>컵</a:t>
            </a:r>
            <a:r>
              <a:rPr lang="en-US" altLang="ko-KR" dirty="0" smtClean="0">
                <a:effectLst/>
              </a:rPr>
              <a:t>-</a:t>
            </a:r>
            <a:r>
              <a:rPr lang="ko-KR" altLang="en-US" dirty="0" err="1" smtClean="0">
                <a:effectLst/>
              </a:rPr>
              <a:t>프라</a:t>
            </a:r>
            <a:r>
              <a:rPr lang="ko-KR" altLang="en-US" dirty="0" smtClean="0">
                <a:effectLst/>
              </a:rPr>
              <a:t> </a:t>
            </a:r>
            <a:r>
              <a:rPr lang="ko-KR" altLang="en-US" dirty="0" err="1" smtClean="0">
                <a:effectLst/>
              </a:rPr>
              <a:t>쿤</a:t>
            </a:r>
            <a:r>
              <a:rPr lang="ko-KR" altLang="en-US" dirty="0" smtClean="0">
                <a:effectLst/>
              </a:rPr>
              <a:t> </a:t>
            </a:r>
            <a:r>
              <a:rPr lang="ko-KR" altLang="en-US" dirty="0" err="1" smtClean="0">
                <a:effectLst/>
              </a:rPr>
              <a:t>크랍</a:t>
            </a:r>
            <a:r>
              <a:rPr lang="en-US" altLang="ko-KR" dirty="0" smtClean="0">
                <a:effectLst/>
              </a:rPr>
              <a:t>)</a:t>
            </a:r>
          </a:p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오늘 발표한 내용이 여러분께 도움이 되었으면 하고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경청해주신 여러분께 다시 한번 감사 드립니다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ko-K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9143D-A507-40DE-88AC-45031EF7D61A}" type="slidenum">
              <a:rPr lang="ko-KR" altLang="en-US" smtClean="0"/>
              <a:t>43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220395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먼저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지난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1980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년부터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2014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년까지 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35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년간 글로벌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IT 30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대 기업의 순위변화를 통해 글로벌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IT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패러다임 변화를 알아보고자 합니다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ko-K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9143D-A507-40DE-88AC-45031EF7D61A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66552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1980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년도입니다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1980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년도는 지금과 같은 개인컴퓨터가 아닌 대형컴퓨터에서 모니터만 따다 쓰던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메인프레임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컴퓨팅시대였습니다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대표적인 기업으로는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IBM360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이라는 대형컴퓨터를 제조하던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IBM, Hewlett Packard, Xerox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등이 있었습니다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ko-K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9143D-A507-40DE-88AC-45031EF7D61A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66552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 다음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10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 후인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1990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년도에는 무엇이 달라졌을까요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Sony, Hitachi, Panasonic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등 많은 일본 가전업체들의 대두와 함께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IBM, Microsoft, Apple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등과 같은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PC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 전성시대였습니다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9143D-A507-40DE-88AC-45031EF7D61A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66552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다음은 여러분들께서 잘 아시는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닷컴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시대인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2000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년도로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Nokia, Cisco, Ericsson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등 인터넷과 관련된 인프라를 제공하는 통신장비 및 부품업체가 대두되었던 시대입니다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ko-K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9143D-A507-40DE-88AC-45031EF7D61A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66552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2010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년도는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모바일컴퓨팅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시대였습니다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우리나라 기업인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Samsung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과 함께 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Apple, Qualcomm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과 같은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모바일기기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및 부품업체가 있었으며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이것을 가지고 사업을 하는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Google, Amazon, Sap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등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SW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업체들이 부각되는 시기입니다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ko-K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9143D-A507-40DE-88AC-45031EF7D61A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66552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633E2-8A59-4690-AE48-A9221E7725B8}" type="datetimeFigureOut">
              <a:rPr lang="ko-KR" altLang="en-US" smtClean="0"/>
              <a:t>2016-04-19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87E59-56DA-44D8-B1A3-B16F57CC431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211027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633E2-8A59-4690-AE48-A9221E7725B8}" type="datetimeFigureOut">
              <a:rPr lang="ko-KR" altLang="en-US" smtClean="0"/>
              <a:t>2016-04-19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87E59-56DA-44D8-B1A3-B16F57CC431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876979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2" y="274639"/>
            <a:ext cx="653415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633E2-8A59-4690-AE48-A9221E7725B8}" type="datetimeFigureOut">
              <a:rPr lang="ko-KR" altLang="en-US" smtClean="0"/>
              <a:t>2016-04-19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87E59-56DA-44D8-B1A3-B16F57CC431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685058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★Template★\한국정보화진흥원\20.jpg"/>
          <p:cNvPicPr>
            <a:picLocks noChangeAspect="1" noChangeArrowheads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59109-6CBA-4A88-932A-28E8C423B6E2}" type="datetime1">
              <a:rPr lang="ko-KR" altLang="en-US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>
                    <a:tint val="75000"/>
                  </a:prstClr>
                </a:solidFill>
              </a:rPr>
              <a:pPr/>
              <a:t>2016-04-19</a:t>
            </a:fld>
            <a:endParaRPr lang="ko-KR" altLang="en-US">
              <a:ln>
                <a:solidFill>
                  <a:prstClr val="white">
                    <a:alpha val="5000"/>
                  </a:prstClr>
                </a:solidFill>
              </a:ln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>
                    <a:tint val="75000"/>
                  </a:prstClr>
                </a:solidFill>
              </a:rPr>
              <a:t>1</a:t>
            </a:r>
            <a:endParaRPr lang="ko-KR" altLang="en-US">
              <a:ln>
                <a:solidFill>
                  <a:prstClr val="white">
                    <a:alpha val="5000"/>
                  </a:prstClr>
                </a:solidFill>
              </a:ln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478806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★Template★\한국정보화진흥원\20.jpg"/>
          <p:cNvPicPr>
            <a:picLocks noChangeAspect="1" noChangeArrowheads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61ADD-E534-439E-8D94-B5D9C266A84C}" type="datetime1">
              <a:rPr lang="ko-KR" altLang="en-US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>
                    <a:tint val="75000"/>
                  </a:prstClr>
                </a:solidFill>
              </a:rPr>
              <a:pPr/>
              <a:t>2016-04-19</a:t>
            </a:fld>
            <a:endParaRPr lang="ko-KR" altLang="en-US">
              <a:ln>
                <a:solidFill>
                  <a:prstClr val="white">
                    <a:alpha val="5000"/>
                  </a:prstClr>
                </a:solidFill>
              </a:ln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>
                    <a:tint val="75000"/>
                  </a:prstClr>
                </a:solidFill>
              </a:rPr>
              <a:t>1</a:t>
            </a:r>
            <a:endParaRPr lang="ko-KR" altLang="en-US">
              <a:ln>
                <a:solidFill>
                  <a:prstClr val="white">
                    <a:alpha val="5000"/>
                  </a:prstClr>
                </a:solidFill>
              </a:ln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 vert="horz" lIns="91440" tIns="45720" rIns="91440" bIns="45720" rtlCol="0" anchor="ctr"/>
          <a:lstStyle>
            <a:lvl1pPr marL="0" algn="r" defTabSz="914400" rtl="0" eaLnBrk="1" latinLnBrk="1" hangingPunct="1">
              <a:defRPr lang="en-US" altLang="ko-KR" sz="1200" kern="1200" smtClean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latin typeface="+mj-lt"/>
                <a:ea typeface="HY헤드라인M" pitchFamily="18" charset="-127"/>
                <a:cs typeface="+mn-cs"/>
              </a:defRPr>
            </a:lvl1pPr>
          </a:lstStyle>
          <a:p>
            <a:fld id="{2BD04345-3EE2-4779-860D-0E11DA08737D}" type="slidenum">
              <a:rPr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ln>
                <a:solidFill>
                  <a:prstClr val="white">
                    <a:alpha val="5000"/>
                  </a:prstClr>
                </a:solidFill>
              </a:ln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372691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:\★Template★\한국정보화진흥원\20.jpg"/>
          <p:cNvPicPr>
            <a:picLocks noChangeAspect="1" noChangeArrowheads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1B20B-C3EF-4BA2-A900-A281C29B8091}" type="datetime1">
              <a:rPr lang="ko-KR" altLang="en-US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>
                    <a:tint val="75000"/>
                  </a:prstClr>
                </a:solidFill>
              </a:rPr>
              <a:pPr/>
              <a:t>2016-04-19</a:t>
            </a:fld>
            <a:endParaRPr lang="ko-KR" altLang="en-US">
              <a:ln>
                <a:solidFill>
                  <a:prstClr val="white">
                    <a:alpha val="5000"/>
                  </a:prstClr>
                </a:solidFill>
              </a:ln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>
                    <a:tint val="75000"/>
                  </a:prstClr>
                </a:solidFill>
              </a:rPr>
              <a:t>1</a:t>
            </a:r>
            <a:endParaRPr lang="ko-KR" altLang="en-US">
              <a:ln>
                <a:solidFill>
                  <a:prstClr val="white">
                    <a:alpha val="5000"/>
                  </a:prstClr>
                </a:solidFill>
              </a:ln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 vert="horz" lIns="91440" tIns="45720" rIns="91440" bIns="45720" rtlCol="0" anchor="ctr"/>
          <a:lstStyle>
            <a:lvl1pPr marL="0" algn="r" defTabSz="914400" rtl="0" eaLnBrk="1" latinLnBrk="1" hangingPunct="1">
              <a:defRPr lang="en-US" altLang="ko-KR" sz="1200" kern="1200" smtClean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latin typeface="+mj-lt"/>
                <a:ea typeface="HY헤드라인M" pitchFamily="18" charset="-127"/>
                <a:cs typeface="+mn-cs"/>
              </a:defRPr>
            </a:lvl1pPr>
          </a:lstStyle>
          <a:p>
            <a:fld id="{2BD04345-3EE2-4779-860D-0E11DA08737D}" type="slidenum">
              <a:rPr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ln>
                <a:solidFill>
                  <a:prstClr val="white">
                    <a:alpha val="5000"/>
                  </a:prstClr>
                </a:solidFill>
              </a:ln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42860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:\★Template★\한국정보화진흥원\20.jpg"/>
          <p:cNvPicPr>
            <a:picLocks noChangeAspect="1" noChangeArrowheads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21559-350E-4A6A-A61C-9E8368AAF7FB}" type="datetime1">
              <a:rPr lang="ko-KR" altLang="en-US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>
                    <a:tint val="75000"/>
                  </a:prstClr>
                </a:solidFill>
              </a:rPr>
              <a:pPr/>
              <a:t>2016-04-19</a:t>
            </a:fld>
            <a:endParaRPr lang="ko-KR" altLang="en-US">
              <a:ln>
                <a:solidFill>
                  <a:prstClr val="white">
                    <a:alpha val="5000"/>
                  </a:prstClr>
                </a:solidFill>
              </a:ln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>
                    <a:tint val="75000"/>
                  </a:prstClr>
                </a:solidFill>
              </a:rPr>
              <a:t>1</a:t>
            </a:r>
            <a:endParaRPr lang="ko-KR" altLang="en-US">
              <a:ln>
                <a:solidFill>
                  <a:prstClr val="white">
                    <a:alpha val="5000"/>
                  </a:prstClr>
                </a:solidFill>
              </a:ln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 vert="horz" lIns="91440" tIns="45720" rIns="91440" bIns="45720" rtlCol="0" anchor="ctr"/>
          <a:lstStyle>
            <a:lvl1pPr marL="0" algn="r" defTabSz="914400" rtl="0" eaLnBrk="1" latinLnBrk="1" hangingPunct="1">
              <a:defRPr lang="en-US" altLang="ko-KR" sz="1200" kern="1200" smtClean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latin typeface="+mj-lt"/>
                <a:ea typeface="HY헤드라인M" pitchFamily="18" charset="-127"/>
                <a:cs typeface="+mn-cs"/>
              </a:defRPr>
            </a:lvl1pPr>
          </a:lstStyle>
          <a:p>
            <a:fld id="{2BD04345-3EE2-4779-860D-0E11DA08737D}" type="slidenum">
              <a:rPr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ln>
                <a:solidFill>
                  <a:prstClr val="white">
                    <a:alpha val="5000"/>
                  </a:prstClr>
                </a:solidFill>
              </a:ln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제목 1"/>
          <p:cNvSpPr>
            <a:spLocks noGrp="1"/>
          </p:cNvSpPr>
          <p:nvPr>
            <p:ph type="ctrTitle"/>
          </p:nvPr>
        </p:nvSpPr>
        <p:spPr>
          <a:xfrm>
            <a:off x="2411760" y="2492896"/>
            <a:ext cx="5976664" cy="1015663"/>
          </a:xfrm>
        </p:spPr>
        <p:txBody>
          <a:bodyPr vert="horz" wrap="square" lIns="91440" tIns="45720" rIns="91440" bIns="45720" rtlCol="0" anchor="ctr" anchorCtr="0">
            <a:sp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lang="ko-KR" altLang="en-US" sz="6000" b="1" kern="1200" cap="none" spc="0" dirty="0">
                <a:ln w="0" cmpd="sng">
                  <a:solidFill>
                    <a:schemeClr val="bg1">
                      <a:alpha val="5000"/>
                    </a:schemeClr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lvl="0" algn="ctr" defTabSz="914400" rtl="0" eaLnBrk="1" latinLnBrk="1" hangingPunct="1">
              <a:spcBef>
                <a:spcPct val="0"/>
              </a:spcBef>
              <a:buNone/>
            </a:pPr>
            <a:r>
              <a:rPr lang="ko-KR" altLang="en-US" dirty="0" smtClean="0"/>
              <a:t>마스터 제목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03321349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G:\★Template★\한국정보화진흥원\80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>
          <a:xfrm>
            <a:off x="467544" y="188640"/>
            <a:ext cx="8208912" cy="432048"/>
          </a:xfr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lang="ko-KR" altLang="en-US" sz="2800" b="1" kern="1200" cap="none" spc="0" dirty="0">
                <a:ln w="17780" cmpd="sng">
                  <a:solidFill>
                    <a:schemeClr val="bg1">
                      <a:alpha val="5000"/>
                    </a:schemeClr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chemeClr val="tx2">
                        <a:shade val="30000"/>
                        <a:satMod val="115000"/>
                      </a:schemeClr>
                    </a:gs>
                    <a:gs pos="50000">
                      <a:schemeClr val="tx2">
                        <a:shade val="67500"/>
                        <a:satMod val="115000"/>
                      </a:schemeClr>
                    </a:gs>
                    <a:gs pos="100000">
                      <a:schemeClr val="tx2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dirty="0" smtClean="0"/>
              <a:t>Title</a:t>
            </a:r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408A6-A366-4221-AA46-44D9E29123AC}" type="datetime1">
              <a:rPr lang="ko-KR" altLang="en-US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>
                    <a:tint val="75000"/>
                  </a:prstClr>
                </a:solidFill>
              </a:rPr>
              <a:pPr/>
              <a:t>2016-04-19</a:t>
            </a:fld>
            <a:endParaRPr lang="ko-KR" altLang="en-US">
              <a:ln>
                <a:solidFill>
                  <a:prstClr val="white">
                    <a:alpha val="5000"/>
                  </a:prstClr>
                </a:solidFill>
              </a:ln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>
                    <a:tint val="75000"/>
                  </a:prstClr>
                </a:solidFill>
              </a:rPr>
              <a:t>1</a:t>
            </a:r>
            <a:endParaRPr lang="ko-KR" altLang="en-US">
              <a:ln>
                <a:solidFill>
                  <a:prstClr val="white">
                    <a:alpha val="5000"/>
                  </a:prstClr>
                </a:solidFill>
              </a:ln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BBD51-B9D3-4AD4-8981-3F1D93AB157E}" type="slidenum">
              <a:rPr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ln>
                <a:solidFill>
                  <a:prstClr val="white">
                    <a:alpha val="5000"/>
                  </a:prstClr>
                </a:solidFill>
              </a:ln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한쪽 모서리가 둥근 사각형 8"/>
          <p:cNvSpPr/>
          <p:nvPr userDrawn="1"/>
        </p:nvSpPr>
        <p:spPr>
          <a:xfrm flipH="1" flipV="1">
            <a:off x="323528" y="0"/>
            <a:ext cx="72008" cy="620688"/>
          </a:xfrm>
          <a:prstGeom prst="round1Rect">
            <a:avLst>
              <a:gd name="adj" fmla="val 50000"/>
            </a:avLst>
          </a:prstGeom>
          <a:gradFill flip="none" rotWithShape="1">
            <a:gsLst>
              <a:gs pos="0">
                <a:schemeClr val="bg2">
                  <a:lumMod val="50000"/>
                  <a:shade val="30000"/>
                  <a:satMod val="115000"/>
                </a:schemeClr>
              </a:gs>
              <a:gs pos="50000">
                <a:schemeClr val="bg2">
                  <a:lumMod val="50000"/>
                  <a:shade val="67500"/>
                  <a:satMod val="115000"/>
                </a:schemeClr>
              </a:gs>
              <a:gs pos="100000">
                <a:schemeClr val="bg2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635735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G:\★Template★\한국정보화진흥원\80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D47C9-0D98-4535-A1B2-C07EB262FD4F}" type="datetime1">
              <a:rPr lang="ko-KR" altLang="en-US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>
                    <a:tint val="75000"/>
                  </a:prstClr>
                </a:solidFill>
              </a:rPr>
              <a:pPr/>
              <a:t>2016-04-19</a:t>
            </a:fld>
            <a:endParaRPr lang="ko-KR" altLang="en-US">
              <a:ln>
                <a:solidFill>
                  <a:prstClr val="white">
                    <a:alpha val="5000"/>
                  </a:prstClr>
                </a:solidFill>
              </a:ln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>
                    <a:tint val="75000"/>
                  </a:prstClr>
                </a:solidFill>
              </a:rPr>
              <a:t>1</a:t>
            </a:r>
            <a:endParaRPr lang="ko-KR" altLang="en-US">
              <a:ln>
                <a:solidFill>
                  <a:prstClr val="white">
                    <a:alpha val="5000"/>
                  </a:prstClr>
                </a:solidFill>
              </a:ln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BBD51-B9D3-4AD4-8981-3F1D93AB157E}" type="slidenum">
              <a:rPr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ln>
                <a:solidFill>
                  <a:prstClr val="white">
                    <a:alpha val="5000"/>
                  </a:prstClr>
                </a:solidFill>
              </a:ln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668936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9B11F-1CC2-4605-AAA6-C8CDB1DB5D76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2016-04-19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74019-C417-40EA-A606-B9789294BA79}" type="slidenum">
              <a:rPr lang="ko-KR" altLang="en-US" smtClean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</a:rPr>
              <a:pPr/>
              <a:t>‹#›</a:t>
            </a:fld>
            <a:endParaRPr lang="ko-KR" altLang="en-US">
              <a:gradFill>
                <a:gsLst>
                  <a:gs pos="0">
                    <a:prstClr val="black">
                      <a:lumMod val="85000"/>
                      <a:lumOff val="15000"/>
                    </a:prstClr>
                  </a:gs>
                  <a:gs pos="100000">
                    <a:prstClr val="black">
                      <a:lumMod val="85000"/>
                      <a:lumOff val="15000"/>
                    </a:prstClr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433910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53526-8777-44E0-9F5E-DC8B5F75F0BF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2016-04-19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D086-CB07-40F2-BE8A-FA3E89239419}" type="slidenum">
              <a:rPr lang="ko-KR" altLang="en-US" smtClean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</a:rPr>
              <a:pPr/>
              <a:t>‹#›</a:t>
            </a:fld>
            <a:endParaRPr lang="ko-KR" altLang="en-US">
              <a:gradFill>
                <a:gsLst>
                  <a:gs pos="0">
                    <a:prstClr val="black">
                      <a:lumMod val="85000"/>
                      <a:lumOff val="15000"/>
                    </a:prstClr>
                  </a:gs>
                  <a:gs pos="100000">
                    <a:prstClr val="black">
                      <a:lumMod val="85000"/>
                      <a:lumOff val="15000"/>
                    </a:prstClr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33903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633E2-8A59-4690-AE48-A9221E7725B8}" type="datetimeFigureOut">
              <a:rPr lang="ko-KR" altLang="en-US" smtClean="0"/>
              <a:t>2016-04-19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87E59-56DA-44D8-B1A3-B16F57CC431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612290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3EFF4-424B-476E-B3AF-41BE202E8F19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2016-04-19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74019-C417-40EA-A606-B9789294BA79}" type="slidenum">
              <a:rPr lang="ko-KR" altLang="en-US" smtClean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</a:rPr>
              <a:pPr/>
              <a:t>‹#›</a:t>
            </a:fld>
            <a:endParaRPr lang="ko-KR" altLang="en-US">
              <a:gradFill>
                <a:gsLst>
                  <a:gs pos="0">
                    <a:prstClr val="black">
                      <a:lumMod val="85000"/>
                      <a:lumOff val="15000"/>
                    </a:prstClr>
                  </a:gs>
                  <a:gs pos="100000">
                    <a:prstClr val="black">
                      <a:lumMod val="85000"/>
                      <a:lumOff val="15000"/>
                    </a:prstClr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689368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6E27D-4FAC-467D-B6E6-0EFB9350528D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2016-04-19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74019-C417-40EA-A606-B9789294BA79}" type="slidenum">
              <a:rPr lang="ko-KR" altLang="en-US" smtClean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</a:rPr>
              <a:pPr/>
              <a:t>‹#›</a:t>
            </a:fld>
            <a:endParaRPr lang="ko-KR" altLang="en-US">
              <a:gradFill>
                <a:gsLst>
                  <a:gs pos="0">
                    <a:prstClr val="black">
                      <a:lumMod val="85000"/>
                      <a:lumOff val="15000"/>
                    </a:prstClr>
                  </a:gs>
                  <a:gs pos="100000">
                    <a:prstClr val="black">
                      <a:lumMod val="85000"/>
                      <a:lumOff val="15000"/>
                    </a:prstClr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70975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A6512-1DAB-40C7-AAF9-5D6ABFD67B52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2016-04-19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74019-C417-40EA-A606-B9789294BA79}" type="slidenum">
              <a:rPr lang="ko-KR" altLang="en-US" smtClean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</a:rPr>
              <a:pPr/>
              <a:t>‹#›</a:t>
            </a:fld>
            <a:endParaRPr lang="ko-KR" altLang="en-US">
              <a:gradFill>
                <a:gsLst>
                  <a:gs pos="0">
                    <a:prstClr val="black">
                      <a:lumMod val="85000"/>
                      <a:lumOff val="15000"/>
                    </a:prstClr>
                  </a:gs>
                  <a:gs pos="100000">
                    <a:prstClr val="black">
                      <a:lumMod val="85000"/>
                      <a:lumOff val="15000"/>
                    </a:prstClr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262439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B9D09-7B5C-4CFF-916B-DFDCF6F4E6CF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2016-04-19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AB0FC-C559-4514-93C6-D960B970715F}" type="slidenum">
              <a:rPr lang="ko-KR" altLang="en-US" smtClean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</a:rPr>
              <a:pPr/>
              <a:t>‹#›</a:t>
            </a:fld>
            <a:endParaRPr lang="ko-KR" altLang="en-US">
              <a:gradFill>
                <a:gsLst>
                  <a:gs pos="0">
                    <a:prstClr val="black">
                      <a:lumMod val="85000"/>
                      <a:lumOff val="15000"/>
                    </a:prstClr>
                  </a:gs>
                  <a:gs pos="100000">
                    <a:prstClr val="black">
                      <a:lumMod val="85000"/>
                      <a:lumOff val="15000"/>
                    </a:prstClr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064461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6B5CD-BE30-4167-9B5C-8D301EFE843C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2016-04-19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D086-CB07-40F2-BE8A-FA3E89239419}" type="slidenum">
              <a:rPr lang="ko-KR" altLang="en-US" smtClean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</a:rPr>
              <a:pPr/>
              <a:t>‹#›</a:t>
            </a:fld>
            <a:endParaRPr lang="ko-KR" altLang="en-US">
              <a:gradFill>
                <a:gsLst>
                  <a:gs pos="0">
                    <a:prstClr val="black">
                      <a:lumMod val="85000"/>
                      <a:lumOff val="15000"/>
                    </a:prstClr>
                  </a:gs>
                  <a:gs pos="100000">
                    <a:prstClr val="black">
                      <a:lumMod val="85000"/>
                      <a:lumOff val="15000"/>
                    </a:prstClr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762234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FFB65-4C3D-4EAF-B223-38B22CD6E36D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2016-04-19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74019-C417-40EA-A606-B9789294BA79}" type="slidenum">
              <a:rPr lang="ko-KR" altLang="en-US" smtClean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</a:rPr>
              <a:pPr/>
              <a:t>‹#›</a:t>
            </a:fld>
            <a:endParaRPr lang="ko-KR" altLang="en-US">
              <a:gradFill>
                <a:gsLst>
                  <a:gs pos="0">
                    <a:prstClr val="black">
                      <a:lumMod val="85000"/>
                      <a:lumOff val="15000"/>
                    </a:prstClr>
                  </a:gs>
                  <a:gs pos="100000">
                    <a:prstClr val="black">
                      <a:lumMod val="85000"/>
                      <a:lumOff val="15000"/>
                    </a:prstClr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076584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61FBF-93B9-4C0F-95B9-2E7436F131E7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2016-04-19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74019-C417-40EA-A606-B9789294BA79}" type="slidenum">
              <a:rPr lang="ko-KR" altLang="en-US" smtClean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</a:rPr>
              <a:pPr/>
              <a:t>‹#›</a:t>
            </a:fld>
            <a:endParaRPr lang="ko-KR" altLang="en-US">
              <a:gradFill>
                <a:gsLst>
                  <a:gs pos="0">
                    <a:prstClr val="black">
                      <a:lumMod val="85000"/>
                      <a:lumOff val="15000"/>
                    </a:prstClr>
                  </a:gs>
                  <a:gs pos="100000">
                    <a:prstClr val="black">
                      <a:lumMod val="85000"/>
                      <a:lumOff val="15000"/>
                    </a:prstClr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986268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6460C-B9B9-44C6-8FA0-E8B8AB33F840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2016-04-19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74019-C417-40EA-A606-B9789294BA79}" type="slidenum">
              <a:rPr lang="ko-KR" altLang="en-US" smtClean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</a:rPr>
              <a:pPr/>
              <a:t>‹#›</a:t>
            </a:fld>
            <a:endParaRPr lang="ko-KR" altLang="en-US">
              <a:gradFill>
                <a:gsLst>
                  <a:gs pos="0">
                    <a:prstClr val="black">
                      <a:lumMod val="85000"/>
                      <a:lumOff val="15000"/>
                    </a:prstClr>
                  </a:gs>
                  <a:gs pos="100000">
                    <a:prstClr val="black">
                      <a:lumMod val="85000"/>
                      <a:lumOff val="15000"/>
                    </a:prstClr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67089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1BF44-BC28-4C14-8197-BF931E99C6A4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2016-04-19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74019-C417-40EA-A606-B9789294BA79}" type="slidenum">
              <a:rPr lang="ko-KR" altLang="en-US" smtClean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</a:rPr>
              <a:pPr/>
              <a:t>‹#›</a:t>
            </a:fld>
            <a:endParaRPr lang="ko-KR" altLang="en-US">
              <a:gradFill>
                <a:gsLst>
                  <a:gs pos="0">
                    <a:prstClr val="black">
                      <a:lumMod val="85000"/>
                      <a:lumOff val="15000"/>
                    </a:prstClr>
                  </a:gs>
                  <a:gs pos="100000">
                    <a:prstClr val="black">
                      <a:lumMod val="85000"/>
                      <a:lumOff val="15000"/>
                    </a:prstClr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251457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633E2-8A59-4690-AE48-A9221E7725B8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2016-04-19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87E59-56DA-44D8-B1A3-B16F57CC431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275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633E2-8A59-4690-AE48-A9221E7725B8}" type="datetimeFigureOut">
              <a:rPr lang="ko-KR" altLang="en-US" smtClean="0"/>
              <a:t>2016-04-19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87E59-56DA-44D8-B1A3-B16F57CC431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927500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633E2-8A59-4690-AE48-A9221E7725B8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2016-04-19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87E59-56DA-44D8-B1A3-B16F57CC431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0832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633E2-8A59-4690-AE48-A9221E7725B8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2016-04-19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87E59-56DA-44D8-B1A3-B16F57CC431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7055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4"/>
            <a:ext cx="4381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29200" y="1600204"/>
            <a:ext cx="4381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633E2-8A59-4690-AE48-A9221E7725B8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2016-04-19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87E59-56DA-44D8-B1A3-B16F57CC431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0114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633E2-8A59-4690-AE48-A9221E7725B8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2016-04-19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87E59-56DA-44D8-B1A3-B16F57CC431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76829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633E2-8A59-4690-AE48-A9221E7725B8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2016-04-19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87E59-56DA-44D8-B1A3-B16F57CC431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3448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633E2-8A59-4690-AE48-A9221E7725B8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2016-04-19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87E59-56DA-44D8-B1A3-B16F57CC431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9218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633E2-8A59-4690-AE48-A9221E7725B8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2016-04-19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87E59-56DA-44D8-B1A3-B16F57CC431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45552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633E2-8A59-4690-AE48-A9221E7725B8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2016-04-19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87E59-56DA-44D8-B1A3-B16F57CC431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8818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633E2-8A59-4690-AE48-A9221E7725B8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2016-04-19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87E59-56DA-44D8-B1A3-B16F57CC431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907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2" y="274639"/>
            <a:ext cx="653415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633E2-8A59-4690-AE48-A9221E7725B8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2016-04-19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87E59-56DA-44D8-B1A3-B16F57CC431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1963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4"/>
            <a:ext cx="4381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29200" y="1600204"/>
            <a:ext cx="4381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633E2-8A59-4690-AE48-A9221E7725B8}" type="datetimeFigureOut">
              <a:rPr lang="ko-KR" altLang="en-US" smtClean="0"/>
              <a:t>2016-04-19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87E59-56DA-44D8-B1A3-B16F57CC431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476785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633E2-8A59-4690-AE48-A9221E7725B8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2016-04-19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87E59-56DA-44D8-B1A3-B16F57CC431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082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633E2-8A59-4690-AE48-A9221E7725B8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2016-04-19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87E59-56DA-44D8-B1A3-B16F57CC431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144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633E2-8A59-4690-AE48-A9221E7725B8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2016-04-19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87E59-56DA-44D8-B1A3-B16F57CC431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163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4"/>
            <a:ext cx="4381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29200" y="1600204"/>
            <a:ext cx="4381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633E2-8A59-4690-AE48-A9221E7725B8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2016-04-19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87E59-56DA-44D8-B1A3-B16F57CC431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1927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633E2-8A59-4690-AE48-A9221E7725B8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2016-04-19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87E59-56DA-44D8-B1A3-B16F57CC431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0288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633E2-8A59-4690-AE48-A9221E7725B8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2016-04-19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87E59-56DA-44D8-B1A3-B16F57CC431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6324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633E2-8A59-4690-AE48-A9221E7725B8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2016-04-19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87E59-56DA-44D8-B1A3-B16F57CC431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44430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633E2-8A59-4690-AE48-A9221E7725B8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2016-04-19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87E59-56DA-44D8-B1A3-B16F57CC431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2503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633E2-8A59-4690-AE48-A9221E7725B8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2016-04-19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87E59-56DA-44D8-B1A3-B16F57CC431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70709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633E2-8A59-4690-AE48-A9221E7725B8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2016-04-19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87E59-56DA-44D8-B1A3-B16F57CC431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8043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633E2-8A59-4690-AE48-A9221E7725B8}" type="datetimeFigureOut">
              <a:rPr lang="ko-KR" altLang="en-US" smtClean="0"/>
              <a:t>2016-04-19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87E59-56DA-44D8-B1A3-B16F57CC431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5762108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2" y="274639"/>
            <a:ext cx="653415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633E2-8A59-4690-AE48-A9221E7725B8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2016-04-19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87E59-56DA-44D8-B1A3-B16F57CC431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99452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633E2-8A59-4690-AE48-A9221E7725B8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2016-04-19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87E59-56DA-44D8-B1A3-B16F57CC431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01815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633E2-8A59-4690-AE48-A9221E7725B8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2016-04-19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87E59-56DA-44D8-B1A3-B16F57CC431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24769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633E2-8A59-4690-AE48-A9221E7725B8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2016-04-19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87E59-56DA-44D8-B1A3-B16F57CC431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89288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4"/>
            <a:ext cx="4381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29200" y="1600204"/>
            <a:ext cx="4381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633E2-8A59-4690-AE48-A9221E7725B8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2016-04-19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87E59-56DA-44D8-B1A3-B16F57CC431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93172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633E2-8A59-4690-AE48-A9221E7725B8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2016-04-19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87E59-56DA-44D8-B1A3-B16F57CC431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38369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633E2-8A59-4690-AE48-A9221E7725B8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2016-04-19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87E59-56DA-44D8-B1A3-B16F57CC431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16554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633E2-8A59-4690-AE48-A9221E7725B8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2016-04-19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87E59-56DA-44D8-B1A3-B16F57CC431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5975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633E2-8A59-4690-AE48-A9221E7725B8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2016-04-19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87E59-56DA-44D8-B1A3-B16F57CC431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99790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633E2-8A59-4690-AE48-A9221E7725B8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2016-04-19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87E59-56DA-44D8-B1A3-B16F57CC431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59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633E2-8A59-4690-AE48-A9221E7725B8}" type="datetimeFigureOut">
              <a:rPr lang="ko-KR" altLang="en-US" smtClean="0"/>
              <a:t>2016-04-19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87E59-56DA-44D8-B1A3-B16F57CC431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2513047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633E2-8A59-4690-AE48-A9221E7725B8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2016-04-19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87E59-56DA-44D8-B1A3-B16F57CC431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58449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2" y="274639"/>
            <a:ext cx="653415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633E2-8A59-4690-AE48-A9221E7725B8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2016-04-19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87E59-56DA-44D8-B1A3-B16F57CC431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93954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633E2-8A59-4690-AE48-A9221E7725B8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2016-04-19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87E59-56DA-44D8-B1A3-B16F57CC431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98748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633E2-8A59-4690-AE48-A9221E7725B8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2016-04-19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87E59-56DA-44D8-B1A3-B16F57CC431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66355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633E2-8A59-4690-AE48-A9221E7725B8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2016-04-19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87E59-56DA-44D8-B1A3-B16F57CC431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03464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4"/>
            <a:ext cx="4381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29200" y="1600204"/>
            <a:ext cx="4381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633E2-8A59-4690-AE48-A9221E7725B8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2016-04-19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87E59-56DA-44D8-B1A3-B16F57CC431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698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633E2-8A59-4690-AE48-A9221E7725B8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2016-04-19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87E59-56DA-44D8-B1A3-B16F57CC431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9723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633E2-8A59-4690-AE48-A9221E7725B8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2016-04-19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87E59-56DA-44D8-B1A3-B16F57CC431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84525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633E2-8A59-4690-AE48-A9221E7725B8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2016-04-19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87E59-56DA-44D8-B1A3-B16F57CC431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67438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633E2-8A59-4690-AE48-A9221E7725B8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2016-04-19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87E59-56DA-44D8-B1A3-B16F57CC431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359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633E2-8A59-4690-AE48-A9221E7725B8}" type="datetimeFigureOut">
              <a:rPr lang="ko-KR" altLang="en-US" smtClean="0"/>
              <a:t>2016-04-19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87E59-56DA-44D8-B1A3-B16F57CC431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9781878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633E2-8A59-4690-AE48-A9221E7725B8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2016-04-19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87E59-56DA-44D8-B1A3-B16F57CC431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63490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633E2-8A59-4690-AE48-A9221E7725B8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2016-04-19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87E59-56DA-44D8-B1A3-B16F57CC431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58495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2" y="274639"/>
            <a:ext cx="653415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633E2-8A59-4690-AE48-A9221E7725B8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2016-04-19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87E59-56DA-44D8-B1A3-B16F57CC431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5537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633E2-8A59-4690-AE48-A9221E7725B8}" type="datetimeFigureOut">
              <a:rPr lang="ko-KR" altLang="en-US" smtClean="0"/>
              <a:t>2016-04-19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87E59-56DA-44D8-B1A3-B16F57CC431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299734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633E2-8A59-4690-AE48-A9221E7725B8}" type="datetimeFigureOut">
              <a:rPr lang="ko-KR" altLang="en-US" smtClean="0"/>
              <a:t>2016-04-19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87E59-56DA-44D8-B1A3-B16F57CC431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72824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image" Target="../media/image7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8633E2-8A59-4690-AE48-A9221E7725B8}" type="datetimeFigureOut">
              <a:rPr lang="ko-KR" altLang="en-US" smtClean="0"/>
              <a:t>2016-04-19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787E59-56DA-44D8-B1A3-B16F57CC431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6687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l">
              <a:defRPr sz="120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1515AF-963C-4A51-8812-E790592B9C27}" type="datetime1">
              <a:rPr lang="ko-KR" altLang="en-US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>
                    <a:tint val="75000"/>
                  </a:prstClr>
                </a:solidFill>
              </a:rPr>
              <a:pPr/>
              <a:t>2016-04-19</a:t>
            </a:fld>
            <a:endParaRPr lang="ko-KR" altLang="en-US">
              <a:ln>
                <a:solidFill>
                  <a:prstClr val="white">
                    <a:alpha val="5000"/>
                  </a:prstClr>
                </a:solidFill>
              </a:ln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ctr">
              <a:defRPr sz="120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ko-KR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>
                    <a:tint val="75000"/>
                  </a:prstClr>
                </a:solidFill>
              </a:rPr>
              <a:t>1</a:t>
            </a:r>
            <a:endParaRPr lang="ko-KR" altLang="en-US">
              <a:ln>
                <a:solidFill>
                  <a:prstClr val="white">
                    <a:alpha val="5000"/>
                  </a:prstClr>
                </a:solidFill>
              </a:ln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948264" y="6492875"/>
            <a:ext cx="2133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marL="0" algn="r" defTabSz="914400" rtl="0" eaLnBrk="1" latinLnBrk="1" hangingPunct="1">
              <a:defRPr lang="ko-KR" altLang="en-US" sz="1200" kern="1200" smtClean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latin typeface="+mj-lt"/>
                <a:ea typeface="HY헤드라인M" pitchFamily="18" charset="-127"/>
                <a:cs typeface="+mn-cs"/>
              </a:defRPr>
            </a:lvl1pPr>
          </a:lstStyle>
          <a:p>
            <a:fld id="{2BD04345-3EE2-4779-860D-0E11DA08737D}" type="slidenum">
              <a:rPr lang="en-US" altLang="ko-KR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ko-KR">
              <a:ln>
                <a:solidFill>
                  <a:prstClr val="white">
                    <a:alpha val="5000"/>
                  </a:prstClr>
                </a:solidFill>
              </a:ln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343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</p:sldLayoutIdLst>
  <p:transition>
    <p:fade/>
  </p:transition>
  <p:hf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ln>
            <a:solidFill>
              <a:schemeClr val="bg1">
                <a:alpha val="5000"/>
              </a:schemeClr>
            </a:solidFill>
          </a:ln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ln>
            <a:solidFill>
              <a:schemeClr val="bg1">
                <a:alpha val="5000"/>
              </a:schemeClr>
            </a:solidFill>
          </a:ln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ln>
            <a:solidFill>
              <a:schemeClr val="bg1">
                <a:alpha val="5000"/>
              </a:schemeClr>
            </a:solidFill>
          </a:ln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ln>
            <a:solidFill>
              <a:schemeClr val="bg1">
                <a:alpha val="5000"/>
              </a:schemeClr>
            </a:solidFill>
          </a:ln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ln>
            <a:solidFill>
              <a:schemeClr val="bg1">
                <a:alpha val="5000"/>
              </a:schemeClr>
            </a:solidFill>
          </a:ln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ln>
            <a:solidFill>
              <a:schemeClr val="bg1">
                <a:alpha val="5000"/>
              </a:schemeClr>
            </a:solidFill>
          </a:ln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ED7044-04BB-42F6-8B99-81F318B4262A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2016-04-19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20704" y="6536418"/>
            <a:ext cx="4306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1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</a:defRPr>
            </a:lvl1pPr>
          </a:lstStyle>
          <a:p>
            <a:fld id="{3B074019-C417-40EA-A606-B9789294BA79}" type="slidenum">
              <a:rPr lang="ko-KR" altLang="en-US" smtClean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</a:rPr>
              <a:pPr/>
              <a:t>‹#›</a:t>
            </a:fld>
            <a:endParaRPr lang="ko-KR" altLang="en-US" dirty="0">
              <a:gradFill>
                <a:gsLst>
                  <a:gs pos="0">
                    <a:prstClr val="black">
                      <a:lumMod val="85000"/>
                      <a:lumOff val="15000"/>
                    </a:prstClr>
                  </a:gs>
                  <a:gs pos="100000">
                    <a:prstClr val="black">
                      <a:lumMod val="85000"/>
                      <a:lumOff val="15000"/>
                    </a:prstClr>
                  </a:gs>
                </a:gsLst>
                <a:lin ang="5400000" scaled="0"/>
              </a:gradFill>
            </a:endParaRPr>
          </a:p>
        </p:txBody>
      </p:sp>
      <p:sp>
        <p:nvSpPr>
          <p:cNvPr id="8" name="직사각형 7"/>
          <p:cNvSpPr/>
          <p:nvPr userDrawn="1"/>
        </p:nvSpPr>
        <p:spPr>
          <a:xfrm>
            <a:off x="7466277" y="163522"/>
            <a:ext cx="1656184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pic>
        <p:nvPicPr>
          <p:cNvPr id="9" name="그림 8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205" y="385415"/>
            <a:ext cx="874192" cy="188666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149114"/>
            <a:ext cx="1285198" cy="199807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8460432" y="313606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>
                <a:solidFill>
                  <a:prstClr val="white">
                    <a:lumMod val="50000"/>
                  </a:prst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전략</a:t>
            </a:r>
          </a:p>
        </p:txBody>
      </p:sp>
    </p:spTree>
    <p:extLst>
      <p:ext uri="{BB962C8B-B14F-4D97-AF65-F5344CB8AC3E}">
        <p14:creationId xmlns:p14="http://schemas.microsoft.com/office/powerpoint/2010/main" val="2940046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8633E2-8A59-4690-AE48-A9221E7725B8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2016-04-19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787E59-56DA-44D8-B1A3-B16F57CC431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608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8633E2-8A59-4690-AE48-A9221E7725B8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2016-04-19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787E59-56DA-44D8-B1A3-B16F57CC431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702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8633E2-8A59-4690-AE48-A9221E7725B8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2016-04-19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787E59-56DA-44D8-B1A3-B16F57CC431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060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8633E2-8A59-4690-AE48-A9221E7725B8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2016-04-19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787E59-56DA-44D8-B1A3-B16F57CC431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807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19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microsoft.com/office/2007/relationships/hdphoto" Target="../media/hdphoto2.wdp"/><Relationship Id="rId10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9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9.pn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94.png"/><Relationship Id="rId10" Type="http://schemas.microsoft.com/office/2007/relationships/hdphoto" Target="../media/hdphoto2.wdp"/><Relationship Id="rId4" Type="http://schemas.openxmlformats.org/officeDocument/2006/relationships/image" Target="../media/image20.png"/><Relationship Id="rId9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11.png"/><Relationship Id="rId21" Type="http://schemas.openxmlformats.org/officeDocument/2006/relationships/image" Target="../media/image106.png"/><Relationship Id="rId42" Type="http://schemas.openxmlformats.org/officeDocument/2006/relationships/image" Target="../media/image127.png"/><Relationship Id="rId47" Type="http://schemas.openxmlformats.org/officeDocument/2006/relationships/image" Target="../media/image132.png"/><Relationship Id="rId63" Type="http://schemas.openxmlformats.org/officeDocument/2006/relationships/image" Target="../media/image77.png"/><Relationship Id="rId68" Type="http://schemas.openxmlformats.org/officeDocument/2006/relationships/image" Target="../media/image146.png"/><Relationship Id="rId16" Type="http://schemas.openxmlformats.org/officeDocument/2006/relationships/image" Target="../media/image101.png"/><Relationship Id="rId11" Type="http://schemas.openxmlformats.org/officeDocument/2006/relationships/image" Target="../media/image96.png"/><Relationship Id="rId24" Type="http://schemas.openxmlformats.org/officeDocument/2006/relationships/image" Target="../media/image109.png"/><Relationship Id="rId32" Type="http://schemas.openxmlformats.org/officeDocument/2006/relationships/image" Target="../media/image117.png"/><Relationship Id="rId37" Type="http://schemas.openxmlformats.org/officeDocument/2006/relationships/image" Target="../media/image122.png"/><Relationship Id="rId40" Type="http://schemas.openxmlformats.org/officeDocument/2006/relationships/image" Target="../media/image125.png"/><Relationship Id="rId45" Type="http://schemas.openxmlformats.org/officeDocument/2006/relationships/image" Target="../media/image130.png"/><Relationship Id="rId53" Type="http://schemas.openxmlformats.org/officeDocument/2006/relationships/image" Target="../media/image136.png"/><Relationship Id="rId58" Type="http://schemas.openxmlformats.org/officeDocument/2006/relationships/image" Target="../media/image141.png"/><Relationship Id="rId66" Type="http://schemas.openxmlformats.org/officeDocument/2006/relationships/image" Target="../media/image80.png"/><Relationship Id="rId74" Type="http://schemas.openxmlformats.org/officeDocument/2006/relationships/image" Target="../media/image88.png"/><Relationship Id="rId5" Type="http://schemas.microsoft.com/office/2007/relationships/hdphoto" Target="../media/hdphoto2.wdp"/><Relationship Id="rId61" Type="http://schemas.openxmlformats.org/officeDocument/2006/relationships/image" Target="../media/image75.png"/><Relationship Id="rId19" Type="http://schemas.openxmlformats.org/officeDocument/2006/relationships/image" Target="../media/image104.png"/><Relationship Id="rId14" Type="http://schemas.openxmlformats.org/officeDocument/2006/relationships/image" Target="../media/image99.png"/><Relationship Id="rId22" Type="http://schemas.openxmlformats.org/officeDocument/2006/relationships/image" Target="../media/image107.png"/><Relationship Id="rId27" Type="http://schemas.openxmlformats.org/officeDocument/2006/relationships/image" Target="../media/image112.png"/><Relationship Id="rId30" Type="http://schemas.openxmlformats.org/officeDocument/2006/relationships/image" Target="../media/image115.png"/><Relationship Id="rId35" Type="http://schemas.openxmlformats.org/officeDocument/2006/relationships/image" Target="../media/image120.png"/><Relationship Id="rId43" Type="http://schemas.openxmlformats.org/officeDocument/2006/relationships/image" Target="../media/image128.png"/><Relationship Id="rId48" Type="http://schemas.openxmlformats.org/officeDocument/2006/relationships/image" Target="../media/image133.png"/><Relationship Id="rId56" Type="http://schemas.openxmlformats.org/officeDocument/2006/relationships/image" Target="../media/image139.png"/><Relationship Id="rId64" Type="http://schemas.openxmlformats.org/officeDocument/2006/relationships/image" Target="../media/image78.png"/><Relationship Id="rId69" Type="http://schemas.openxmlformats.org/officeDocument/2006/relationships/image" Target="../media/image147.png"/><Relationship Id="rId77" Type="http://schemas.openxmlformats.org/officeDocument/2006/relationships/image" Target="../media/image91.png"/><Relationship Id="rId8" Type="http://schemas.openxmlformats.org/officeDocument/2006/relationships/image" Target="../media/image16.png"/><Relationship Id="rId51" Type="http://schemas.openxmlformats.org/officeDocument/2006/relationships/image" Target="../media/image65.png"/><Relationship Id="rId72" Type="http://schemas.openxmlformats.org/officeDocument/2006/relationships/image" Target="../media/image86.png"/><Relationship Id="rId3" Type="http://schemas.openxmlformats.org/officeDocument/2006/relationships/image" Target="../media/image19.png"/><Relationship Id="rId12" Type="http://schemas.openxmlformats.org/officeDocument/2006/relationships/image" Target="../media/image97.png"/><Relationship Id="rId17" Type="http://schemas.openxmlformats.org/officeDocument/2006/relationships/image" Target="../media/image102.png"/><Relationship Id="rId25" Type="http://schemas.openxmlformats.org/officeDocument/2006/relationships/image" Target="../media/image110.png"/><Relationship Id="rId33" Type="http://schemas.openxmlformats.org/officeDocument/2006/relationships/image" Target="../media/image118.png"/><Relationship Id="rId38" Type="http://schemas.openxmlformats.org/officeDocument/2006/relationships/image" Target="../media/image123.png"/><Relationship Id="rId46" Type="http://schemas.openxmlformats.org/officeDocument/2006/relationships/image" Target="../media/image131.png"/><Relationship Id="rId59" Type="http://schemas.openxmlformats.org/officeDocument/2006/relationships/image" Target="../media/image142.png"/><Relationship Id="rId67" Type="http://schemas.openxmlformats.org/officeDocument/2006/relationships/image" Target="../media/image145.png"/><Relationship Id="rId20" Type="http://schemas.openxmlformats.org/officeDocument/2006/relationships/image" Target="../media/image105.png"/><Relationship Id="rId41" Type="http://schemas.openxmlformats.org/officeDocument/2006/relationships/image" Target="../media/image126.png"/><Relationship Id="rId54" Type="http://schemas.openxmlformats.org/officeDocument/2006/relationships/image" Target="../media/image137.png"/><Relationship Id="rId62" Type="http://schemas.openxmlformats.org/officeDocument/2006/relationships/image" Target="../media/image144.png"/><Relationship Id="rId70" Type="http://schemas.openxmlformats.org/officeDocument/2006/relationships/image" Target="../media/image84.gif"/><Relationship Id="rId75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5" Type="http://schemas.openxmlformats.org/officeDocument/2006/relationships/image" Target="../media/image100.png"/><Relationship Id="rId23" Type="http://schemas.openxmlformats.org/officeDocument/2006/relationships/image" Target="../media/image108.png"/><Relationship Id="rId28" Type="http://schemas.openxmlformats.org/officeDocument/2006/relationships/image" Target="../media/image113.png"/><Relationship Id="rId36" Type="http://schemas.openxmlformats.org/officeDocument/2006/relationships/image" Target="../media/image121.png"/><Relationship Id="rId49" Type="http://schemas.openxmlformats.org/officeDocument/2006/relationships/image" Target="../media/image134.png"/><Relationship Id="rId57" Type="http://schemas.openxmlformats.org/officeDocument/2006/relationships/image" Target="../media/image140.png"/><Relationship Id="rId10" Type="http://schemas.openxmlformats.org/officeDocument/2006/relationships/image" Target="../media/image95.png"/><Relationship Id="rId31" Type="http://schemas.openxmlformats.org/officeDocument/2006/relationships/image" Target="../media/image116.png"/><Relationship Id="rId44" Type="http://schemas.openxmlformats.org/officeDocument/2006/relationships/image" Target="../media/image129.png"/><Relationship Id="rId52" Type="http://schemas.openxmlformats.org/officeDocument/2006/relationships/image" Target="../media/image66.png"/><Relationship Id="rId60" Type="http://schemas.openxmlformats.org/officeDocument/2006/relationships/image" Target="../media/image143.png"/><Relationship Id="rId65" Type="http://schemas.openxmlformats.org/officeDocument/2006/relationships/image" Target="../media/image79.png"/><Relationship Id="rId73" Type="http://schemas.openxmlformats.org/officeDocument/2006/relationships/image" Target="../media/image148.png"/><Relationship Id="rId78" Type="http://schemas.openxmlformats.org/officeDocument/2006/relationships/image" Target="../media/image149.png"/><Relationship Id="rId4" Type="http://schemas.openxmlformats.org/officeDocument/2006/relationships/image" Target="../media/image15.png"/><Relationship Id="rId9" Type="http://schemas.openxmlformats.org/officeDocument/2006/relationships/image" Target="../media/image94.png"/><Relationship Id="rId13" Type="http://schemas.openxmlformats.org/officeDocument/2006/relationships/image" Target="../media/image98.png"/><Relationship Id="rId18" Type="http://schemas.openxmlformats.org/officeDocument/2006/relationships/image" Target="../media/image103.png"/><Relationship Id="rId39" Type="http://schemas.openxmlformats.org/officeDocument/2006/relationships/image" Target="../media/image124.png"/><Relationship Id="rId34" Type="http://schemas.openxmlformats.org/officeDocument/2006/relationships/image" Target="../media/image119.png"/><Relationship Id="rId50" Type="http://schemas.openxmlformats.org/officeDocument/2006/relationships/image" Target="../media/image135.png"/><Relationship Id="rId55" Type="http://schemas.openxmlformats.org/officeDocument/2006/relationships/image" Target="../media/image138.png"/><Relationship Id="rId76" Type="http://schemas.openxmlformats.org/officeDocument/2006/relationships/image" Target="../media/image90.png"/><Relationship Id="rId7" Type="http://schemas.openxmlformats.org/officeDocument/2006/relationships/image" Target="../media/image93.png"/><Relationship Id="rId71" Type="http://schemas.openxmlformats.org/officeDocument/2006/relationships/image" Target="../media/image85.png"/><Relationship Id="rId2" Type="http://schemas.openxmlformats.org/officeDocument/2006/relationships/notesSlide" Target="../notesSlides/notesSlide10.xml"/><Relationship Id="rId29" Type="http://schemas.openxmlformats.org/officeDocument/2006/relationships/image" Target="../media/image1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3" Type="http://schemas.openxmlformats.org/officeDocument/2006/relationships/image" Target="../media/image19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5.png"/><Relationship Id="rId10" Type="http://schemas.openxmlformats.org/officeDocument/2006/relationships/image" Target="../media/image153.png"/><Relationship Id="rId4" Type="http://schemas.openxmlformats.org/officeDocument/2006/relationships/image" Target="../media/image150.png"/><Relationship Id="rId9" Type="http://schemas.openxmlformats.org/officeDocument/2006/relationships/image" Target="../media/image15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3" Type="http://schemas.openxmlformats.org/officeDocument/2006/relationships/image" Target="../media/image19.png"/><Relationship Id="rId7" Type="http://schemas.microsoft.com/office/2007/relationships/hdphoto" Target="../media/hdphoto2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16.png"/><Relationship Id="rId5" Type="http://schemas.openxmlformats.org/officeDocument/2006/relationships/image" Target="../media/image153.png"/><Relationship Id="rId10" Type="http://schemas.openxmlformats.org/officeDocument/2006/relationships/image" Target="../media/image157.png"/><Relationship Id="rId4" Type="http://schemas.openxmlformats.org/officeDocument/2006/relationships/image" Target="../media/image154.png"/><Relationship Id="rId9" Type="http://schemas.openxmlformats.org/officeDocument/2006/relationships/image" Target="../media/image156.png"/></Relationships>
</file>

<file path=ppt/slides/_rels/slide15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74.png"/><Relationship Id="rId21" Type="http://schemas.openxmlformats.org/officeDocument/2006/relationships/image" Target="../media/image169.png"/><Relationship Id="rId42" Type="http://schemas.openxmlformats.org/officeDocument/2006/relationships/image" Target="../media/image190.png"/><Relationship Id="rId47" Type="http://schemas.openxmlformats.org/officeDocument/2006/relationships/image" Target="../media/image195.png"/><Relationship Id="rId63" Type="http://schemas.openxmlformats.org/officeDocument/2006/relationships/image" Target="../media/image77.png"/><Relationship Id="rId68" Type="http://schemas.openxmlformats.org/officeDocument/2006/relationships/image" Target="../media/image209.png"/><Relationship Id="rId16" Type="http://schemas.openxmlformats.org/officeDocument/2006/relationships/image" Target="../media/image164.png"/><Relationship Id="rId11" Type="http://schemas.openxmlformats.org/officeDocument/2006/relationships/image" Target="../media/image159.png"/><Relationship Id="rId24" Type="http://schemas.openxmlformats.org/officeDocument/2006/relationships/image" Target="../media/image172.png"/><Relationship Id="rId32" Type="http://schemas.openxmlformats.org/officeDocument/2006/relationships/image" Target="../media/image180.png"/><Relationship Id="rId37" Type="http://schemas.openxmlformats.org/officeDocument/2006/relationships/image" Target="../media/image185.png"/><Relationship Id="rId40" Type="http://schemas.openxmlformats.org/officeDocument/2006/relationships/image" Target="../media/image188.png"/><Relationship Id="rId45" Type="http://schemas.openxmlformats.org/officeDocument/2006/relationships/image" Target="../media/image193.png"/><Relationship Id="rId53" Type="http://schemas.openxmlformats.org/officeDocument/2006/relationships/image" Target="../media/image199.png"/><Relationship Id="rId58" Type="http://schemas.openxmlformats.org/officeDocument/2006/relationships/image" Target="../media/image204.png"/><Relationship Id="rId66" Type="http://schemas.openxmlformats.org/officeDocument/2006/relationships/image" Target="../media/image80.png"/><Relationship Id="rId74" Type="http://schemas.openxmlformats.org/officeDocument/2006/relationships/image" Target="../media/image88.png"/><Relationship Id="rId5" Type="http://schemas.openxmlformats.org/officeDocument/2006/relationships/image" Target="../media/image21.png"/><Relationship Id="rId61" Type="http://schemas.openxmlformats.org/officeDocument/2006/relationships/image" Target="../media/image75.png"/><Relationship Id="rId19" Type="http://schemas.openxmlformats.org/officeDocument/2006/relationships/image" Target="../media/image167.png"/><Relationship Id="rId14" Type="http://schemas.openxmlformats.org/officeDocument/2006/relationships/image" Target="../media/image162.png"/><Relationship Id="rId22" Type="http://schemas.openxmlformats.org/officeDocument/2006/relationships/image" Target="../media/image170.png"/><Relationship Id="rId27" Type="http://schemas.openxmlformats.org/officeDocument/2006/relationships/image" Target="../media/image175.png"/><Relationship Id="rId30" Type="http://schemas.openxmlformats.org/officeDocument/2006/relationships/image" Target="../media/image178.png"/><Relationship Id="rId35" Type="http://schemas.openxmlformats.org/officeDocument/2006/relationships/image" Target="../media/image183.png"/><Relationship Id="rId43" Type="http://schemas.openxmlformats.org/officeDocument/2006/relationships/image" Target="../media/image191.png"/><Relationship Id="rId48" Type="http://schemas.openxmlformats.org/officeDocument/2006/relationships/image" Target="../media/image196.png"/><Relationship Id="rId56" Type="http://schemas.openxmlformats.org/officeDocument/2006/relationships/image" Target="../media/image202.png"/><Relationship Id="rId64" Type="http://schemas.openxmlformats.org/officeDocument/2006/relationships/image" Target="../media/image78.png"/><Relationship Id="rId69" Type="http://schemas.openxmlformats.org/officeDocument/2006/relationships/image" Target="../media/image210.png"/><Relationship Id="rId77" Type="http://schemas.openxmlformats.org/officeDocument/2006/relationships/image" Target="../media/image91.png"/><Relationship Id="rId8" Type="http://schemas.microsoft.com/office/2007/relationships/hdphoto" Target="../media/hdphoto2.wdp"/><Relationship Id="rId51" Type="http://schemas.openxmlformats.org/officeDocument/2006/relationships/image" Target="../media/image65.png"/><Relationship Id="rId72" Type="http://schemas.openxmlformats.org/officeDocument/2006/relationships/image" Target="../media/image86.png"/><Relationship Id="rId3" Type="http://schemas.openxmlformats.org/officeDocument/2006/relationships/image" Target="../media/image19.png"/><Relationship Id="rId12" Type="http://schemas.openxmlformats.org/officeDocument/2006/relationships/image" Target="../media/image160.png"/><Relationship Id="rId17" Type="http://schemas.openxmlformats.org/officeDocument/2006/relationships/image" Target="../media/image165.png"/><Relationship Id="rId25" Type="http://schemas.openxmlformats.org/officeDocument/2006/relationships/image" Target="../media/image173.png"/><Relationship Id="rId33" Type="http://schemas.openxmlformats.org/officeDocument/2006/relationships/image" Target="../media/image181.png"/><Relationship Id="rId38" Type="http://schemas.openxmlformats.org/officeDocument/2006/relationships/image" Target="../media/image186.png"/><Relationship Id="rId46" Type="http://schemas.openxmlformats.org/officeDocument/2006/relationships/image" Target="../media/image194.png"/><Relationship Id="rId59" Type="http://schemas.openxmlformats.org/officeDocument/2006/relationships/image" Target="../media/image205.png"/><Relationship Id="rId67" Type="http://schemas.openxmlformats.org/officeDocument/2006/relationships/image" Target="../media/image208.png"/><Relationship Id="rId20" Type="http://schemas.openxmlformats.org/officeDocument/2006/relationships/image" Target="../media/image168.png"/><Relationship Id="rId41" Type="http://schemas.openxmlformats.org/officeDocument/2006/relationships/image" Target="../media/image189.png"/><Relationship Id="rId54" Type="http://schemas.openxmlformats.org/officeDocument/2006/relationships/image" Target="../media/image200.png"/><Relationship Id="rId62" Type="http://schemas.openxmlformats.org/officeDocument/2006/relationships/image" Target="../media/image207.png"/><Relationship Id="rId70" Type="http://schemas.openxmlformats.org/officeDocument/2006/relationships/image" Target="../media/image84.gif"/><Relationship Id="rId75" Type="http://schemas.openxmlformats.org/officeDocument/2006/relationships/image" Target="../media/image2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5" Type="http://schemas.openxmlformats.org/officeDocument/2006/relationships/image" Target="../media/image163.png"/><Relationship Id="rId23" Type="http://schemas.openxmlformats.org/officeDocument/2006/relationships/image" Target="../media/image171.png"/><Relationship Id="rId28" Type="http://schemas.openxmlformats.org/officeDocument/2006/relationships/image" Target="../media/image176.png"/><Relationship Id="rId36" Type="http://schemas.openxmlformats.org/officeDocument/2006/relationships/image" Target="../media/image184.png"/><Relationship Id="rId49" Type="http://schemas.openxmlformats.org/officeDocument/2006/relationships/image" Target="../media/image197.png"/><Relationship Id="rId57" Type="http://schemas.openxmlformats.org/officeDocument/2006/relationships/image" Target="../media/image203.png"/><Relationship Id="rId10" Type="http://schemas.openxmlformats.org/officeDocument/2006/relationships/image" Target="../media/image158.png"/><Relationship Id="rId31" Type="http://schemas.openxmlformats.org/officeDocument/2006/relationships/image" Target="../media/image179.png"/><Relationship Id="rId44" Type="http://schemas.openxmlformats.org/officeDocument/2006/relationships/image" Target="../media/image192.png"/><Relationship Id="rId52" Type="http://schemas.openxmlformats.org/officeDocument/2006/relationships/image" Target="../media/image66.png"/><Relationship Id="rId60" Type="http://schemas.openxmlformats.org/officeDocument/2006/relationships/image" Target="../media/image206.png"/><Relationship Id="rId65" Type="http://schemas.openxmlformats.org/officeDocument/2006/relationships/image" Target="../media/image79.png"/><Relationship Id="rId73" Type="http://schemas.openxmlformats.org/officeDocument/2006/relationships/image" Target="../media/image211.png"/><Relationship Id="rId78" Type="http://schemas.openxmlformats.org/officeDocument/2006/relationships/image" Target="../media/image214.png"/><Relationship Id="rId4" Type="http://schemas.openxmlformats.org/officeDocument/2006/relationships/image" Target="../media/image20.png"/><Relationship Id="rId9" Type="http://schemas.openxmlformats.org/officeDocument/2006/relationships/image" Target="../media/image16.png"/><Relationship Id="rId13" Type="http://schemas.openxmlformats.org/officeDocument/2006/relationships/image" Target="../media/image161.png"/><Relationship Id="rId18" Type="http://schemas.openxmlformats.org/officeDocument/2006/relationships/image" Target="../media/image166.png"/><Relationship Id="rId39" Type="http://schemas.openxmlformats.org/officeDocument/2006/relationships/image" Target="../media/image187.png"/><Relationship Id="rId34" Type="http://schemas.openxmlformats.org/officeDocument/2006/relationships/image" Target="../media/image182.png"/><Relationship Id="rId50" Type="http://schemas.openxmlformats.org/officeDocument/2006/relationships/image" Target="../media/image198.png"/><Relationship Id="rId55" Type="http://schemas.openxmlformats.org/officeDocument/2006/relationships/image" Target="../media/image201.png"/><Relationship Id="rId76" Type="http://schemas.openxmlformats.org/officeDocument/2006/relationships/image" Target="../media/image213.png"/><Relationship Id="rId7" Type="http://schemas.openxmlformats.org/officeDocument/2006/relationships/image" Target="../media/image15.png"/><Relationship Id="rId71" Type="http://schemas.openxmlformats.org/officeDocument/2006/relationships/image" Target="../media/image85.png"/><Relationship Id="rId2" Type="http://schemas.openxmlformats.org/officeDocument/2006/relationships/notesSlide" Target="../notesSlides/notesSlide13.xml"/><Relationship Id="rId29" Type="http://schemas.openxmlformats.org/officeDocument/2006/relationships/image" Target="../media/image17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5.gif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9.png"/><Relationship Id="rId7" Type="http://schemas.openxmlformats.org/officeDocument/2006/relationships/image" Target="../media/image2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6.png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16.png"/><Relationship Id="rId5" Type="http://schemas.microsoft.com/office/2007/relationships/hdphoto" Target="../media/hdphoto3.wdp"/><Relationship Id="rId4" Type="http://schemas.openxmlformats.org/officeDocument/2006/relationships/image" Target="../media/image2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ocar.kr/" TargetMode="External"/><Relationship Id="rId13" Type="http://schemas.openxmlformats.org/officeDocument/2006/relationships/image" Target="../media/image224.png"/><Relationship Id="rId18" Type="http://schemas.openxmlformats.org/officeDocument/2006/relationships/image" Target="../media/image228.png"/><Relationship Id="rId26" Type="http://schemas.openxmlformats.org/officeDocument/2006/relationships/image" Target="../media/image235.png"/><Relationship Id="rId3" Type="http://schemas.openxmlformats.org/officeDocument/2006/relationships/image" Target="../media/image19.png"/><Relationship Id="rId21" Type="http://schemas.openxmlformats.org/officeDocument/2006/relationships/image" Target="../media/image231.png"/><Relationship Id="rId7" Type="http://schemas.openxmlformats.org/officeDocument/2006/relationships/image" Target="../media/image219.png"/><Relationship Id="rId12" Type="http://schemas.openxmlformats.org/officeDocument/2006/relationships/image" Target="../media/image223.png"/><Relationship Id="rId17" Type="http://schemas.openxmlformats.org/officeDocument/2006/relationships/image" Target="../media/image227.png"/><Relationship Id="rId25" Type="http://schemas.openxmlformats.org/officeDocument/2006/relationships/hyperlink" Target="https://www.kozaza.com/" TargetMode="External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226.png"/><Relationship Id="rId20" Type="http://schemas.openxmlformats.org/officeDocument/2006/relationships/image" Target="../media/image230.png"/><Relationship Id="rId1" Type="http://schemas.openxmlformats.org/officeDocument/2006/relationships/slideLayout" Target="../slideLayouts/slideLayout68.xml"/><Relationship Id="rId6" Type="http://schemas.openxmlformats.org/officeDocument/2006/relationships/hyperlink" Target="http://www.kiple.net/" TargetMode="External"/><Relationship Id="rId11" Type="http://schemas.openxmlformats.org/officeDocument/2006/relationships/image" Target="../media/image222.png"/><Relationship Id="rId24" Type="http://schemas.openxmlformats.org/officeDocument/2006/relationships/image" Target="../media/image234.png"/><Relationship Id="rId5" Type="http://schemas.microsoft.com/office/2007/relationships/hdphoto" Target="../media/hdphoto3.wdp"/><Relationship Id="rId15" Type="http://schemas.openxmlformats.org/officeDocument/2006/relationships/image" Target="../media/image225.jpeg"/><Relationship Id="rId23" Type="http://schemas.openxmlformats.org/officeDocument/2006/relationships/image" Target="../media/image233.jpeg"/><Relationship Id="rId10" Type="http://schemas.openxmlformats.org/officeDocument/2006/relationships/image" Target="../media/image221.png"/><Relationship Id="rId19" Type="http://schemas.openxmlformats.org/officeDocument/2006/relationships/image" Target="../media/image229.png"/><Relationship Id="rId4" Type="http://schemas.openxmlformats.org/officeDocument/2006/relationships/image" Target="../media/image218.png"/><Relationship Id="rId9" Type="http://schemas.openxmlformats.org/officeDocument/2006/relationships/image" Target="../media/image220.gif"/><Relationship Id="rId14" Type="http://schemas.openxmlformats.org/officeDocument/2006/relationships/hyperlink" Target="http://www.google.co.kr/url?sa=i&amp;rct=j&amp;q=&amp;esrc=s&amp;frm=1&amp;source=images&amp;cd=&amp;cad=rja&amp;uact=8&amp;ved=0CAcQjRxqFQoTCOa82Mne7ccCFZJxjgodPM8KKQ&amp;url=http://pixelhealth.net/2015/06/24/heal-secures-5-million-in-funding-with-plans-to-expand-to-15-more-cities/&amp;psig=AFQjCNEDe9V50SFZKxtItNXEHc6Z-in2pw&amp;ust=1442018198788717" TargetMode="External"/><Relationship Id="rId22" Type="http://schemas.openxmlformats.org/officeDocument/2006/relationships/image" Target="../media/image232.png"/><Relationship Id="rId27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8.png"/><Relationship Id="rId3" Type="http://schemas.openxmlformats.org/officeDocument/2006/relationships/image" Target="../media/image19.png"/><Relationship Id="rId7" Type="http://schemas.openxmlformats.org/officeDocument/2006/relationships/image" Target="../media/image2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238.png"/><Relationship Id="rId11" Type="http://schemas.openxmlformats.org/officeDocument/2006/relationships/image" Target="../media/image240.jpeg"/><Relationship Id="rId5" Type="http://schemas.openxmlformats.org/officeDocument/2006/relationships/image" Target="../media/image237.jpeg"/><Relationship Id="rId10" Type="http://schemas.openxmlformats.org/officeDocument/2006/relationships/image" Target="../media/image16.png"/><Relationship Id="rId4" Type="http://schemas.openxmlformats.org/officeDocument/2006/relationships/image" Target="../media/image236.jpeg"/><Relationship Id="rId9" Type="http://schemas.microsoft.com/office/2007/relationships/hdphoto" Target="../media/hdphoto3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1.png"/><Relationship Id="rId13" Type="http://schemas.openxmlformats.org/officeDocument/2006/relationships/image" Target="../media/image246.png"/><Relationship Id="rId3" Type="http://schemas.openxmlformats.org/officeDocument/2006/relationships/image" Target="../media/image19.png"/><Relationship Id="rId7" Type="http://schemas.openxmlformats.org/officeDocument/2006/relationships/image" Target="../media/image239.png"/><Relationship Id="rId12" Type="http://schemas.openxmlformats.org/officeDocument/2006/relationships/image" Target="../media/image24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16.png"/><Relationship Id="rId11" Type="http://schemas.openxmlformats.org/officeDocument/2006/relationships/image" Target="../media/image244.png"/><Relationship Id="rId5" Type="http://schemas.microsoft.com/office/2007/relationships/hdphoto" Target="../media/hdphoto3.wdp"/><Relationship Id="rId10" Type="http://schemas.openxmlformats.org/officeDocument/2006/relationships/image" Target="../media/image243.png"/><Relationship Id="rId4" Type="http://schemas.openxmlformats.org/officeDocument/2006/relationships/image" Target="../media/image218.png"/><Relationship Id="rId9" Type="http://schemas.openxmlformats.org/officeDocument/2006/relationships/image" Target="../media/image242.png"/><Relationship Id="rId14" Type="http://schemas.openxmlformats.org/officeDocument/2006/relationships/image" Target="../media/image2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4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248.jpeg"/><Relationship Id="rId5" Type="http://schemas.openxmlformats.org/officeDocument/2006/relationships/image" Target="../media/image239.png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250.png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4.jpeg"/><Relationship Id="rId3" Type="http://schemas.openxmlformats.org/officeDocument/2006/relationships/image" Target="../media/image19.png"/><Relationship Id="rId7" Type="http://schemas.openxmlformats.org/officeDocument/2006/relationships/image" Target="../media/image25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252.jpeg"/><Relationship Id="rId11" Type="http://schemas.openxmlformats.org/officeDocument/2006/relationships/image" Target="../media/image256.png"/><Relationship Id="rId5" Type="http://schemas.openxmlformats.org/officeDocument/2006/relationships/image" Target="../media/image233.jpeg"/><Relationship Id="rId10" Type="http://schemas.openxmlformats.org/officeDocument/2006/relationships/image" Target="../media/image16.png"/><Relationship Id="rId4" Type="http://schemas.openxmlformats.org/officeDocument/2006/relationships/image" Target="../media/image251.jpeg"/><Relationship Id="rId9" Type="http://schemas.openxmlformats.org/officeDocument/2006/relationships/image" Target="../media/image2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9.png"/><Relationship Id="rId13" Type="http://schemas.openxmlformats.org/officeDocument/2006/relationships/image" Target="../media/image264.jpg"/><Relationship Id="rId18" Type="http://schemas.openxmlformats.org/officeDocument/2006/relationships/image" Target="../media/image16.png"/><Relationship Id="rId3" Type="http://schemas.openxmlformats.org/officeDocument/2006/relationships/image" Target="../media/image19.png"/><Relationship Id="rId7" Type="http://schemas.openxmlformats.org/officeDocument/2006/relationships/image" Target="../media/image258.png"/><Relationship Id="rId12" Type="http://schemas.openxmlformats.org/officeDocument/2006/relationships/image" Target="../media/image263.jpeg"/><Relationship Id="rId17" Type="http://schemas.openxmlformats.org/officeDocument/2006/relationships/image" Target="../media/image268.pn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267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57.png"/><Relationship Id="rId11" Type="http://schemas.openxmlformats.org/officeDocument/2006/relationships/image" Target="../media/image262.png"/><Relationship Id="rId5" Type="http://schemas.microsoft.com/office/2007/relationships/hdphoto" Target="../media/hdphoto2.wdp"/><Relationship Id="rId15" Type="http://schemas.openxmlformats.org/officeDocument/2006/relationships/image" Target="../media/image266.png"/><Relationship Id="rId10" Type="http://schemas.openxmlformats.org/officeDocument/2006/relationships/image" Target="../media/image261.png"/><Relationship Id="rId4" Type="http://schemas.openxmlformats.org/officeDocument/2006/relationships/image" Target="../media/image15.png"/><Relationship Id="rId9" Type="http://schemas.openxmlformats.org/officeDocument/2006/relationships/image" Target="../media/image260.png"/><Relationship Id="rId14" Type="http://schemas.openxmlformats.org/officeDocument/2006/relationships/image" Target="../media/image26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9.png"/><Relationship Id="rId13" Type="http://schemas.openxmlformats.org/officeDocument/2006/relationships/image" Target="../media/image271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12" Type="http://schemas.openxmlformats.org/officeDocument/2006/relationships/image" Target="../media/image258.pn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27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270.png"/><Relationship Id="rId5" Type="http://schemas.openxmlformats.org/officeDocument/2006/relationships/image" Target="../media/image15.png"/><Relationship Id="rId15" Type="http://schemas.openxmlformats.org/officeDocument/2006/relationships/image" Target="../media/image273.png"/><Relationship Id="rId10" Type="http://schemas.openxmlformats.org/officeDocument/2006/relationships/image" Target="../media/image260.png"/><Relationship Id="rId4" Type="http://schemas.openxmlformats.org/officeDocument/2006/relationships/image" Target="../media/image20.png"/><Relationship Id="rId9" Type="http://schemas.openxmlformats.org/officeDocument/2006/relationships/image" Target="../media/image16.png"/><Relationship Id="rId14" Type="http://schemas.openxmlformats.org/officeDocument/2006/relationships/image" Target="../media/image27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5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274.png"/><Relationship Id="rId5" Type="http://schemas.openxmlformats.org/officeDocument/2006/relationships/image" Target="../media/image15.png"/><Relationship Id="rId10" Type="http://schemas.openxmlformats.org/officeDocument/2006/relationships/image" Target="../media/image277.jpeg"/><Relationship Id="rId4" Type="http://schemas.openxmlformats.org/officeDocument/2006/relationships/image" Target="../media/image20.png"/><Relationship Id="rId9" Type="http://schemas.openxmlformats.org/officeDocument/2006/relationships/image" Target="../media/image27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://media.daum.net/v/20150930144403827?f=m" TargetMode="External"/><Relationship Id="rId3" Type="http://schemas.openxmlformats.org/officeDocument/2006/relationships/image" Target="../media/image19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5.png"/><Relationship Id="rId5" Type="http://schemas.microsoft.com/office/2007/relationships/hdphoto" Target="../media/hdphoto2.wdp"/><Relationship Id="rId4" Type="http://schemas.openxmlformats.org/officeDocument/2006/relationships/image" Target="../media/image15.png"/><Relationship Id="rId9" Type="http://schemas.openxmlformats.org/officeDocument/2006/relationships/image" Target="../media/image278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9.png"/><Relationship Id="rId7" Type="http://schemas.openxmlformats.org/officeDocument/2006/relationships/image" Target="../media/image27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6.png"/><Relationship Id="rId5" Type="http://schemas.microsoft.com/office/2007/relationships/hdphoto" Target="../media/hdphoto2.wdp"/><Relationship Id="rId4" Type="http://schemas.openxmlformats.org/officeDocument/2006/relationships/image" Target="../media/image15.png"/><Relationship Id="rId9" Type="http://schemas.openxmlformats.org/officeDocument/2006/relationships/image" Target="../media/image2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1.png"/><Relationship Id="rId3" Type="http://schemas.openxmlformats.org/officeDocument/2006/relationships/image" Target="../media/image19.png"/><Relationship Id="rId7" Type="http://schemas.openxmlformats.org/officeDocument/2006/relationships/image" Target="../media/image28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microsoft.com/office/2007/relationships/hdphoto" Target="../media/hdphoto2.wdp"/><Relationship Id="rId4" Type="http://schemas.openxmlformats.org/officeDocument/2006/relationships/image" Target="../media/image15.png"/><Relationship Id="rId9" Type="http://schemas.openxmlformats.org/officeDocument/2006/relationships/image" Target="../media/image26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2.png"/><Relationship Id="rId5" Type="http://schemas.microsoft.com/office/2007/relationships/hdphoto" Target="../media/hdphoto2.wdp"/><Relationship Id="rId4" Type="http://schemas.openxmlformats.org/officeDocument/2006/relationships/image" Target="../media/image15.png"/><Relationship Id="rId9" Type="http://schemas.openxmlformats.org/officeDocument/2006/relationships/image" Target="../media/image21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3.png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84.png"/><Relationship Id="rId5" Type="http://schemas.microsoft.com/office/2007/relationships/hdphoto" Target="../media/hdphoto2.wdp"/><Relationship Id="rId4" Type="http://schemas.openxmlformats.org/officeDocument/2006/relationships/image" Target="../media/image15.png"/><Relationship Id="rId9" Type="http://schemas.openxmlformats.org/officeDocument/2006/relationships/image" Target="../media/image21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9.png"/><Relationship Id="rId7" Type="http://schemas.openxmlformats.org/officeDocument/2006/relationships/image" Target="../media/image28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17.png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8.jpg"/><Relationship Id="rId13" Type="http://schemas.openxmlformats.org/officeDocument/2006/relationships/image" Target="../media/image293.jpeg"/><Relationship Id="rId18" Type="http://schemas.openxmlformats.org/officeDocument/2006/relationships/image" Target="../media/image281.png"/><Relationship Id="rId26" Type="http://schemas.openxmlformats.org/officeDocument/2006/relationships/image" Target="../media/image305.png"/><Relationship Id="rId3" Type="http://schemas.openxmlformats.org/officeDocument/2006/relationships/image" Target="../media/image19.png"/><Relationship Id="rId21" Type="http://schemas.openxmlformats.org/officeDocument/2006/relationships/image" Target="../media/image300.png"/><Relationship Id="rId7" Type="http://schemas.openxmlformats.org/officeDocument/2006/relationships/image" Target="../media/image287.jpg"/><Relationship Id="rId12" Type="http://schemas.openxmlformats.org/officeDocument/2006/relationships/image" Target="../media/image292.jpeg"/><Relationship Id="rId17" Type="http://schemas.openxmlformats.org/officeDocument/2006/relationships/image" Target="../media/image297.png"/><Relationship Id="rId25" Type="http://schemas.openxmlformats.org/officeDocument/2006/relationships/image" Target="../media/image304.png"/><Relationship Id="rId2" Type="http://schemas.openxmlformats.org/officeDocument/2006/relationships/notesSlide" Target="../notesSlides/notesSlide36.xml"/><Relationship Id="rId16" Type="http://schemas.openxmlformats.org/officeDocument/2006/relationships/image" Target="../media/image296.png"/><Relationship Id="rId20" Type="http://schemas.openxmlformats.org/officeDocument/2006/relationships/image" Target="../media/image299.png"/><Relationship Id="rId29" Type="http://schemas.openxmlformats.org/officeDocument/2006/relationships/image" Target="../media/image30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6.jpg"/><Relationship Id="rId11" Type="http://schemas.openxmlformats.org/officeDocument/2006/relationships/image" Target="../media/image291.jpg"/><Relationship Id="rId24" Type="http://schemas.openxmlformats.org/officeDocument/2006/relationships/image" Target="../media/image303.png"/><Relationship Id="rId32" Type="http://schemas.openxmlformats.org/officeDocument/2006/relationships/image" Target="../media/image16.png"/><Relationship Id="rId5" Type="http://schemas.microsoft.com/office/2007/relationships/hdphoto" Target="../media/hdphoto2.wdp"/><Relationship Id="rId15" Type="http://schemas.openxmlformats.org/officeDocument/2006/relationships/image" Target="../media/image295.jpeg"/><Relationship Id="rId23" Type="http://schemas.openxmlformats.org/officeDocument/2006/relationships/image" Target="../media/image302.png"/><Relationship Id="rId28" Type="http://schemas.openxmlformats.org/officeDocument/2006/relationships/image" Target="../media/image307.jpeg"/><Relationship Id="rId10" Type="http://schemas.openxmlformats.org/officeDocument/2006/relationships/image" Target="../media/image290.jpg"/><Relationship Id="rId19" Type="http://schemas.openxmlformats.org/officeDocument/2006/relationships/image" Target="../media/image298.png"/><Relationship Id="rId31" Type="http://schemas.openxmlformats.org/officeDocument/2006/relationships/image" Target="../media/image274.png"/><Relationship Id="rId4" Type="http://schemas.openxmlformats.org/officeDocument/2006/relationships/image" Target="../media/image15.png"/><Relationship Id="rId9" Type="http://schemas.openxmlformats.org/officeDocument/2006/relationships/image" Target="../media/image289.jpg"/><Relationship Id="rId14" Type="http://schemas.openxmlformats.org/officeDocument/2006/relationships/image" Target="../media/image294.jpeg"/><Relationship Id="rId22" Type="http://schemas.openxmlformats.org/officeDocument/2006/relationships/image" Target="../media/image301.png"/><Relationship Id="rId27" Type="http://schemas.openxmlformats.org/officeDocument/2006/relationships/image" Target="../media/image306.png"/><Relationship Id="rId30" Type="http://schemas.openxmlformats.org/officeDocument/2006/relationships/image" Target="../media/image309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1.png"/><Relationship Id="rId3" Type="http://schemas.openxmlformats.org/officeDocument/2006/relationships/image" Target="../media/image19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10.png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microsoft.com/office/2007/relationships/hdphoto" Target="../media/hdphoto2.wdp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9.png"/><Relationship Id="rId7" Type="http://schemas.openxmlformats.org/officeDocument/2006/relationships/image" Target="../media/image31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12.png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8.jpeg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314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6.png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9.png"/><Relationship Id="rId21" Type="http://schemas.openxmlformats.org/officeDocument/2006/relationships/image" Target="../media/image34.png"/><Relationship Id="rId42" Type="http://schemas.openxmlformats.org/officeDocument/2006/relationships/image" Target="../media/image55.png"/><Relationship Id="rId47" Type="http://schemas.openxmlformats.org/officeDocument/2006/relationships/image" Target="../media/image60.png"/><Relationship Id="rId63" Type="http://schemas.openxmlformats.org/officeDocument/2006/relationships/image" Target="../media/image76.png"/><Relationship Id="rId68" Type="http://schemas.openxmlformats.org/officeDocument/2006/relationships/image" Target="../media/image81.png"/><Relationship Id="rId16" Type="http://schemas.openxmlformats.org/officeDocument/2006/relationships/image" Target="../media/image29.png"/><Relationship Id="rId11" Type="http://schemas.openxmlformats.org/officeDocument/2006/relationships/image" Target="../media/image24.png"/><Relationship Id="rId24" Type="http://schemas.openxmlformats.org/officeDocument/2006/relationships/image" Target="../media/image37.png"/><Relationship Id="rId32" Type="http://schemas.openxmlformats.org/officeDocument/2006/relationships/image" Target="../media/image45.png"/><Relationship Id="rId37" Type="http://schemas.openxmlformats.org/officeDocument/2006/relationships/image" Target="../media/image50.png"/><Relationship Id="rId40" Type="http://schemas.openxmlformats.org/officeDocument/2006/relationships/image" Target="../media/image53.png"/><Relationship Id="rId45" Type="http://schemas.openxmlformats.org/officeDocument/2006/relationships/image" Target="../media/image58.png"/><Relationship Id="rId53" Type="http://schemas.openxmlformats.org/officeDocument/2006/relationships/image" Target="../media/image66.png"/><Relationship Id="rId58" Type="http://schemas.openxmlformats.org/officeDocument/2006/relationships/image" Target="../media/image71.png"/><Relationship Id="rId66" Type="http://schemas.openxmlformats.org/officeDocument/2006/relationships/image" Target="../media/image79.png"/><Relationship Id="rId74" Type="http://schemas.openxmlformats.org/officeDocument/2006/relationships/image" Target="../media/image87.png"/><Relationship Id="rId79" Type="http://schemas.openxmlformats.org/officeDocument/2006/relationships/image" Target="../media/image92.png"/><Relationship Id="rId5" Type="http://schemas.microsoft.com/office/2007/relationships/hdphoto" Target="../media/hdphoto2.wdp"/><Relationship Id="rId61" Type="http://schemas.openxmlformats.org/officeDocument/2006/relationships/image" Target="../media/image74.png"/><Relationship Id="rId19" Type="http://schemas.openxmlformats.org/officeDocument/2006/relationships/image" Target="../media/image32.png"/><Relationship Id="rId14" Type="http://schemas.openxmlformats.org/officeDocument/2006/relationships/image" Target="../media/image27.png"/><Relationship Id="rId22" Type="http://schemas.openxmlformats.org/officeDocument/2006/relationships/image" Target="../media/image35.png"/><Relationship Id="rId27" Type="http://schemas.openxmlformats.org/officeDocument/2006/relationships/image" Target="../media/image40.png"/><Relationship Id="rId30" Type="http://schemas.openxmlformats.org/officeDocument/2006/relationships/image" Target="../media/image43.png"/><Relationship Id="rId35" Type="http://schemas.openxmlformats.org/officeDocument/2006/relationships/image" Target="../media/image48.png"/><Relationship Id="rId43" Type="http://schemas.openxmlformats.org/officeDocument/2006/relationships/image" Target="../media/image56.png"/><Relationship Id="rId48" Type="http://schemas.openxmlformats.org/officeDocument/2006/relationships/image" Target="../media/image61.png"/><Relationship Id="rId56" Type="http://schemas.openxmlformats.org/officeDocument/2006/relationships/image" Target="../media/image69.png"/><Relationship Id="rId64" Type="http://schemas.openxmlformats.org/officeDocument/2006/relationships/image" Target="../media/image77.png"/><Relationship Id="rId69" Type="http://schemas.openxmlformats.org/officeDocument/2006/relationships/image" Target="../media/image82.png"/><Relationship Id="rId77" Type="http://schemas.openxmlformats.org/officeDocument/2006/relationships/image" Target="../media/image90.png"/><Relationship Id="rId8" Type="http://schemas.openxmlformats.org/officeDocument/2006/relationships/image" Target="../media/image16.png"/><Relationship Id="rId51" Type="http://schemas.openxmlformats.org/officeDocument/2006/relationships/image" Target="../media/image64.png"/><Relationship Id="rId72" Type="http://schemas.openxmlformats.org/officeDocument/2006/relationships/image" Target="../media/image85.png"/><Relationship Id="rId3" Type="http://schemas.openxmlformats.org/officeDocument/2006/relationships/image" Target="../media/image19.png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5" Type="http://schemas.openxmlformats.org/officeDocument/2006/relationships/image" Target="../media/image38.png"/><Relationship Id="rId33" Type="http://schemas.openxmlformats.org/officeDocument/2006/relationships/image" Target="../media/image46.png"/><Relationship Id="rId38" Type="http://schemas.openxmlformats.org/officeDocument/2006/relationships/image" Target="../media/image51.png"/><Relationship Id="rId46" Type="http://schemas.openxmlformats.org/officeDocument/2006/relationships/image" Target="../media/image59.png"/><Relationship Id="rId59" Type="http://schemas.openxmlformats.org/officeDocument/2006/relationships/image" Target="../media/image72.png"/><Relationship Id="rId67" Type="http://schemas.openxmlformats.org/officeDocument/2006/relationships/image" Target="../media/image80.png"/><Relationship Id="rId20" Type="http://schemas.openxmlformats.org/officeDocument/2006/relationships/image" Target="../media/image33.png"/><Relationship Id="rId41" Type="http://schemas.openxmlformats.org/officeDocument/2006/relationships/image" Target="../media/image54.png"/><Relationship Id="rId54" Type="http://schemas.openxmlformats.org/officeDocument/2006/relationships/image" Target="../media/image67.png"/><Relationship Id="rId62" Type="http://schemas.openxmlformats.org/officeDocument/2006/relationships/image" Target="../media/image75.png"/><Relationship Id="rId70" Type="http://schemas.openxmlformats.org/officeDocument/2006/relationships/image" Target="../media/image83.png"/><Relationship Id="rId75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5" Type="http://schemas.openxmlformats.org/officeDocument/2006/relationships/image" Target="../media/image28.png"/><Relationship Id="rId23" Type="http://schemas.openxmlformats.org/officeDocument/2006/relationships/image" Target="../media/image36.png"/><Relationship Id="rId28" Type="http://schemas.openxmlformats.org/officeDocument/2006/relationships/image" Target="../media/image41.png"/><Relationship Id="rId36" Type="http://schemas.openxmlformats.org/officeDocument/2006/relationships/image" Target="../media/image49.png"/><Relationship Id="rId49" Type="http://schemas.openxmlformats.org/officeDocument/2006/relationships/image" Target="../media/image62.png"/><Relationship Id="rId57" Type="http://schemas.openxmlformats.org/officeDocument/2006/relationships/image" Target="../media/image70.png"/><Relationship Id="rId10" Type="http://schemas.openxmlformats.org/officeDocument/2006/relationships/image" Target="../media/image23.png"/><Relationship Id="rId31" Type="http://schemas.openxmlformats.org/officeDocument/2006/relationships/image" Target="../media/image44.png"/><Relationship Id="rId44" Type="http://schemas.openxmlformats.org/officeDocument/2006/relationships/image" Target="../media/image57.png"/><Relationship Id="rId52" Type="http://schemas.openxmlformats.org/officeDocument/2006/relationships/image" Target="../media/image65.png"/><Relationship Id="rId60" Type="http://schemas.openxmlformats.org/officeDocument/2006/relationships/image" Target="../media/image73.png"/><Relationship Id="rId65" Type="http://schemas.openxmlformats.org/officeDocument/2006/relationships/image" Target="../media/image78.png"/><Relationship Id="rId73" Type="http://schemas.openxmlformats.org/officeDocument/2006/relationships/image" Target="../media/image86.png"/><Relationship Id="rId78" Type="http://schemas.openxmlformats.org/officeDocument/2006/relationships/image" Target="../media/image91.png"/><Relationship Id="rId4" Type="http://schemas.openxmlformats.org/officeDocument/2006/relationships/image" Target="../media/image15.png"/><Relationship Id="rId9" Type="http://schemas.openxmlformats.org/officeDocument/2006/relationships/image" Target="../media/image22.png"/><Relationship Id="rId13" Type="http://schemas.openxmlformats.org/officeDocument/2006/relationships/image" Target="../media/image26.png"/><Relationship Id="rId18" Type="http://schemas.openxmlformats.org/officeDocument/2006/relationships/image" Target="../media/image31.png"/><Relationship Id="rId39" Type="http://schemas.openxmlformats.org/officeDocument/2006/relationships/image" Target="../media/image52.png"/><Relationship Id="rId34" Type="http://schemas.openxmlformats.org/officeDocument/2006/relationships/image" Target="../media/image47.png"/><Relationship Id="rId50" Type="http://schemas.openxmlformats.org/officeDocument/2006/relationships/image" Target="../media/image63.png"/><Relationship Id="rId55" Type="http://schemas.openxmlformats.org/officeDocument/2006/relationships/image" Target="../media/image68.png"/><Relationship Id="rId76" Type="http://schemas.openxmlformats.org/officeDocument/2006/relationships/image" Target="../media/image89.png"/><Relationship Id="rId7" Type="http://schemas.openxmlformats.org/officeDocument/2006/relationships/image" Target="../media/image21.png"/><Relationship Id="rId71" Type="http://schemas.openxmlformats.org/officeDocument/2006/relationships/image" Target="../media/image84.gif"/><Relationship Id="rId2" Type="http://schemas.openxmlformats.org/officeDocument/2006/relationships/notesSlide" Target="../notesSlides/notesSlide5.xml"/><Relationship Id="rId29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microsoft.com/office/2007/relationships/hdphoto" Target="../media/hdphoto2.wdp"/><Relationship Id="rId10" Type="http://schemas.openxmlformats.org/officeDocument/2006/relationships/image" Target="../media/image94.png"/><Relationship Id="rId4" Type="http://schemas.openxmlformats.org/officeDocument/2006/relationships/image" Target="../media/image15.png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9.pn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21.png"/><Relationship Id="rId10" Type="http://schemas.microsoft.com/office/2007/relationships/hdphoto" Target="../media/hdphoto2.wdp"/><Relationship Id="rId4" Type="http://schemas.openxmlformats.org/officeDocument/2006/relationships/image" Target="../media/image94.png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https://fortunedotcom.files.wordpress.com/2016/02/2520x1455wma.png?w=840&amp;h=485&amp;crop=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27"/>
          <a:stretch/>
        </p:blipFill>
        <p:spPr bwMode="auto">
          <a:xfrm>
            <a:off x="-9525" y="-8167"/>
            <a:ext cx="9201149" cy="6894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직사각형 3"/>
          <p:cNvSpPr/>
          <p:nvPr/>
        </p:nvSpPr>
        <p:spPr>
          <a:xfrm>
            <a:off x="683568" y="4293096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ko-KR" sz="2000" b="1" kern="0" spc="-150" dirty="0">
                <a:gradFill>
                  <a:gsLst>
                    <a:gs pos="0">
                      <a:srgbClr val="FAC540"/>
                    </a:gs>
                    <a:gs pos="16000">
                      <a:srgbClr val="FAC540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New AAA </a:t>
            </a:r>
            <a:r>
              <a:rPr kumimoji="1" lang="en-US" altLang="ko-KR" sz="2000" b="1" kern="0" spc="-150" dirty="0" smtClean="0">
                <a:gradFill>
                  <a:gsLst>
                    <a:gs pos="0">
                      <a:srgbClr val="FAC540"/>
                    </a:gs>
                    <a:gs pos="16000">
                      <a:srgbClr val="FAC540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Standard </a:t>
            </a:r>
            <a:r>
              <a:rPr lang="en-US" altLang="ko-KR" sz="2000" b="1" spc="-100" dirty="0">
                <a:gradFill>
                  <a:gsLst>
                    <a:gs pos="0">
                      <a:schemeClr val="bg1"/>
                    </a:gs>
                    <a:gs pos="50000">
                      <a:schemeClr val="bg1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맑은 고딕" pitchFamily="50" charset="-127"/>
              </a:rPr>
              <a:t>in </a:t>
            </a:r>
            <a:r>
              <a:rPr lang="en-US" altLang="ko-KR" sz="2000" b="1" spc="-100" dirty="0" smtClean="0">
                <a:gradFill>
                  <a:gsLst>
                    <a:gs pos="0">
                      <a:schemeClr val="bg1"/>
                    </a:gs>
                    <a:gs pos="50000">
                      <a:schemeClr val="bg1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맑은 고딕" pitchFamily="50" charset="-127"/>
              </a:rPr>
              <a:t>Corporate America : </a:t>
            </a:r>
          </a:p>
          <a:p>
            <a:pPr>
              <a:lnSpc>
                <a:spcPct val="150000"/>
              </a:lnSpc>
            </a:pPr>
            <a:r>
              <a:rPr lang="en-US" altLang="ko-KR" sz="2000" b="1" spc="-100" dirty="0" smtClean="0">
                <a:gradFill>
                  <a:gsLst>
                    <a:gs pos="0">
                      <a:schemeClr val="bg1"/>
                    </a:gs>
                    <a:gs pos="50000">
                      <a:schemeClr val="bg1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맑은 고딕" pitchFamily="50" charset="-127"/>
              </a:rPr>
              <a:t>The </a:t>
            </a:r>
            <a:r>
              <a:rPr lang="en-US" altLang="ko-KR" sz="2000" b="1" spc="-100" dirty="0">
                <a:gradFill>
                  <a:gsLst>
                    <a:gs pos="0">
                      <a:schemeClr val="bg1"/>
                    </a:gs>
                    <a:gs pos="50000">
                      <a:schemeClr val="bg1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맑은 고딕" pitchFamily="50" charset="-127"/>
              </a:rPr>
              <a:t>one-two three punch of </a:t>
            </a:r>
            <a:r>
              <a:rPr lang="en-US" altLang="ko-KR" sz="2000" b="1" spc="-100" dirty="0" smtClean="0">
                <a:gradFill>
                  <a:gsLst>
                    <a:gs pos="0">
                      <a:schemeClr val="bg1"/>
                    </a:gs>
                    <a:gs pos="50000">
                      <a:schemeClr val="bg1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맑은 고딕" pitchFamily="50" charset="-127"/>
              </a:rPr>
              <a:t/>
            </a:r>
            <a:br>
              <a:rPr lang="en-US" altLang="ko-KR" sz="2000" b="1" spc="-100" dirty="0" smtClean="0">
                <a:gradFill>
                  <a:gsLst>
                    <a:gs pos="0">
                      <a:schemeClr val="bg1"/>
                    </a:gs>
                    <a:gs pos="50000">
                      <a:schemeClr val="bg1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맑은 고딕" pitchFamily="50" charset="-127"/>
              </a:rPr>
            </a:br>
            <a:r>
              <a:rPr lang="en-US" altLang="ko-KR" sz="2000" spc="-100" dirty="0" smtClean="0">
                <a:gradFill>
                  <a:gsLst>
                    <a:gs pos="0">
                      <a:srgbClr val="F79646">
                        <a:lumMod val="75000"/>
                      </a:srgbClr>
                    </a:gs>
                    <a:gs pos="100000">
                      <a:srgbClr val="CC3300"/>
                    </a:gs>
                  </a:gsLst>
                  <a:lin ang="5400000" scaled="0"/>
                </a:gradFill>
                <a:effectLst>
                  <a:glow rad="101600">
                    <a:srgbClr val="FFFFFF"/>
                  </a:glow>
                </a:effectLst>
                <a:latin typeface="Arial Black" panose="020B0A04020102020204" pitchFamily="34" charset="0"/>
                <a:ea typeface="HY견고딕" pitchFamily="18" charset="-127"/>
              </a:rPr>
              <a:t>Apple</a:t>
            </a:r>
            <a:r>
              <a:rPr lang="en-US" altLang="ko-KR" sz="2000" spc="-100" dirty="0">
                <a:gradFill>
                  <a:gsLst>
                    <a:gs pos="0">
                      <a:srgbClr val="F79646">
                        <a:lumMod val="75000"/>
                      </a:srgbClr>
                    </a:gs>
                    <a:gs pos="100000">
                      <a:srgbClr val="CC3300"/>
                    </a:gs>
                  </a:gsLst>
                  <a:lin ang="5400000" scaled="0"/>
                </a:gradFill>
                <a:effectLst>
                  <a:glow rad="101600">
                    <a:srgbClr val="FFFFFF"/>
                  </a:glow>
                </a:effectLst>
                <a:latin typeface="Arial Black" panose="020B0A04020102020204" pitchFamily="34" charset="0"/>
                <a:ea typeface="HY견고딕" pitchFamily="18" charset="-127"/>
              </a:rPr>
              <a:t>, Alphabet,</a:t>
            </a:r>
            <a:r>
              <a:rPr lang="en-US" altLang="ko-KR" sz="2000" b="1" spc="-100" dirty="0">
                <a:gradFill>
                  <a:gsLst>
                    <a:gs pos="0">
                      <a:schemeClr val="bg1"/>
                    </a:gs>
                    <a:gs pos="50000">
                      <a:schemeClr val="bg1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맑은 고딕" pitchFamily="50" charset="-127"/>
              </a:rPr>
              <a:t> and </a:t>
            </a:r>
            <a:r>
              <a:rPr lang="en-US" altLang="ko-KR" sz="2000" spc="-100" dirty="0">
                <a:gradFill>
                  <a:gsLst>
                    <a:gs pos="0">
                      <a:srgbClr val="F79646">
                        <a:lumMod val="75000"/>
                      </a:srgbClr>
                    </a:gs>
                    <a:gs pos="100000">
                      <a:srgbClr val="CC3300"/>
                    </a:gs>
                  </a:gsLst>
                  <a:lin ang="5400000" scaled="0"/>
                </a:gradFill>
                <a:effectLst>
                  <a:glow rad="101600">
                    <a:srgbClr val="FFFFFF"/>
                  </a:glow>
                </a:effectLst>
                <a:latin typeface="Arial Black" panose="020B0A04020102020204" pitchFamily="34" charset="0"/>
                <a:ea typeface="HY견고딕" pitchFamily="18" charset="-127"/>
              </a:rPr>
              <a:t>Amazon.</a:t>
            </a:r>
            <a:endParaRPr lang="ko-KR" altLang="en-US" sz="2000" spc="-100" dirty="0">
              <a:gradFill>
                <a:gsLst>
                  <a:gs pos="0">
                    <a:srgbClr val="F79646">
                      <a:lumMod val="75000"/>
                    </a:srgbClr>
                  </a:gs>
                  <a:gs pos="100000">
                    <a:srgbClr val="CC3300"/>
                  </a:gs>
                </a:gsLst>
                <a:lin ang="5400000" scaled="0"/>
              </a:gradFill>
              <a:effectLst>
                <a:glow rad="101600">
                  <a:srgbClr val="FFFFFF"/>
                </a:glow>
              </a:effectLst>
              <a:latin typeface="Arial Black" panose="020B0A04020102020204" pitchFamily="34" charset="0"/>
              <a:ea typeface="HY견고딕" pitchFamily="18" charset="-127"/>
            </a:endParaRPr>
          </a:p>
        </p:txBody>
      </p:sp>
      <p:pic>
        <p:nvPicPr>
          <p:cNvPr id="2057" name="Picture 9" descr="http://i.imgur.com/XMIMfNm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8" t="13471" r="34991" b="7414"/>
          <a:stretch/>
        </p:blipFill>
        <p:spPr bwMode="auto">
          <a:xfrm>
            <a:off x="5633070" y="471533"/>
            <a:ext cx="3568079" cy="6405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89" t="22144" r="18170" b="71165"/>
          <a:stretch/>
        </p:blipFill>
        <p:spPr bwMode="auto">
          <a:xfrm>
            <a:off x="1906622" y="1"/>
            <a:ext cx="4509465" cy="489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" name="그룹 28"/>
          <p:cNvGrpSpPr/>
          <p:nvPr/>
        </p:nvGrpSpPr>
        <p:grpSpPr>
          <a:xfrm>
            <a:off x="5604444" y="504825"/>
            <a:ext cx="3596705" cy="6372225"/>
            <a:chOff x="6117203" y="980728"/>
            <a:chExt cx="2947268" cy="5813851"/>
          </a:xfrm>
        </p:grpSpPr>
        <p:grpSp>
          <p:nvGrpSpPr>
            <p:cNvPr id="30" name="그룹 29"/>
            <p:cNvGrpSpPr/>
            <p:nvPr/>
          </p:nvGrpSpPr>
          <p:grpSpPr>
            <a:xfrm>
              <a:off x="6117203" y="980728"/>
              <a:ext cx="2947268" cy="5813851"/>
              <a:chOff x="6272012" y="935109"/>
              <a:chExt cx="2947268" cy="5813851"/>
            </a:xfrm>
          </p:grpSpPr>
          <p:pic>
            <p:nvPicPr>
              <p:cNvPr id="42" name="Picture 10" descr="C:\Users\센터장\Desktop\Downloads\20160303_153737_HDR.jpg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bright="2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458" t="17592" r="11875" b="12963"/>
              <a:stretch/>
            </p:blipFill>
            <p:spPr bwMode="auto">
              <a:xfrm rot="5400000">
                <a:off x="4838720" y="2368401"/>
                <a:ext cx="5813851" cy="2947268"/>
              </a:xfrm>
              <a:prstGeom prst="rect">
                <a:avLst/>
              </a:prstGeom>
              <a:noFill/>
            </p:spPr>
          </p:pic>
          <p:pic>
            <p:nvPicPr>
              <p:cNvPr id="43" name="그림 42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608" t="50000" r="53359" b="26061"/>
              <a:stretch/>
            </p:blipFill>
            <p:spPr>
              <a:xfrm>
                <a:off x="6591465" y="2125407"/>
                <a:ext cx="677452" cy="118829"/>
              </a:xfrm>
              <a:prstGeom prst="rect">
                <a:avLst/>
              </a:prstGeom>
            </p:spPr>
          </p:pic>
          <p:pic>
            <p:nvPicPr>
              <p:cNvPr id="44" name="그림 43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608" t="50000" r="53359" b="26061"/>
              <a:stretch/>
            </p:blipFill>
            <p:spPr>
              <a:xfrm>
                <a:off x="6590266" y="2311385"/>
                <a:ext cx="677452" cy="118829"/>
              </a:xfrm>
              <a:prstGeom prst="rect">
                <a:avLst/>
              </a:prstGeom>
            </p:spPr>
          </p:pic>
          <p:pic>
            <p:nvPicPr>
              <p:cNvPr id="45" name="그림 44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608" t="50000" r="53359" b="26061"/>
              <a:stretch/>
            </p:blipFill>
            <p:spPr>
              <a:xfrm>
                <a:off x="6591465" y="2488582"/>
                <a:ext cx="677452" cy="118829"/>
              </a:xfrm>
              <a:prstGeom prst="rect">
                <a:avLst/>
              </a:prstGeom>
            </p:spPr>
          </p:pic>
        </p:grpSp>
        <p:grpSp>
          <p:nvGrpSpPr>
            <p:cNvPr id="31" name="그룹 30"/>
            <p:cNvGrpSpPr/>
            <p:nvPr/>
          </p:nvGrpSpPr>
          <p:grpSpPr>
            <a:xfrm>
              <a:off x="6481167" y="3246884"/>
              <a:ext cx="1971116" cy="2351077"/>
              <a:chOff x="6300192" y="3284984"/>
              <a:chExt cx="1971116" cy="2351077"/>
            </a:xfrm>
          </p:grpSpPr>
          <p:pic>
            <p:nvPicPr>
              <p:cNvPr id="32" name="그림 31"/>
              <p:cNvPicPr>
                <a:picLocks noChangeAspect="1"/>
              </p:cNvPicPr>
              <p:nvPr/>
            </p:nvPicPr>
            <p:blipFill rotWithShape="1">
              <a:blip r:embed="rId8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608" t="50000" r="53359" b="26061"/>
              <a:stretch/>
            </p:blipFill>
            <p:spPr>
              <a:xfrm>
                <a:off x="7582962" y="3284984"/>
                <a:ext cx="677452" cy="118829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33" name="그룹 32"/>
              <p:cNvGrpSpPr/>
              <p:nvPr/>
            </p:nvGrpSpPr>
            <p:grpSpPr>
              <a:xfrm>
                <a:off x="6300192" y="3833241"/>
                <a:ext cx="1971116" cy="1802820"/>
                <a:chOff x="6300192" y="3833241"/>
                <a:chExt cx="1971116" cy="1802820"/>
              </a:xfrm>
            </p:grpSpPr>
            <p:pic>
              <p:nvPicPr>
                <p:cNvPr id="37" name="그림 36"/>
                <p:cNvPicPr>
                  <a:picLocks noChangeAspect="1"/>
                </p:cNvPicPr>
                <p:nvPr/>
              </p:nvPicPr>
              <p:blipFill rotWithShape="1">
                <a:blip r:embed="rId8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1608" t="50000" r="53359" b="26061"/>
                <a:stretch/>
              </p:blipFill>
              <p:spPr>
                <a:xfrm>
                  <a:off x="6300192" y="4581128"/>
                  <a:ext cx="677452" cy="11882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8" name="그림 37"/>
                <p:cNvPicPr>
                  <a:picLocks noChangeAspect="1"/>
                </p:cNvPicPr>
                <p:nvPr/>
              </p:nvPicPr>
              <p:blipFill rotWithShape="1">
                <a:blip r:embed="rId8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1608" t="50000" r="53359" b="26061"/>
                <a:stretch/>
              </p:blipFill>
              <p:spPr>
                <a:xfrm>
                  <a:off x="6300192" y="5114368"/>
                  <a:ext cx="677452" cy="11882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9" name="그림 38"/>
                <p:cNvPicPr>
                  <a:picLocks noChangeAspect="1"/>
                </p:cNvPicPr>
                <p:nvPr/>
              </p:nvPicPr>
              <p:blipFill rotWithShape="1">
                <a:blip r:embed="rId8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1608" t="50000" r="53359" b="26061"/>
                <a:stretch/>
              </p:blipFill>
              <p:spPr>
                <a:xfrm>
                  <a:off x="6300192" y="5517232"/>
                  <a:ext cx="677452" cy="11882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0" name="그림 39"/>
                <p:cNvPicPr>
                  <a:picLocks noChangeAspect="1"/>
                </p:cNvPicPr>
                <p:nvPr/>
              </p:nvPicPr>
              <p:blipFill rotWithShape="1">
                <a:blip r:embed="rId8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1608" t="50000" r="53359" b="26061"/>
                <a:stretch/>
              </p:blipFill>
              <p:spPr>
                <a:xfrm>
                  <a:off x="7593856" y="5301208"/>
                  <a:ext cx="677452" cy="11882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1" name="그림 40"/>
                <p:cNvPicPr>
                  <a:picLocks noChangeAspect="1"/>
                </p:cNvPicPr>
                <p:nvPr/>
              </p:nvPicPr>
              <p:blipFill rotWithShape="1">
                <a:blip r:embed="rId8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1608" t="50000" r="53359" b="26061"/>
                <a:stretch/>
              </p:blipFill>
              <p:spPr>
                <a:xfrm>
                  <a:off x="7593856" y="3833241"/>
                  <a:ext cx="677452" cy="11882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</p:grpSp>
      <p:sp>
        <p:nvSpPr>
          <p:cNvPr id="3" name="직사각형 2"/>
          <p:cNvSpPr/>
          <p:nvPr/>
        </p:nvSpPr>
        <p:spPr>
          <a:xfrm>
            <a:off x="6407244" y="-3388"/>
            <a:ext cx="2828950" cy="49868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/>
          <p:cNvSpPr/>
          <p:nvPr/>
        </p:nvSpPr>
        <p:spPr>
          <a:xfrm>
            <a:off x="7452320" y="138118"/>
            <a:ext cx="179889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kumimoji="1" lang="en-US" altLang="ko-KR" sz="1600" b="1" kern="0" spc="-90" dirty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latin typeface="Arial Black" panose="020B0A04020102020204" pitchFamily="34" charset="0"/>
              </a:rPr>
              <a:t>March. 01. 2016</a:t>
            </a:r>
            <a:endParaRPr kumimoji="1" lang="ko-KR" altLang="en-US" sz="1600" b="1" kern="0" spc="-90" dirty="0">
              <a:gradFill>
                <a:gsLst>
                  <a:gs pos="0">
                    <a:prstClr val="white"/>
                  </a:gs>
                  <a:gs pos="100000">
                    <a:prstClr val="white"/>
                  </a:gs>
                </a:gsLst>
                <a:lin ang="5400000" scaled="0"/>
              </a:gra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252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C:\Users\O\Desktop\마스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" y="3297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5" descr="E:\제작중\2015.05.14_IITP 파워포인트\1\시안\요소\내지라인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10" r="3583"/>
          <a:stretch/>
        </p:blipFill>
        <p:spPr bwMode="auto">
          <a:xfrm>
            <a:off x="0" y="0"/>
            <a:ext cx="9144000" cy="1232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00" t="19084" r="21412" b="8191"/>
          <a:stretch/>
        </p:blipFill>
        <p:spPr bwMode="auto">
          <a:xfrm>
            <a:off x="480860" y="952500"/>
            <a:ext cx="1930900" cy="5688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8677809" y="6520259"/>
            <a:ext cx="430695" cy="365125"/>
          </a:xfrm>
        </p:spPr>
        <p:txBody>
          <a:bodyPr/>
          <a:lstStyle/>
          <a:p>
            <a:fld id="{39B9D086-CB07-40F2-BE8A-FA3E89239419}" type="slidenum">
              <a:rPr lang="ko-KR" altLang="en-US" smtClean="0"/>
              <a:pPr/>
              <a:t>10</a:t>
            </a:fld>
            <a:endParaRPr lang="ko-KR" altLang="en-US" dirty="0"/>
          </a:p>
        </p:txBody>
      </p:sp>
      <p:grpSp>
        <p:nvGrpSpPr>
          <p:cNvPr id="12" name="그룹 11"/>
          <p:cNvGrpSpPr/>
          <p:nvPr/>
        </p:nvGrpSpPr>
        <p:grpSpPr>
          <a:xfrm>
            <a:off x="323528" y="963476"/>
            <a:ext cx="176639" cy="4465272"/>
            <a:chOff x="4138637" y="963476"/>
            <a:chExt cx="176639" cy="4465272"/>
          </a:xfrm>
        </p:grpSpPr>
        <p:sp>
          <p:nvSpPr>
            <p:cNvPr id="13" name="포인트가 5개인 별 12"/>
            <p:cNvSpPr/>
            <p:nvPr/>
          </p:nvSpPr>
          <p:spPr>
            <a:xfrm>
              <a:off x="4138637" y="963476"/>
              <a:ext cx="157332" cy="144016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4" name="포인트가 5개인 별 13"/>
            <p:cNvSpPr/>
            <p:nvPr/>
          </p:nvSpPr>
          <p:spPr>
            <a:xfrm>
              <a:off x="4146875" y="1332530"/>
              <a:ext cx="157332" cy="144016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5" name="포인트가 5개인 별 14"/>
            <p:cNvSpPr/>
            <p:nvPr/>
          </p:nvSpPr>
          <p:spPr>
            <a:xfrm>
              <a:off x="4157944" y="2268246"/>
              <a:ext cx="157332" cy="144016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6" name="포인트가 5개인 별 15"/>
            <p:cNvSpPr/>
            <p:nvPr/>
          </p:nvSpPr>
          <p:spPr>
            <a:xfrm>
              <a:off x="4153103" y="2636912"/>
              <a:ext cx="157332" cy="144016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7" name="포인트가 5개인 별 16"/>
            <p:cNvSpPr/>
            <p:nvPr/>
          </p:nvSpPr>
          <p:spPr>
            <a:xfrm>
              <a:off x="4141102" y="3396048"/>
              <a:ext cx="157332" cy="144016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8" name="포인트가 5개인 별 17"/>
            <p:cNvSpPr/>
            <p:nvPr/>
          </p:nvSpPr>
          <p:spPr>
            <a:xfrm>
              <a:off x="4147290" y="4149080"/>
              <a:ext cx="157332" cy="144016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9" name="포인트가 5개인 별 18"/>
            <p:cNvSpPr/>
            <p:nvPr/>
          </p:nvSpPr>
          <p:spPr>
            <a:xfrm>
              <a:off x="4153103" y="4517358"/>
              <a:ext cx="157332" cy="144016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0" name="포인트가 5개인 별 19"/>
            <p:cNvSpPr/>
            <p:nvPr/>
          </p:nvSpPr>
          <p:spPr>
            <a:xfrm>
              <a:off x="4148013" y="4711452"/>
              <a:ext cx="157332" cy="144016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1" name="포인트가 5개인 별 20"/>
            <p:cNvSpPr/>
            <p:nvPr/>
          </p:nvSpPr>
          <p:spPr>
            <a:xfrm>
              <a:off x="4139952" y="5284732"/>
              <a:ext cx="157332" cy="144016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25" name="Picture 4" descr="C:\Users\O\Desktop\라인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75" t="41600"/>
          <a:stretch/>
        </p:blipFill>
        <p:spPr bwMode="auto">
          <a:xfrm>
            <a:off x="8083916" y="2852936"/>
            <a:ext cx="1061864" cy="400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슬라이드 번호 개체 틀 3"/>
          <p:cNvSpPr txBox="1">
            <a:spLocks/>
          </p:cNvSpPr>
          <p:nvPr/>
        </p:nvSpPr>
        <p:spPr>
          <a:xfrm>
            <a:off x="8726823" y="6515922"/>
            <a:ext cx="4306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9B9D086-CB07-40F2-BE8A-FA3E89239419}" type="slidenum">
              <a:rPr lang="ko-KR" altLang="en-US" smtClean="0"/>
              <a:pPr/>
              <a:t>10</a:t>
            </a:fld>
            <a:endParaRPr lang="ko-KR" altLang="en-US" dirty="0"/>
          </a:p>
        </p:txBody>
      </p:sp>
      <p:grpSp>
        <p:nvGrpSpPr>
          <p:cNvPr id="35" name="그룹 34"/>
          <p:cNvGrpSpPr/>
          <p:nvPr/>
        </p:nvGrpSpPr>
        <p:grpSpPr>
          <a:xfrm>
            <a:off x="3518120" y="2873712"/>
            <a:ext cx="4572000" cy="1217702"/>
            <a:chOff x="3788150" y="2513672"/>
            <a:chExt cx="4572000" cy="1217702"/>
          </a:xfrm>
        </p:grpSpPr>
        <p:sp>
          <p:nvSpPr>
            <p:cNvPr id="36" name="직사각형 35"/>
            <p:cNvSpPr/>
            <p:nvPr/>
          </p:nvSpPr>
          <p:spPr>
            <a:xfrm>
              <a:off x="3793336" y="2513672"/>
              <a:ext cx="442849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042988" fontAlgn="base" latinLnBrk="0">
                <a:spcBef>
                  <a:spcPct val="0"/>
                </a:spcBef>
                <a:spcAft>
                  <a:spcPct val="0"/>
                </a:spcAft>
                <a:buClr>
                  <a:srgbClr val="161645"/>
                </a:buClr>
                <a:buSzPts val="1200"/>
                <a:defRPr/>
              </a:pPr>
              <a:endParaRPr kumimoji="1" lang="en-US" altLang="ko-KR" b="1" kern="0" dirty="0" smtClean="0">
                <a:gradFill>
                  <a:gsLst>
                    <a:gs pos="0">
                      <a:prstClr val="black">
                        <a:lumMod val="75000"/>
                        <a:lumOff val="2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40" name="직사각형 39"/>
            <p:cNvSpPr/>
            <p:nvPr/>
          </p:nvSpPr>
          <p:spPr>
            <a:xfrm>
              <a:off x="3788150" y="3362042"/>
              <a:ext cx="4572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defTabSz="1042988" fontAlgn="base" latinLnBrk="0">
                <a:spcBef>
                  <a:spcPct val="0"/>
                </a:spcBef>
                <a:spcAft>
                  <a:spcPct val="0"/>
                </a:spcAft>
                <a:buClr>
                  <a:srgbClr val="161645"/>
                </a:buClr>
                <a:buSzPts val="1200"/>
                <a:defRPr/>
              </a:pPr>
              <a:endParaRPr kumimoji="1" lang="en-US" altLang="ko-KR" b="1" kern="0" dirty="0">
                <a:gradFill>
                  <a:gsLst>
                    <a:gs pos="0">
                      <a:prstClr val="black">
                        <a:lumMod val="75000"/>
                        <a:lumOff val="2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0"/>
                </a:gradFill>
              </a:endParaRPr>
            </a:p>
          </p:txBody>
        </p:sp>
      </p:grpSp>
      <p:pic>
        <p:nvPicPr>
          <p:cNvPr id="33" name="그림 32" descr="4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780309" y="836712"/>
            <a:ext cx="5447623" cy="617142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3491880" y="829323"/>
            <a:ext cx="4176464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400" b="1" dirty="0">
                <a:solidFill>
                  <a:schemeClr val="bg1"/>
                </a:solidFill>
                <a:latin typeface="Arial Narrow" panose="020B0606020202030204" pitchFamily="34" charset="0"/>
                <a:ea typeface="맑은 고딕" panose="020B0503020000020004" pitchFamily="50" charset="-127"/>
              </a:rPr>
              <a:t>Era of Dot Com</a:t>
            </a:r>
            <a:endParaRPr lang="ko-KR" altLang="en-US" sz="2400" b="1" dirty="0">
              <a:solidFill>
                <a:schemeClr val="bg1"/>
              </a:solidFill>
              <a:latin typeface="Arial Narrow" panose="020B0606020202030204" pitchFamily="34" charset="0"/>
              <a:ea typeface="맑은 고딕" panose="020B0503020000020004" pitchFamily="50" charset="-127"/>
            </a:endParaRPr>
          </a:p>
        </p:txBody>
      </p:sp>
      <p:cxnSp>
        <p:nvCxnSpPr>
          <p:cNvPr id="39" name="직선 연결선 38"/>
          <p:cNvCxnSpPr/>
          <p:nvPr/>
        </p:nvCxnSpPr>
        <p:spPr>
          <a:xfrm>
            <a:off x="219998" y="548680"/>
            <a:ext cx="4856058" cy="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직선 연결선 40"/>
          <p:cNvCxnSpPr/>
          <p:nvPr/>
        </p:nvCxnSpPr>
        <p:spPr>
          <a:xfrm>
            <a:off x="229424" y="544364"/>
            <a:ext cx="349259" cy="0"/>
          </a:xfrm>
          <a:prstGeom prst="line">
            <a:avLst/>
          </a:prstGeom>
          <a:ln w="22225" cap="sq">
            <a:solidFill>
              <a:srgbClr val="DE5A00"/>
            </a:solidFill>
            <a:prstDash val="solid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그룹 42"/>
          <p:cNvGrpSpPr/>
          <p:nvPr/>
        </p:nvGrpSpPr>
        <p:grpSpPr>
          <a:xfrm>
            <a:off x="2796150" y="1647087"/>
            <a:ext cx="5458850" cy="4334613"/>
            <a:chOff x="2796150" y="1647087"/>
            <a:chExt cx="5458850" cy="4334613"/>
          </a:xfrm>
        </p:grpSpPr>
        <p:sp>
          <p:nvSpPr>
            <p:cNvPr id="44" name="모서리가 둥근 직사각형 43"/>
            <p:cNvSpPr/>
            <p:nvPr/>
          </p:nvSpPr>
          <p:spPr>
            <a:xfrm>
              <a:off x="2796150" y="1647087"/>
              <a:ext cx="5458850" cy="4334613"/>
            </a:xfrm>
            <a:prstGeom prst="roundRect">
              <a:avLst>
                <a:gd name="adj" fmla="val 3689"/>
              </a:avLst>
            </a:prstGeom>
            <a:solidFill>
              <a:srgbClr val="007E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pic>
          <p:nvPicPr>
            <p:cNvPr id="45" name="그림 44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06" r="-1"/>
            <a:stretch/>
          </p:blipFill>
          <p:spPr>
            <a:xfrm>
              <a:off x="2870200" y="1696607"/>
              <a:ext cx="4838699" cy="1770493"/>
            </a:xfrm>
            <a:prstGeom prst="rect">
              <a:avLst/>
            </a:prstGeom>
          </p:spPr>
        </p:pic>
        <p:sp>
          <p:nvSpPr>
            <p:cNvPr id="46" name="모서리가 둥근 직사각형 45"/>
            <p:cNvSpPr/>
            <p:nvPr/>
          </p:nvSpPr>
          <p:spPr>
            <a:xfrm>
              <a:off x="2898924" y="2014240"/>
              <a:ext cx="5267176" cy="386586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7" name="직사각형 46"/>
            <p:cNvSpPr/>
            <p:nvPr/>
          </p:nvSpPr>
          <p:spPr>
            <a:xfrm>
              <a:off x="3449772" y="2492896"/>
              <a:ext cx="4716328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042988" fontAlgn="base" latinLnBrk="0">
                <a:spcBef>
                  <a:spcPct val="0"/>
                </a:spcBef>
                <a:spcAft>
                  <a:spcPct val="0"/>
                </a:spcAft>
                <a:buClr>
                  <a:srgbClr val="161645"/>
                </a:buClr>
                <a:buSzPts val="1200"/>
                <a:defRPr/>
              </a:pPr>
              <a:r>
                <a:rPr kumimoji="1" lang="en-US" altLang="ko-KR" sz="2400" b="1" kern="0" dirty="0" smtClean="0">
                  <a:gradFill>
                    <a:gsLst>
                      <a:gs pos="0">
                        <a:srgbClr val="034AA1"/>
                      </a:gs>
                      <a:gs pos="100000">
                        <a:srgbClr val="034AA1"/>
                      </a:gs>
                    </a:gsLst>
                    <a:lin ang="5400000" scaled="0"/>
                  </a:gradFill>
                  <a:latin typeface="Arial Narrow" panose="020B0606020202030204" pitchFamily="34" charset="0"/>
                </a:rPr>
                <a:t>Popularity of Internet </a:t>
              </a:r>
              <a:r>
                <a:rPr lang="en-US" altLang="ko-KR" sz="2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arrow" panose="020B0606020202030204" pitchFamily="34" charset="0"/>
                  <a:ea typeface="맑은 고딕" panose="020B0503020000020004" pitchFamily="50" charset="-127"/>
                </a:rPr>
                <a:t>access through PCs to search or get information</a:t>
              </a:r>
            </a:p>
          </p:txBody>
        </p:sp>
        <p:sp>
          <p:nvSpPr>
            <p:cNvPr id="48" name="직사각형 47"/>
            <p:cNvSpPr/>
            <p:nvPr/>
          </p:nvSpPr>
          <p:spPr>
            <a:xfrm>
              <a:off x="3444586" y="3557290"/>
              <a:ext cx="4572000" cy="83099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defTabSz="1042988" fontAlgn="base" latinLnBrk="0">
                <a:spcBef>
                  <a:spcPct val="0"/>
                </a:spcBef>
                <a:spcAft>
                  <a:spcPct val="0"/>
                </a:spcAft>
                <a:buClr>
                  <a:srgbClr val="161645"/>
                </a:buClr>
                <a:buSzPts val="1200"/>
                <a:defRPr/>
              </a:pPr>
              <a:r>
                <a:rPr kumimoji="1" lang="en-US" altLang="ko-KR" sz="2400" b="1" kern="0" dirty="0">
                  <a:gradFill>
                    <a:gsLst>
                      <a:gs pos="0">
                        <a:srgbClr val="034AA1"/>
                      </a:gs>
                      <a:gs pos="100000">
                        <a:srgbClr val="034AA1"/>
                      </a:gs>
                    </a:gsLst>
                    <a:lin ang="5400000" scaled="0"/>
                  </a:gradFill>
                  <a:latin typeface="Arial Narrow" panose="020B0606020202030204" pitchFamily="34" charset="0"/>
                </a:rPr>
                <a:t>Network </a:t>
              </a:r>
              <a:r>
                <a:rPr kumimoji="1" lang="en-US" altLang="ko-KR" sz="2400" b="1" kern="0" dirty="0" smtClean="0">
                  <a:gradFill>
                    <a:gsLst>
                      <a:gs pos="0">
                        <a:srgbClr val="034AA1"/>
                      </a:gs>
                      <a:gs pos="100000">
                        <a:srgbClr val="034AA1"/>
                      </a:gs>
                    </a:gsLst>
                    <a:lin ang="5400000" scaled="0"/>
                  </a:gradFill>
                  <a:latin typeface="Arial Narrow" panose="020B0606020202030204" pitchFamily="34" charset="0"/>
                </a:rPr>
                <a:t>Devices </a:t>
              </a:r>
              <a:r>
                <a:rPr lang="en-US" altLang="ko-KR" sz="2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arrow" panose="020B0606020202030204" pitchFamily="34" charset="0"/>
                  <a:ea typeface="맑은 고딕" panose="020B0503020000020004" pitchFamily="50" charset="-127"/>
                </a:rPr>
                <a:t>and</a:t>
              </a:r>
              <a:r>
                <a:rPr kumimoji="1" lang="en-US" altLang="ko-KR" sz="2400" b="1" kern="0" dirty="0">
                  <a:gradFill>
                    <a:gsLst>
                      <a:gs pos="0">
                        <a:srgbClr val="034AA1"/>
                      </a:gs>
                      <a:gs pos="100000">
                        <a:srgbClr val="034AA1"/>
                      </a:gs>
                    </a:gsLst>
                    <a:lin ang="5400000" scaled="0"/>
                  </a:gradFill>
                  <a:latin typeface="Arial Narrow" panose="020B0606020202030204" pitchFamily="34" charset="0"/>
                </a:rPr>
                <a:t> </a:t>
              </a:r>
              <a:r>
                <a:rPr kumimoji="1" lang="en-US" altLang="ko-KR" sz="2400" b="1" kern="0" dirty="0" smtClean="0">
                  <a:gradFill>
                    <a:gsLst>
                      <a:gs pos="0">
                        <a:srgbClr val="034AA1"/>
                      </a:gs>
                      <a:gs pos="100000">
                        <a:srgbClr val="034AA1"/>
                      </a:gs>
                    </a:gsLst>
                    <a:lin ang="5400000" scaled="0"/>
                  </a:gradFill>
                  <a:latin typeface="Arial Narrow" panose="020B0606020202030204" pitchFamily="34" charset="0"/>
                </a:rPr>
                <a:t>Components </a:t>
              </a:r>
              <a:r>
                <a:rPr lang="en-US" altLang="ko-KR" sz="2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arrow" panose="020B0606020202030204" pitchFamily="34" charset="0"/>
                  <a:ea typeface="맑은 고딕" panose="020B0503020000020004" pitchFamily="50" charset="-127"/>
                </a:rPr>
                <a:t>c</a:t>
              </a:r>
              <a:r>
                <a:rPr lang="en-US" altLang="ko-KR" sz="24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arrow" panose="020B0606020202030204" pitchFamily="34" charset="0"/>
                  <a:ea typeface="맑은 고딕" panose="020B0503020000020004" pitchFamily="50" charset="-127"/>
                </a:rPr>
                <a:t>ompanies </a:t>
              </a:r>
              <a:r>
                <a:rPr lang="en-US" altLang="ko-KR" sz="2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arrow" panose="020B0606020202030204" pitchFamily="34" charset="0"/>
                  <a:ea typeface="맑은 고딕" panose="020B0503020000020004" pitchFamily="50" charset="-127"/>
                </a:rPr>
                <a:t>appeared</a:t>
              </a:r>
            </a:p>
          </p:txBody>
        </p:sp>
        <p:grpSp>
          <p:nvGrpSpPr>
            <p:cNvPr id="50" name="그룹 49"/>
            <p:cNvGrpSpPr/>
            <p:nvPr/>
          </p:nvGrpSpPr>
          <p:grpSpPr>
            <a:xfrm>
              <a:off x="3216852" y="2590800"/>
              <a:ext cx="203020" cy="348186"/>
              <a:chOff x="409755" y="4148034"/>
              <a:chExt cx="97813" cy="153813"/>
            </a:xfrm>
            <a:solidFill>
              <a:srgbClr val="0070C0"/>
            </a:solidFill>
          </p:grpSpPr>
          <p:sp>
            <p:nvSpPr>
              <p:cNvPr id="59" name="모서리가 둥근 직사각형 58"/>
              <p:cNvSpPr/>
              <p:nvPr/>
            </p:nvSpPr>
            <p:spPr>
              <a:xfrm>
                <a:off x="409755" y="4148034"/>
                <a:ext cx="54677" cy="54677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0" name="모서리가 둥근 직사각형 59"/>
              <p:cNvSpPr/>
              <p:nvPr/>
            </p:nvSpPr>
            <p:spPr>
              <a:xfrm>
                <a:off x="452891" y="4197602"/>
                <a:ext cx="54677" cy="54677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1" name="모서리가 둥근 직사각형 60"/>
              <p:cNvSpPr/>
              <p:nvPr/>
            </p:nvSpPr>
            <p:spPr>
              <a:xfrm>
                <a:off x="409755" y="4247170"/>
                <a:ext cx="54677" cy="54677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51" name="그룹 50"/>
            <p:cNvGrpSpPr/>
            <p:nvPr/>
          </p:nvGrpSpPr>
          <p:grpSpPr>
            <a:xfrm>
              <a:off x="3189963" y="3644900"/>
              <a:ext cx="203020" cy="348186"/>
              <a:chOff x="409755" y="4148034"/>
              <a:chExt cx="97813" cy="153813"/>
            </a:xfrm>
            <a:solidFill>
              <a:srgbClr val="0070C0"/>
            </a:solidFill>
          </p:grpSpPr>
          <p:sp>
            <p:nvSpPr>
              <p:cNvPr id="56" name="모서리가 둥근 직사각형 55"/>
              <p:cNvSpPr/>
              <p:nvPr/>
            </p:nvSpPr>
            <p:spPr>
              <a:xfrm>
                <a:off x="409755" y="4148034"/>
                <a:ext cx="54677" cy="54677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7" name="모서리가 둥근 직사각형 56"/>
              <p:cNvSpPr/>
              <p:nvPr/>
            </p:nvSpPr>
            <p:spPr>
              <a:xfrm>
                <a:off x="452891" y="4197602"/>
                <a:ext cx="54677" cy="54677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8" name="모서리가 둥근 직사각형 57"/>
              <p:cNvSpPr/>
              <p:nvPr/>
            </p:nvSpPr>
            <p:spPr>
              <a:xfrm>
                <a:off x="409755" y="4247170"/>
                <a:ext cx="54677" cy="54677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62" name="그룹 196"/>
          <p:cNvGrpSpPr>
            <a:grpSpLocks/>
          </p:cNvGrpSpPr>
          <p:nvPr/>
        </p:nvGrpSpPr>
        <p:grpSpPr bwMode="auto">
          <a:xfrm rot="10800000">
            <a:off x="923132" y="589289"/>
            <a:ext cx="1128588" cy="301686"/>
            <a:chOff x="619199" y="2006777"/>
            <a:chExt cx="2219875" cy="474466"/>
          </a:xfrm>
        </p:grpSpPr>
        <p:sp>
          <p:nvSpPr>
            <p:cNvPr id="63" name="사다리꼴 62"/>
            <p:cNvSpPr/>
            <p:nvPr/>
          </p:nvSpPr>
          <p:spPr>
            <a:xfrm rot="10800000">
              <a:off x="619199" y="2006777"/>
              <a:ext cx="2219875" cy="455264"/>
            </a:xfrm>
            <a:prstGeom prst="trapezoid">
              <a:avLst>
                <a:gd name="adj" fmla="val 41611"/>
              </a:avLst>
            </a:prstGeom>
            <a:solidFill>
              <a:srgbClr val="045ECC"/>
            </a:solidFill>
            <a:ln w="3175">
              <a:noFill/>
            </a:ln>
            <a:effectLst>
              <a:outerShdw blurRad="12700" dist="38100" dir="4200000" algn="tl" rotWithShape="0">
                <a:prstClr val="black">
                  <a:alpha val="1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</a:endParaRPr>
            </a:p>
          </p:txBody>
        </p:sp>
        <p:sp>
          <p:nvSpPr>
            <p:cNvPr id="64" name="Freeform 5"/>
            <p:cNvSpPr>
              <a:spLocks/>
            </p:cNvSpPr>
            <p:nvPr/>
          </p:nvSpPr>
          <p:spPr bwMode="auto">
            <a:xfrm>
              <a:off x="640148" y="2006777"/>
              <a:ext cx="1136640" cy="474466"/>
            </a:xfrm>
            <a:custGeom>
              <a:avLst/>
              <a:gdLst>
                <a:gd name="T0" fmla="*/ 0 w 10073"/>
                <a:gd name="T1" fmla="*/ 0 h 10000"/>
                <a:gd name="T2" fmla="*/ 2147483647 w 10073"/>
                <a:gd name="T3" fmla="*/ 1068115034 h 10000"/>
                <a:gd name="T4" fmla="*/ 2147483647 w 10073"/>
                <a:gd name="T5" fmla="*/ 0 h 10000"/>
                <a:gd name="T6" fmla="*/ 0 w 10073"/>
                <a:gd name="T7" fmla="*/ 0 h 100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073" h="10000">
                  <a:moveTo>
                    <a:pt x="0" y="0"/>
                  </a:moveTo>
                  <a:cubicBezTo>
                    <a:pt x="612" y="8908"/>
                    <a:pt x="685" y="10000"/>
                    <a:pt x="685" y="10000"/>
                  </a:cubicBezTo>
                  <a:cubicBezTo>
                    <a:pt x="2262" y="4893"/>
                    <a:pt x="5330" y="2146"/>
                    <a:pt x="1007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1803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>
                <a:solidFill>
                  <a:prstClr val="black"/>
                </a:solidFill>
                <a:ea typeface="굴림" panose="020B0600000101010101" pitchFamily="50" charset="-127"/>
              </a:endParaRPr>
            </a:p>
          </p:txBody>
        </p:sp>
      </p:grpSp>
      <p:sp>
        <p:nvSpPr>
          <p:cNvPr id="65" name="직사각형 64"/>
          <p:cNvSpPr/>
          <p:nvPr/>
        </p:nvSpPr>
        <p:spPr>
          <a:xfrm>
            <a:off x="1170153" y="585555"/>
            <a:ext cx="633508" cy="323165"/>
          </a:xfrm>
          <a:prstGeom prst="rect">
            <a:avLst/>
          </a:prstGeom>
          <a:ln w="15875" cmpd="sng">
            <a:noFill/>
          </a:ln>
        </p:spPr>
        <p:txBody>
          <a:bodyPr wrap="none">
            <a:spAutoFit/>
          </a:bodyPr>
          <a:lstStyle/>
          <a:p>
            <a:pPr algn="ctr" fontAlgn="base"/>
            <a:r>
              <a:rPr kumimoji="1" lang="en-US" altLang="ko-KR" sz="1500" b="1" kern="0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</a:rPr>
              <a:t>2000</a:t>
            </a:r>
            <a:endParaRPr kumimoji="1" lang="ko-KR" altLang="en-US" sz="1500" b="1" kern="0" dirty="0">
              <a:gradFill>
                <a:gsLst>
                  <a:gs pos="0">
                    <a:prstClr val="white"/>
                  </a:gs>
                  <a:gs pos="100000">
                    <a:prstClr val="white"/>
                  </a:gs>
                </a:gsLst>
                <a:lin ang="5400000" scaled="0"/>
              </a:gradFill>
            </a:endParaRPr>
          </a:p>
        </p:txBody>
      </p:sp>
      <p:pic>
        <p:nvPicPr>
          <p:cNvPr id="66" name="Picture 3" descr="C:\Users\nipa\Desktop\BS-04-4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100" y="125057"/>
            <a:ext cx="1885950" cy="379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직사각형 66"/>
          <p:cNvSpPr/>
          <p:nvPr/>
        </p:nvSpPr>
        <p:spPr>
          <a:xfrm>
            <a:off x="179512" y="98088"/>
            <a:ext cx="4604209" cy="430887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fontAlgn="base"/>
            <a:r>
              <a:rPr lang="en-US" altLang="ko-KR" sz="2200" spc="-100" dirty="0" smtClean="0">
                <a:gradFill>
                  <a:gsLst>
                    <a:gs pos="0">
                      <a:srgbClr val="F79646">
                        <a:lumMod val="75000"/>
                      </a:srgbClr>
                    </a:gs>
                    <a:gs pos="100000">
                      <a:srgbClr val="CC3300"/>
                    </a:gs>
                  </a:gsLst>
                  <a:lin ang="5400000" scaled="0"/>
                </a:gradFill>
                <a:effectLst>
                  <a:glow rad="101600">
                    <a:srgbClr val="FFFFFF"/>
                  </a:glow>
                </a:effectLst>
                <a:latin typeface="Arial Black" panose="020B0A04020102020204" pitchFamily="34" charset="0"/>
                <a:ea typeface="HY견고딕" pitchFamily="18" charset="-127"/>
              </a:rPr>
              <a:t>2. Top </a:t>
            </a:r>
            <a:r>
              <a:rPr lang="en-US" altLang="ko-KR" sz="2200" spc="-100" dirty="0">
                <a:gradFill>
                  <a:gsLst>
                    <a:gs pos="0">
                      <a:srgbClr val="F79646">
                        <a:lumMod val="75000"/>
                      </a:srgbClr>
                    </a:gs>
                    <a:gs pos="100000">
                      <a:srgbClr val="CC3300"/>
                    </a:gs>
                  </a:gsLst>
                  <a:lin ang="5400000" scaled="0"/>
                </a:gradFill>
                <a:effectLst>
                  <a:glow rad="101600">
                    <a:srgbClr val="FFFFFF"/>
                  </a:glow>
                </a:effectLst>
                <a:latin typeface="Arial Black" panose="020B0A04020102020204" pitchFamily="34" charset="0"/>
                <a:ea typeface="HY견고딕" pitchFamily="18" charset="-127"/>
              </a:rPr>
              <a:t>30 IT </a:t>
            </a:r>
            <a:r>
              <a:rPr lang="en-US" altLang="ko-KR" sz="2200" spc="-100" dirty="0" smtClean="0">
                <a:gradFill>
                  <a:gsLst>
                    <a:gs pos="0">
                      <a:srgbClr val="F79646">
                        <a:lumMod val="75000"/>
                      </a:srgbClr>
                    </a:gs>
                    <a:gs pos="100000">
                      <a:srgbClr val="CC3300"/>
                    </a:gs>
                  </a:gsLst>
                  <a:lin ang="5400000" scaled="0"/>
                </a:gradFill>
                <a:effectLst>
                  <a:glow rad="101600">
                    <a:srgbClr val="FFFFFF"/>
                  </a:glow>
                </a:effectLst>
                <a:latin typeface="Arial Black" panose="020B0A04020102020204" pitchFamily="34" charset="0"/>
                <a:ea typeface="HY견고딕" pitchFamily="18" charset="-127"/>
              </a:rPr>
              <a:t>Companies </a:t>
            </a:r>
            <a:r>
              <a:rPr lang="en-US" altLang="ko-KR" sz="2200" spc="-100" dirty="0">
                <a:gradFill>
                  <a:gsLst>
                    <a:gs pos="0">
                      <a:srgbClr val="F79646">
                        <a:lumMod val="75000"/>
                      </a:srgbClr>
                    </a:gs>
                    <a:gs pos="100000">
                      <a:srgbClr val="CC3300"/>
                    </a:gs>
                  </a:gsLst>
                  <a:lin ang="5400000" scaled="0"/>
                </a:gradFill>
                <a:effectLst>
                  <a:glow rad="101600">
                    <a:srgbClr val="FFFFFF"/>
                  </a:glow>
                </a:effectLst>
                <a:latin typeface="Arial Black" panose="020B0A04020102020204" pitchFamily="34" charset="0"/>
                <a:ea typeface="HY견고딕" pitchFamily="18" charset="-127"/>
              </a:rPr>
              <a:t>in</a:t>
            </a:r>
            <a:r>
              <a:rPr lang="ko-KR" altLang="en-US" sz="2200" spc="-100" dirty="0">
                <a:gradFill>
                  <a:gsLst>
                    <a:gs pos="0">
                      <a:srgbClr val="F79646">
                        <a:lumMod val="75000"/>
                      </a:srgbClr>
                    </a:gs>
                    <a:gs pos="100000">
                      <a:srgbClr val="CC3300"/>
                    </a:gs>
                  </a:gsLst>
                  <a:lin ang="5400000" scaled="0"/>
                </a:gradFill>
                <a:effectLst>
                  <a:glow rad="101600">
                    <a:srgbClr val="FFFFFF"/>
                  </a:glow>
                </a:effectLst>
                <a:latin typeface="Arial Black" panose="020B0A04020102020204" pitchFamily="34" charset="0"/>
                <a:ea typeface="HY견고딕" pitchFamily="18" charset="-127"/>
              </a:rPr>
              <a:t> </a:t>
            </a:r>
            <a:r>
              <a:rPr lang="en-US" altLang="ko-KR" sz="2200" spc="-100" dirty="0" smtClean="0">
                <a:gradFill>
                  <a:gsLst>
                    <a:gs pos="0">
                      <a:srgbClr val="F79646">
                        <a:lumMod val="75000"/>
                      </a:srgbClr>
                    </a:gs>
                    <a:gs pos="100000">
                      <a:srgbClr val="CC3300"/>
                    </a:gs>
                  </a:gsLst>
                  <a:lin ang="5400000" scaled="0"/>
                </a:gradFill>
                <a:effectLst>
                  <a:glow rad="101600">
                    <a:srgbClr val="FFFFFF"/>
                  </a:glow>
                </a:effectLst>
                <a:latin typeface="Arial Black" panose="020B0A04020102020204" pitchFamily="34" charset="0"/>
                <a:ea typeface="HY견고딕" pitchFamily="18" charset="-127"/>
              </a:rPr>
              <a:t>2000</a:t>
            </a:r>
            <a:endParaRPr lang="en-US" altLang="ko-KR" sz="2200" spc="-100" dirty="0">
              <a:gradFill>
                <a:gsLst>
                  <a:gs pos="0">
                    <a:srgbClr val="F79646">
                      <a:lumMod val="75000"/>
                    </a:srgbClr>
                  </a:gs>
                  <a:gs pos="100000">
                    <a:srgbClr val="CC3300"/>
                  </a:gs>
                </a:gsLst>
                <a:lin ang="5400000" scaled="0"/>
              </a:gradFill>
              <a:effectLst>
                <a:glow rad="101600">
                  <a:srgbClr val="FFFFFF"/>
                </a:glow>
              </a:effectLst>
              <a:latin typeface="Arial Black" panose="020B0A04020102020204" pitchFamily="34" charset="0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9142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C:\Users\O\Desktop\마스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" y="3297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O\Desktop\라인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75" t="41600"/>
          <a:stretch/>
        </p:blipFill>
        <p:spPr bwMode="auto">
          <a:xfrm>
            <a:off x="8083916" y="2852936"/>
            <a:ext cx="1061864" cy="400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0" name="그룹 59"/>
          <p:cNvGrpSpPr/>
          <p:nvPr/>
        </p:nvGrpSpPr>
        <p:grpSpPr>
          <a:xfrm>
            <a:off x="2796150" y="1647087"/>
            <a:ext cx="5458850" cy="4334613"/>
            <a:chOff x="2796150" y="1647087"/>
            <a:chExt cx="5458850" cy="4334613"/>
          </a:xfrm>
        </p:grpSpPr>
        <p:sp>
          <p:nvSpPr>
            <p:cNvPr id="61" name="모서리가 둥근 직사각형 60"/>
            <p:cNvSpPr/>
            <p:nvPr/>
          </p:nvSpPr>
          <p:spPr>
            <a:xfrm>
              <a:off x="2796150" y="1647087"/>
              <a:ext cx="5458850" cy="4334613"/>
            </a:xfrm>
            <a:prstGeom prst="roundRect">
              <a:avLst>
                <a:gd name="adj" fmla="val 3689"/>
              </a:avLst>
            </a:prstGeom>
            <a:solidFill>
              <a:srgbClr val="007E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pic>
          <p:nvPicPr>
            <p:cNvPr id="62" name="그림 6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06" r="-1"/>
            <a:stretch/>
          </p:blipFill>
          <p:spPr>
            <a:xfrm>
              <a:off x="2870200" y="1696607"/>
              <a:ext cx="4838699" cy="1770493"/>
            </a:xfrm>
            <a:prstGeom prst="rect">
              <a:avLst/>
            </a:prstGeom>
          </p:spPr>
        </p:pic>
        <p:sp>
          <p:nvSpPr>
            <p:cNvPr id="63" name="모서리가 둥근 직사각형 62"/>
            <p:cNvSpPr/>
            <p:nvPr/>
          </p:nvSpPr>
          <p:spPr>
            <a:xfrm>
              <a:off x="2898924" y="2014240"/>
              <a:ext cx="5267176" cy="386586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4" name="직사각형 63"/>
            <p:cNvSpPr/>
            <p:nvPr/>
          </p:nvSpPr>
          <p:spPr>
            <a:xfrm>
              <a:off x="3449772" y="2492896"/>
              <a:ext cx="442849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042988" fontAlgn="base" latinLnBrk="0">
                <a:spcBef>
                  <a:spcPct val="0"/>
                </a:spcBef>
                <a:spcAft>
                  <a:spcPct val="0"/>
                </a:spcAft>
                <a:buClr>
                  <a:srgbClr val="161645"/>
                </a:buClr>
                <a:buSzPts val="1200"/>
                <a:defRPr/>
              </a:pPr>
              <a:r>
                <a:rPr lang="en-US" altLang="ko-KR" sz="2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arrow" panose="020B0606020202030204" pitchFamily="34" charset="0"/>
                  <a:ea typeface="맑은 고딕" panose="020B0503020000020004" pitchFamily="50" charset="-127"/>
                </a:rPr>
                <a:t>The internet access devices changed </a:t>
              </a:r>
              <a:r>
                <a:rPr kumimoji="1" lang="en-US" altLang="ko-KR" sz="2400" b="1" kern="0" dirty="0">
                  <a:gradFill>
                    <a:gsLst>
                      <a:gs pos="0">
                        <a:srgbClr val="034AA1"/>
                      </a:gs>
                      <a:gs pos="100000">
                        <a:srgbClr val="034AA1"/>
                      </a:gs>
                    </a:gsLst>
                    <a:lin ang="5400000" scaled="0"/>
                  </a:gradFill>
                  <a:latin typeface="Arial Narrow" panose="020B0606020202030204" pitchFamily="34" charset="0"/>
                </a:rPr>
                <a:t>from PC to mobile devices</a:t>
              </a:r>
            </a:p>
          </p:txBody>
        </p:sp>
        <p:sp>
          <p:nvSpPr>
            <p:cNvPr id="65" name="직사각형 64"/>
            <p:cNvSpPr/>
            <p:nvPr/>
          </p:nvSpPr>
          <p:spPr>
            <a:xfrm>
              <a:off x="3444586" y="3557290"/>
              <a:ext cx="4572000" cy="83099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defTabSz="1042988" fontAlgn="base" latinLnBrk="0">
                <a:spcBef>
                  <a:spcPct val="0"/>
                </a:spcBef>
                <a:spcAft>
                  <a:spcPct val="0"/>
                </a:spcAft>
                <a:buClr>
                  <a:srgbClr val="161645"/>
                </a:buClr>
                <a:buSzPts val="1200"/>
                <a:defRPr/>
              </a:pPr>
              <a:r>
                <a:rPr lang="en-US" altLang="ko-KR" sz="2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arrow" panose="020B0606020202030204" pitchFamily="34" charset="0"/>
                  <a:ea typeface="맑은 고딕" panose="020B0503020000020004" pitchFamily="50" charset="-127"/>
                </a:rPr>
                <a:t>Apple appeared again with </a:t>
              </a:r>
              <a:r>
                <a:rPr kumimoji="1" lang="en-US" altLang="ko-KR" sz="2400" b="1" kern="0" dirty="0" smtClean="0">
                  <a:gradFill>
                    <a:gsLst>
                      <a:gs pos="0">
                        <a:srgbClr val="034AA1"/>
                      </a:gs>
                      <a:gs pos="100000">
                        <a:srgbClr val="034AA1"/>
                      </a:gs>
                    </a:gsLst>
                    <a:lin ang="5400000" scaled="0"/>
                  </a:gradFill>
                  <a:latin typeface="Arial Narrow" panose="020B0606020202030204" pitchFamily="34" charset="0"/>
                </a:rPr>
                <a:t>iPhone</a:t>
              </a:r>
              <a:r>
                <a:rPr lang="en-US" altLang="ko-KR" sz="24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arrow" panose="020B0606020202030204" pitchFamily="34" charset="0"/>
                  <a:ea typeface="맑은 고딕" panose="020B0503020000020004" pitchFamily="50" charset="-127"/>
                </a:rPr>
                <a:t>; </a:t>
              </a:r>
              <a:r>
                <a:rPr lang="en-US" altLang="ko-KR" sz="2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arrow" panose="020B0606020202030204" pitchFamily="34" charset="0"/>
                  <a:ea typeface="맑은 고딕" panose="020B0503020000020004" pitchFamily="50" charset="-127"/>
                </a:rPr>
                <a:t>SAMSUNG rose to </a:t>
              </a:r>
              <a:r>
                <a:rPr lang="en-US" altLang="ko-KR" sz="24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arrow" panose="020B0606020202030204" pitchFamily="34" charset="0"/>
                  <a:ea typeface="맑은 고딕" panose="020B0503020000020004" pitchFamily="50" charset="-127"/>
                </a:rPr>
                <a:t>the Top 30</a:t>
              </a:r>
              <a:endParaRPr lang="en-US" altLang="ko-K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맑은 고딕" panose="020B0503020000020004" pitchFamily="50" charset="-127"/>
              </a:endParaRPr>
            </a:p>
          </p:txBody>
        </p:sp>
        <p:sp>
          <p:nvSpPr>
            <p:cNvPr id="66" name="직사각형 65"/>
            <p:cNvSpPr/>
            <p:nvPr/>
          </p:nvSpPr>
          <p:spPr>
            <a:xfrm>
              <a:off x="3456384" y="4614227"/>
              <a:ext cx="4572000" cy="83099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defTabSz="1042988" fontAlgn="base" latinLnBrk="0">
                <a:spcBef>
                  <a:spcPct val="0"/>
                </a:spcBef>
                <a:spcAft>
                  <a:spcPct val="0"/>
                </a:spcAft>
                <a:buClr>
                  <a:srgbClr val="161645"/>
                </a:buClr>
                <a:buSzPts val="1200"/>
                <a:defRPr/>
              </a:pPr>
              <a:r>
                <a:rPr kumimoji="1" lang="en-US" altLang="ko-KR" sz="2400" b="1" kern="0" dirty="0">
                  <a:gradFill>
                    <a:gsLst>
                      <a:gs pos="0">
                        <a:srgbClr val="034AA1"/>
                      </a:gs>
                      <a:gs pos="100000">
                        <a:srgbClr val="034AA1"/>
                      </a:gs>
                    </a:gsLst>
                    <a:lin ang="5400000" scaled="0"/>
                  </a:gradFill>
                  <a:latin typeface="Arial Narrow" panose="020B0606020202030204" pitchFamily="34" charset="0"/>
                </a:rPr>
                <a:t>SW companies</a:t>
              </a:r>
              <a:r>
                <a:rPr lang="en-US" altLang="ko-KR" sz="2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arrow" panose="020B0606020202030204" pitchFamily="34" charset="0"/>
                  <a:ea typeface="맑은 고딕" panose="020B0503020000020004" pitchFamily="50" charset="-127"/>
                </a:rPr>
                <a:t> providing Internet </a:t>
              </a:r>
              <a:r>
                <a:rPr lang="en-US" altLang="ko-KR" sz="24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arrow" panose="020B0606020202030204" pitchFamily="34" charset="0"/>
                  <a:ea typeface="맑은 고딕" panose="020B0503020000020004" pitchFamily="50" charset="-127"/>
                </a:rPr>
                <a:t>services </a:t>
              </a:r>
              <a:r>
                <a:rPr lang="en-US" altLang="ko-KR" sz="2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arrow" panose="020B0606020202030204" pitchFamily="34" charset="0"/>
                  <a:ea typeface="맑은 고딕" panose="020B0503020000020004" pitchFamily="50" charset="-127"/>
                </a:rPr>
                <a:t>began getting powerful</a:t>
              </a:r>
            </a:p>
          </p:txBody>
        </p:sp>
        <p:grpSp>
          <p:nvGrpSpPr>
            <p:cNvPr id="67" name="그룹 66"/>
            <p:cNvGrpSpPr/>
            <p:nvPr/>
          </p:nvGrpSpPr>
          <p:grpSpPr>
            <a:xfrm>
              <a:off x="3216852" y="2590800"/>
              <a:ext cx="203020" cy="348186"/>
              <a:chOff x="409755" y="4148034"/>
              <a:chExt cx="97813" cy="153813"/>
            </a:xfrm>
            <a:solidFill>
              <a:srgbClr val="0070C0"/>
            </a:solidFill>
          </p:grpSpPr>
          <p:sp>
            <p:nvSpPr>
              <p:cNvPr id="79" name="모서리가 둥근 직사각형 78"/>
              <p:cNvSpPr/>
              <p:nvPr/>
            </p:nvSpPr>
            <p:spPr>
              <a:xfrm>
                <a:off x="409755" y="4148034"/>
                <a:ext cx="54677" cy="54677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0" name="모서리가 둥근 직사각형 79"/>
              <p:cNvSpPr/>
              <p:nvPr/>
            </p:nvSpPr>
            <p:spPr>
              <a:xfrm>
                <a:off x="452891" y="4197602"/>
                <a:ext cx="54677" cy="54677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1" name="모서리가 둥근 직사각형 80"/>
              <p:cNvSpPr/>
              <p:nvPr/>
            </p:nvSpPr>
            <p:spPr>
              <a:xfrm>
                <a:off x="409755" y="4247170"/>
                <a:ext cx="54677" cy="54677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68" name="그룹 67"/>
            <p:cNvGrpSpPr/>
            <p:nvPr/>
          </p:nvGrpSpPr>
          <p:grpSpPr>
            <a:xfrm>
              <a:off x="3189963" y="3644900"/>
              <a:ext cx="203020" cy="348186"/>
              <a:chOff x="409755" y="4148034"/>
              <a:chExt cx="97813" cy="153813"/>
            </a:xfrm>
            <a:solidFill>
              <a:srgbClr val="0070C0"/>
            </a:solidFill>
          </p:grpSpPr>
          <p:sp>
            <p:nvSpPr>
              <p:cNvPr id="73" name="모서리가 둥근 직사각형 72"/>
              <p:cNvSpPr/>
              <p:nvPr/>
            </p:nvSpPr>
            <p:spPr>
              <a:xfrm>
                <a:off x="409755" y="4148034"/>
                <a:ext cx="54677" cy="54677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4" name="모서리가 둥근 직사각형 73"/>
              <p:cNvSpPr/>
              <p:nvPr/>
            </p:nvSpPr>
            <p:spPr>
              <a:xfrm>
                <a:off x="452891" y="4197602"/>
                <a:ext cx="54677" cy="54677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5" name="모서리가 둥근 직사각형 74"/>
              <p:cNvSpPr/>
              <p:nvPr/>
            </p:nvSpPr>
            <p:spPr>
              <a:xfrm>
                <a:off x="409755" y="4247170"/>
                <a:ext cx="54677" cy="54677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69" name="그룹 68"/>
            <p:cNvGrpSpPr/>
            <p:nvPr/>
          </p:nvGrpSpPr>
          <p:grpSpPr>
            <a:xfrm>
              <a:off x="3228063" y="4724400"/>
              <a:ext cx="203020" cy="348186"/>
              <a:chOff x="409755" y="4148034"/>
              <a:chExt cx="97813" cy="153813"/>
            </a:xfrm>
            <a:solidFill>
              <a:srgbClr val="0070C0"/>
            </a:solidFill>
          </p:grpSpPr>
          <p:sp>
            <p:nvSpPr>
              <p:cNvPr id="70" name="모서리가 둥근 직사각형 69"/>
              <p:cNvSpPr/>
              <p:nvPr/>
            </p:nvSpPr>
            <p:spPr>
              <a:xfrm>
                <a:off x="409755" y="4148034"/>
                <a:ext cx="54677" cy="54677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1" name="모서리가 둥근 직사각형 70"/>
              <p:cNvSpPr/>
              <p:nvPr/>
            </p:nvSpPr>
            <p:spPr>
              <a:xfrm>
                <a:off x="452891" y="4197602"/>
                <a:ext cx="54677" cy="54677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2" name="모서리가 둥근 직사각형 71"/>
              <p:cNvSpPr/>
              <p:nvPr/>
            </p:nvSpPr>
            <p:spPr>
              <a:xfrm>
                <a:off x="409755" y="4247170"/>
                <a:ext cx="54677" cy="54677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</p:grpSp>
      </p:grpSp>
      <p:pic>
        <p:nvPicPr>
          <p:cNvPr id="5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04" t="18494" r="13306" b="7349"/>
          <a:stretch/>
        </p:blipFill>
        <p:spPr bwMode="auto">
          <a:xfrm>
            <a:off x="575355" y="962025"/>
            <a:ext cx="1803512" cy="580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그룹 9"/>
          <p:cNvGrpSpPr/>
          <p:nvPr/>
        </p:nvGrpSpPr>
        <p:grpSpPr>
          <a:xfrm>
            <a:off x="1721120" y="1393651"/>
            <a:ext cx="202939" cy="4232440"/>
            <a:chOff x="6723916" y="1340768"/>
            <a:chExt cx="202939" cy="4232440"/>
          </a:xfrm>
        </p:grpSpPr>
        <p:sp>
          <p:nvSpPr>
            <p:cNvPr id="76" name="포인트가 5개인 별 75"/>
            <p:cNvSpPr/>
            <p:nvPr/>
          </p:nvSpPr>
          <p:spPr>
            <a:xfrm>
              <a:off x="6769523" y="5429192"/>
              <a:ext cx="157332" cy="144016"/>
            </a:xfrm>
            <a:prstGeom prst="star5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77" name="포인트가 5개인 별 76"/>
            <p:cNvSpPr/>
            <p:nvPr/>
          </p:nvSpPr>
          <p:spPr>
            <a:xfrm>
              <a:off x="6733134" y="2628563"/>
              <a:ext cx="157332" cy="144016"/>
            </a:xfrm>
            <a:prstGeom prst="star5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88" name="포인트가 5개인 별 87"/>
            <p:cNvSpPr/>
            <p:nvPr/>
          </p:nvSpPr>
          <p:spPr>
            <a:xfrm>
              <a:off x="6723916" y="1340768"/>
              <a:ext cx="157332" cy="144016"/>
            </a:xfrm>
            <a:prstGeom prst="star5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89" name="포인트가 5개인 별 88"/>
            <p:cNvSpPr/>
            <p:nvPr/>
          </p:nvSpPr>
          <p:spPr>
            <a:xfrm>
              <a:off x="6741377" y="3409295"/>
              <a:ext cx="157332" cy="144016"/>
            </a:xfrm>
            <a:prstGeom prst="star5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78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8677809" y="6520259"/>
            <a:ext cx="430695" cy="365125"/>
          </a:xfrm>
        </p:spPr>
        <p:txBody>
          <a:bodyPr/>
          <a:lstStyle/>
          <a:p>
            <a:fld id="{39B9D086-CB07-40F2-BE8A-FA3E89239419}" type="slidenum">
              <a:rPr lang="ko-KR" altLang="en-US" smtClean="0"/>
              <a:pPr/>
              <a:t>11</a:t>
            </a:fld>
            <a:endParaRPr lang="ko-KR" altLang="en-US" dirty="0"/>
          </a:p>
        </p:txBody>
      </p:sp>
      <p:grpSp>
        <p:nvGrpSpPr>
          <p:cNvPr id="19" name="그룹 18"/>
          <p:cNvGrpSpPr/>
          <p:nvPr/>
        </p:nvGrpSpPr>
        <p:grpSpPr>
          <a:xfrm>
            <a:off x="395536" y="1012904"/>
            <a:ext cx="170648" cy="5417852"/>
            <a:chOff x="5486550" y="963476"/>
            <a:chExt cx="170648" cy="5417852"/>
          </a:xfrm>
        </p:grpSpPr>
        <p:sp>
          <p:nvSpPr>
            <p:cNvPr id="20" name="포인트가 5개인 별 19"/>
            <p:cNvSpPr/>
            <p:nvPr/>
          </p:nvSpPr>
          <p:spPr>
            <a:xfrm>
              <a:off x="5486550" y="963476"/>
              <a:ext cx="157332" cy="144016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1" name="포인트가 5개인 별 20"/>
            <p:cNvSpPr/>
            <p:nvPr/>
          </p:nvSpPr>
          <p:spPr>
            <a:xfrm>
              <a:off x="5487698" y="1890954"/>
              <a:ext cx="157332" cy="144016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2" name="포인트가 5개인 별 21"/>
            <p:cNvSpPr/>
            <p:nvPr/>
          </p:nvSpPr>
          <p:spPr>
            <a:xfrm>
              <a:off x="5494788" y="2830356"/>
              <a:ext cx="157332" cy="144016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3" name="포인트가 5개인 별 22"/>
            <p:cNvSpPr/>
            <p:nvPr/>
          </p:nvSpPr>
          <p:spPr>
            <a:xfrm>
              <a:off x="5499866" y="6237312"/>
              <a:ext cx="157332" cy="144016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9" name="그룹 8"/>
          <p:cNvGrpSpPr/>
          <p:nvPr/>
        </p:nvGrpSpPr>
        <p:grpSpPr>
          <a:xfrm>
            <a:off x="2780309" y="829323"/>
            <a:ext cx="5447623" cy="624531"/>
            <a:chOff x="2780309" y="829323"/>
            <a:chExt cx="5447623" cy="624531"/>
          </a:xfrm>
        </p:grpSpPr>
        <p:pic>
          <p:nvPicPr>
            <p:cNvPr id="35" name="그림 34" descr="4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780309" y="836712"/>
              <a:ext cx="5447623" cy="617142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3491880" y="829323"/>
              <a:ext cx="4176464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2400" b="1" dirty="0">
                  <a:solidFill>
                    <a:schemeClr val="bg1"/>
                  </a:solidFill>
                  <a:latin typeface="Arial Narrow" panose="020B0606020202030204" pitchFamily="34" charset="0"/>
                  <a:ea typeface="맑은 고딕" panose="020B0503020000020004" pitchFamily="50" charset="-127"/>
                </a:rPr>
                <a:t>Era</a:t>
              </a:r>
              <a:r>
                <a:rPr kumimoji="1" lang="en-US" altLang="ko-KR" sz="2000" b="1" kern="0" dirty="0">
                  <a:solidFill>
                    <a:schemeClr val="bg1"/>
                  </a:solidFill>
                </a:rPr>
                <a:t> </a:t>
              </a:r>
              <a:r>
                <a:rPr lang="en-US" altLang="ko-KR" sz="2400" b="1" dirty="0">
                  <a:solidFill>
                    <a:schemeClr val="bg1"/>
                  </a:solidFill>
                  <a:latin typeface="Arial Narrow" panose="020B0606020202030204" pitchFamily="34" charset="0"/>
                  <a:ea typeface="맑은 고딕" panose="020B0503020000020004" pitchFamily="50" charset="-127"/>
                </a:rPr>
                <a:t>of Mobile Computing</a:t>
              </a:r>
              <a:endParaRPr lang="ko-KR" altLang="en-US" sz="2400" b="1" dirty="0">
                <a:solidFill>
                  <a:schemeClr val="bg1"/>
                </a:solidFill>
                <a:latin typeface="Arial Narrow" panose="020B0606020202030204" pitchFamily="34" charset="0"/>
                <a:ea typeface="맑은 고딕" panose="020B0503020000020004" pitchFamily="50" charset="-127"/>
              </a:endParaRPr>
            </a:p>
          </p:txBody>
        </p:sp>
      </p:grpSp>
      <p:cxnSp>
        <p:nvCxnSpPr>
          <p:cNvPr id="37" name="직선 연결선 36"/>
          <p:cNvCxnSpPr/>
          <p:nvPr/>
        </p:nvCxnSpPr>
        <p:spPr>
          <a:xfrm>
            <a:off x="219998" y="548680"/>
            <a:ext cx="4856058" cy="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직선 연결선 37"/>
          <p:cNvCxnSpPr/>
          <p:nvPr/>
        </p:nvCxnSpPr>
        <p:spPr>
          <a:xfrm>
            <a:off x="229424" y="544364"/>
            <a:ext cx="349259" cy="0"/>
          </a:xfrm>
          <a:prstGeom prst="line">
            <a:avLst/>
          </a:prstGeom>
          <a:ln w="22225" cap="sq">
            <a:solidFill>
              <a:srgbClr val="DE5A00"/>
            </a:solidFill>
            <a:prstDash val="solid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그룹 196"/>
          <p:cNvGrpSpPr>
            <a:grpSpLocks/>
          </p:cNvGrpSpPr>
          <p:nvPr/>
        </p:nvGrpSpPr>
        <p:grpSpPr bwMode="auto">
          <a:xfrm rot="10800000">
            <a:off x="923132" y="589289"/>
            <a:ext cx="1128588" cy="301686"/>
            <a:chOff x="619199" y="2006777"/>
            <a:chExt cx="2219875" cy="474466"/>
          </a:xfrm>
        </p:grpSpPr>
        <p:sp>
          <p:nvSpPr>
            <p:cNvPr id="40" name="사다리꼴 39"/>
            <p:cNvSpPr/>
            <p:nvPr/>
          </p:nvSpPr>
          <p:spPr>
            <a:xfrm rot="10800000">
              <a:off x="619199" y="2006777"/>
              <a:ext cx="2219875" cy="455264"/>
            </a:xfrm>
            <a:prstGeom prst="trapezoid">
              <a:avLst>
                <a:gd name="adj" fmla="val 41611"/>
              </a:avLst>
            </a:prstGeom>
            <a:solidFill>
              <a:srgbClr val="045ECC"/>
            </a:solidFill>
            <a:ln w="3175">
              <a:noFill/>
            </a:ln>
            <a:effectLst>
              <a:outerShdw blurRad="12700" dist="38100" dir="4200000" algn="tl" rotWithShape="0">
                <a:prstClr val="black">
                  <a:alpha val="1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</a:endParaRPr>
            </a:p>
          </p:txBody>
        </p:sp>
        <p:sp>
          <p:nvSpPr>
            <p:cNvPr id="41" name="Freeform 5"/>
            <p:cNvSpPr>
              <a:spLocks/>
            </p:cNvSpPr>
            <p:nvPr/>
          </p:nvSpPr>
          <p:spPr bwMode="auto">
            <a:xfrm>
              <a:off x="640148" y="2006777"/>
              <a:ext cx="1136640" cy="474466"/>
            </a:xfrm>
            <a:custGeom>
              <a:avLst/>
              <a:gdLst>
                <a:gd name="T0" fmla="*/ 0 w 10073"/>
                <a:gd name="T1" fmla="*/ 0 h 10000"/>
                <a:gd name="T2" fmla="*/ 2147483647 w 10073"/>
                <a:gd name="T3" fmla="*/ 1068115034 h 10000"/>
                <a:gd name="T4" fmla="*/ 2147483647 w 10073"/>
                <a:gd name="T5" fmla="*/ 0 h 10000"/>
                <a:gd name="T6" fmla="*/ 0 w 10073"/>
                <a:gd name="T7" fmla="*/ 0 h 100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073" h="10000">
                  <a:moveTo>
                    <a:pt x="0" y="0"/>
                  </a:moveTo>
                  <a:cubicBezTo>
                    <a:pt x="612" y="8908"/>
                    <a:pt x="685" y="10000"/>
                    <a:pt x="685" y="10000"/>
                  </a:cubicBezTo>
                  <a:cubicBezTo>
                    <a:pt x="2262" y="4893"/>
                    <a:pt x="5330" y="2146"/>
                    <a:pt x="1007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1803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>
                <a:solidFill>
                  <a:prstClr val="black"/>
                </a:solidFill>
                <a:ea typeface="굴림" panose="020B0600000101010101" pitchFamily="50" charset="-127"/>
              </a:endParaRPr>
            </a:p>
          </p:txBody>
        </p:sp>
      </p:grpSp>
      <p:sp>
        <p:nvSpPr>
          <p:cNvPr id="42" name="직사각형 41"/>
          <p:cNvSpPr/>
          <p:nvPr/>
        </p:nvSpPr>
        <p:spPr>
          <a:xfrm>
            <a:off x="1170153" y="585555"/>
            <a:ext cx="633508" cy="323165"/>
          </a:xfrm>
          <a:prstGeom prst="rect">
            <a:avLst/>
          </a:prstGeom>
          <a:ln w="15875" cmpd="sng">
            <a:noFill/>
          </a:ln>
        </p:spPr>
        <p:txBody>
          <a:bodyPr wrap="none">
            <a:spAutoFit/>
          </a:bodyPr>
          <a:lstStyle/>
          <a:p>
            <a:pPr algn="ctr" fontAlgn="base"/>
            <a:r>
              <a:rPr kumimoji="1" lang="en-US" altLang="ko-KR" sz="1500" b="1" kern="0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</a:rPr>
              <a:t>2010</a:t>
            </a:r>
            <a:endParaRPr kumimoji="1" lang="ko-KR" altLang="en-US" sz="1500" b="1" kern="0" dirty="0">
              <a:gradFill>
                <a:gsLst>
                  <a:gs pos="0">
                    <a:prstClr val="white"/>
                  </a:gs>
                  <a:gs pos="100000">
                    <a:prstClr val="white"/>
                  </a:gs>
                </a:gsLst>
                <a:lin ang="5400000" scaled="0"/>
              </a:gradFill>
            </a:endParaRPr>
          </a:p>
        </p:txBody>
      </p:sp>
      <p:pic>
        <p:nvPicPr>
          <p:cNvPr id="43" name="Picture 3" descr="C:\Users\nipa\Desktop\BS-04-4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100" y="125057"/>
            <a:ext cx="1885950" cy="379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5" descr="E:\제작중\2015.05.14_IITP 파워포인트\1\시안\요소\내지라인.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10" r="3583"/>
          <a:stretch/>
        </p:blipFill>
        <p:spPr bwMode="auto">
          <a:xfrm>
            <a:off x="35496" y="44624"/>
            <a:ext cx="9144000" cy="1232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직사각형 43"/>
          <p:cNvSpPr/>
          <p:nvPr/>
        </p:nvSpPr>
        <p:spPr>
          <a:xfrm>
            <a:off x="179512" y="98088"/>
            <a:ext cx="4604209" cy="430887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fontAlgn="base"/>
            <a:r>
              <a:rPr lang="en-US" altLang="ko-KR" sz="2200" spc="-100" dirty="0" smtClean="0">
                <a:gradFill>
                  <a:gsLst>
                    <a:gs pos="0">
                      <a:srgbClr val="F79646">
                        <a:lumMod val="75000"/>
                      </a:srgbClr>
                    </a:gs>
                    <a:gs pos="100000">
                      <a:srgbClr val="CC3300"/>
                    </a:gs>
                  </a:gsLst>
                  <a:lin ang="5400000" scaled="0"/>
                </a:gradFill>
                <a:effectLst>
                  <a:glow rad="101600">
                    <a:srgbClr val="FFFFFF"/>
                  </a:glow>
                </a:effectLst>
                <a:latin typeface="Arial Black" panose="020B0A04020102020204" pitchFamily="34" charset="0"/>
                <a:ea typeface="HY견고딕" pitchFamily="18" charset="-127"/>
              </a:rPr>
              <a:t>2. Top </a:t>
            </a:r>
            <a:r>
              <a:rPr lang="en-US" altLang="ko-KR" sz="2200" spc="-100" dirty="0">
                <a:gradFill>
                  <a:gsLst>
                    <a:gs pos="0">
                      <a:srgbClr val="F79646">
                        <a:lumMod val="75000"/>
                      </a:srgbClr>
                    </a:gs>
                    <a:gs pos="100000">
                      <a:srgbClr val="CC3300"/>
                    </a:gs>
                  </a:gsLst>
                  <a:lin ang="5400000" scaled="0"/>
                </a:gradFill>
                <a:effectLst>
                  <a:glow rad="101600">
                    <a:srgbClr val="FFFFFF"/>
                  </a:glow>
                </a:effectLst>
                <a:latin typeface="Arial Black" panose="020B0A04020102020204" pitchFamily="34" charset="0"/>
                <a:ea typeface="HY견고딕" pitchFamily="18" charset="-127"/>
              </a:rPr>
              <a:t>30 IT </a:t>
            </a:r>
            <a:r>
              <a:rPr lang="en-US" altLang="ko-KR" sz="2200" spc="-100" dirty="0" smtClean="0">
                <a:gradFill>
                  <a:gsLst>
                    <a:gs pos="0">
                      <a:srgbClr val="F79646">
                        <a:lumMod val="75000"/>
                      </a:srgbClr>
                    </a:gs>
                    <a:gs pos="100000">
                      <a:srgbClr val="CC3300"/>
                    </a:gs>
                  </a:gsLst>
                  <a:lin ang="5400000" scaled="0"/>
                </a:gradFill>
                <a:effectLst>
                  <a:glow rad="101600">
                    <a:srgbClr val="FFFFFF"/>
                  </a:glow>
                </a:effectLst>
                <a:latin typeface="Arial Black" panose="020B0A04020102020204" pitchFamily="34" charset="0"/>
                <a:ea typeface="HY견고딕" pitchFamily="18" charset="-127"/>
              </a:rPr>
              <a:t>Companies </a:t>
            </a:r>
            <a:r>
              <a:rPr lang="en-US" altLang="ko-KR" sz="2200" spc="-100" dirty="0">
                <a:gradFill>
                  <a:gsLst>
                    <a:gs pos="0">
                      <a:srgbClr val="F79646">
                        <a:lumMod val="75000"/>
                      </a:srgbClr>
                    </a:gs>
                    <a:gs pos="100000">
                      <a:srgbClr val="CC3300"/>
                    </a:gs>
                  </a:gsLst>
                  <a:lin ang="5400000" scaled="0"/>
                </a:gradFill>
                <a:effectLst>
                  <a:glow rad="101600">
                    <a:srgbClr val="FFFFFF"/>
                  </a:glow>
                </a:effectLst>
                <a:latin typeface="Arial Black" panose="020B0A04020102020204" pitchFamily="34" charset="0"/>
                <a:ea typeface="HY견고딕" pitchFamily="18" charset="-127"/>
              </a:rPr>
              <a:t>in</a:t>
            </a:r>
            <a:r>
              <a:rPr lang="ko-KR" altLang="en-US" sz="2200" spc="-100" dirty="0">
                <a:gradFill>
                  <a:gsLst>
                    <a:gs pos="0">
                      <a:srgbClr val="F79646">
                        <a:lumMod val="75000"/>
                      </a:srgbClr>
                    </a:gs>
                    <a:gs pos="100000">
                      <a:srgbClr val="CC3300"/>
                    </a:gs>
                  </a:gsLst>
                  <a:lin ang="5400000" scaled="0"/>
                </a:gradFill>
                <a:effectLst>
                  <a:glow rad="101600">
                    <a:srgbClr val="FFFFFF"/>
                  </a:glow>
                </a:effectLst>
                <a:latin typeface="Arial Black" panose="020B0A04020102020204" pitchFamily="34" charset="0"/>
                <a:ea typeface="HY견고딕" pitchFamily="18" charset="-127"/>
              </a:rPr>
              <a:t> </a:t>
            </a:r>
            <a:r>
              <a:rPr lang="en-US" altLang="ko-KR" sz="2200" spc="-100" dirty="0" smtClean="0">
                <a:gradFill>
                  <a:gsLst>
                    <a:gs pos="0">
                      <a:srgbClr val="F79646">
                        <a:lumMod val="75000"/>
                      </a:srgbClr>
                    </a:gs>
                    <a:gs pos="100000">
                      <a:srgbClr val="CC3300"/>
                    </a:gs>
                  </a:gsLst>
                  <a:lin ang="5400000" scaled="0"/>
                </a:gradFill>
                <a:effectLst>
                  <a:glow rad="101600">
                    <a:srgbClr val="FFFFFF"/>
                  </a:glow>
                </a:effectLst>
                <a:latin typeface="Arial Black" panose="020B0A04020102020204" pitchFamily="34" charset="0"/>
                <a:ea typeface="HY견고딕" pitchFamily="18" charset="-127"/>
              </a:rPr>
              <a:t>2010</a:t>
            </a:r>
            <a:endParaRPr lang="en-US" altLang="ko-KR" sz="2200" spc="-100" dirty="0">
              <a:gradFill>
                <a:gsLst>
                  <a:gs pos="0">
                    <a:srgbClr val="F79646">
                      <a:lumMod val="75000"/>
                    </a:srgbClr>
                  </a:gs>
                  <a:gs pos="100000">
                    <a:srgbClr val="CC3300"/>
                  </a:gs>
                </a:gsLst>
                <a:lin ang="5400000" scaled="0"/>
              </a:gradFill>
              <a:effectLst>
                <a:glow rad="101600">
                  <a:srgbClr val="FFFFFF"/>
                </a:glow>
              </a:effectLst>
              <a:latin typeface="Arial Black" panose="020B0A04020102020204" pitchFamily="34" charset="0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52109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C:\Users\O\Desktop\마스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" y="3297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5" descr="E:\제작중\2015.05.14_IITP 파워포인트\1\시안\요소\내지라인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10" r="3583"/>
          <a:stretch/>
        </p:blipFill>
        <p:spPr bwMode="auto">
          <a:xfrm>
            <a:off x="0" y="0"/>
            <a:ext cx="9144000" cy="1232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O\Desktop\라인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75" t="41600"/>
          <a:stretch/>
        </p:blipFill>
        <p:spPr bwMode="auto">
          <a:xfrm>
            <a:off x="8083916" y="2852936"/>
            <a:ext cx="1061864" cy="400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8677809" y="6520259"/>
            <a:ext cx="430695" cy="365125"/>
          </a:xfrm>
        </p:spPr>
        <p:txBody>
          <a:bodyPr/>
          <a:lstStyle/>
          <a:p>
            <a:fld id="{39B9D086-CB07-40F2-BE8A-FA3E89239419}" type="slidenum">
              <a:rPr lang="ko-KR" altLang="en-US" smtClean="0"/>
              <a:pPr/>
              <a:t>12</a:t>
            </a:fld>
            <a:endParaRPr lang="ko-KR" altLang="en-US" dirty="0"/>
          </a:p>
        </p:txBody>
      </p:sp>
      <p:grpSp>
        <p:nvGrpSpPr>
          <p:cNvPr id="18" name="그룹 17"/>
          <p:cNvGrpSpPr/>
          <p:nvPr/>
        </p:nvGrpSpPr>
        <p:grpSpPr>
          <a:xfrm>
            <a:off x="2275542" y="2078310"/>
            <a:ext cx="160582" cy="2418618"/>
            <a:chOff x="7272978" y="1890954"/>
            <a:chExt cx="160582" cy="2418618"/>
          </a:xfrm>
        </p:grpSpPr>
        <p:grpSp>
          <p:nvGrpSpPr>
            <p:cNvPr id="19" name="그룹 18"/>
            <p:cNvGrpSpPr/>
            <p:nvPr/>
          </p:nvGrpSpPr>
          <p:grpSpPr>
            <a:xfrm>
              <a:off x="7272978" y="1890954"/>
              <a:ext cx="157346" cy="340587"/>
              <a:chOff x="7272978" y="1890954"/>
              <a:chExt cx="157346" cy="340587"/>
            </a:xfrm>
          </p:grpSpPr>
          <p:sp>
            <p:nvSpPr>
              <p:cNvPr id="21" name="포인트가 5개인 별 20"/>
              <p:cNvSpPr/>
              <p:nvPr/>
            </p:nvSpPr>
            <p:spPr>
              <a:xfrm>
                <a:off x="7272992" y="1890954"/>
                <a:ext cx="157332" cy="144016"/>
              </a:xfrm>
              <a:prstGeom prst="star5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2" name="포인트가 5개인 별 21"/>
              <p:cNvSpPr/>
              <p:nvPr/>
            </p:nvSpPr>
            <p:spPr>
              <a:xfrm>
                <a:off x="7272978" y="2087525"/>
                <a:ext cx="157332" cy="144016"/>
              </a:xfrm>
              <a:prstGeom prst="star5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0" name="포인트가 5개인 별 19"/>
            <p:cNvSpPr/>
            <p:nvPr/>
          </p:nvSpPr>
          <p:spPr>
            <a:xfrm>
              <a:off x="7276228" y="4165556"/>
              <a:ext cx="157332" cy="144016"/>
            </a:xfrm>
            <a:prstGeom prst="star5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  <p:cxnSp>
        <p:nvCxnSpPr>
          <p:cNvPr id="37" name="직선 연결선 36"/>
          <p:cNvCxnSpPr/>
          <p:nvPr/>
        </p:nvCxnSpPr>
        <p:spPr>
          <a:xfrm>
            <a:off x="219998" y="548680"/>
            <a:ext cx="4856058" cy="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직선 연결선 37"/>
          <p:cNvCxnSpPr/>
          <p:nvPr/>
        </p:nvCxnSpPr>
        <p:spPr>
          <a:xfrm>
            <a:off x="229424" y="544364"/>
            <a:ext cx="349259" cy="0"/>
          </a:xfrm>
          <a:prstGeom prst="line">
            <a:avLst/>
          </a:prstGeom>
          <a:ln w="22225" cap="sq">
            <a:solidFill>
              <a:srgbClr val="DE5A00"/>
            </a:solidFill>
            <a:prstDash val="solid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그룹 8"/>
          <p:cNvGrpSpPr/>
          <p:nvPr/>
        </p:nvGrpSpPr>
        <p:grpSpPr>
          <a:xfrm>
            <a:off x="2780309" y="829323"/>
            <a:ext cx="5447623" cy="624531"/>
            <a:chOff x="2780309" y="829323"/>
            <a:chExt cx="5447623" cy="624531"/>
          </a:xfrm>
        </p:grpSpPr>
        <p:pic>
          <p:nvPicPr>
            <p:cNvPr id="40" name="그림 39" descr="4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780309" y="836712"/>
              <a:ext cx="5447623" cy="617142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3417738" y="829323"/>
              <a:ext cx="4176464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2400" b="1" dirty="0">
                  <a:solidFill>
                    <a:schemeClr val="bg1"/>
                  </a:solidFill>
                  <a:latin typeface="Arial Narrow" panose="020B0606020202030204" pitchFamily="34" charset="0"/>
                  <a:ea typeface="맑은 고딕" panose="020B0503020000020004" pitchFamily="50" charset="-127"/>
                </a:rPr>
                <a:t>Era of 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Arial Narrow" panose="020B0606020202030204" pitchFamily="34" charset="0"/>
                  <a:ea typeface="맑은 고딕" panose="020B0503020000020004" pitchFamily="50" charset="-127"/>
                </a:rPr>
                <a:t>SW (</a:t>
              </a:r>
              <a:r>
                <a:rPr lang="en-US" altLang="ko-KR" sz="2400" b="1" dirty="0">
                  <a:solidFill>
                    <a:schemeClr val="bg1"/>
                  </a:solidFill>
                  <a:latin typeface="Arial Narrow" panose="020B0606020202030204" pitchFamily="34" charset="0"/>
                  <a:ea typeface="맑은 고딕" panose="020B0503020000020004" pitchFamily="50" charset="-127"/>
                </a:rPr>
                <a:t>ICBM)</a:t>
              </a:r>
              <a:endParaRPr lang="ko-KR" altLang="en-US" sz="2400" b="1" dirty="0">
                <a:solidFill>
                  <a:schemeClr val="bg1"/>
                </a:solidFill>
                <a:latin typeface="Arial Narrow" panose="020B0606020202030204" pitchFamily="34" charset="0"/>
                <a:ea typeface="맑은 고딕" panose="020B0503020000020004" pitchFamily="50" charset="-127"/>
              </a:endParaRPr>
            </a:p>
          </p:txBody>
        </p:sp>
      </p:grpSp>
      <p:grpSp>
        <p:nvGrpSpPr>
          <p:cNvPr id="42" name="그룹 41"/>
          <p:cNvGrpSpPr/>
          <p:nvPr/>
        </p:nvGrpSpPr>
        <p:grpSpPr>
          <a:xfrm>
            <a:off x="404509" y="1316384"/>
            <a:ext cx="157635" cy="1084743"/>
            <a:chOff x="7289135" y="1954514"/>
            <a:chExt cx="157635" cy="1084743"/>
          </a:xfrm>
          <a:solidFill>
            <a:srgbClr val="FF0000"/>
          </a:solidFill>
        </p:grpSpPr>
        <p:sp>
          <p:nvSpPr>
            <p:cNvPr id="43" name="포인트가 5개인 별 42"/>
            <p:cNvSpPr/>
            <p:nvPr/>
          </p:nvSpPr>
          <p:spPr>
            <a:xfrm>
              <a:off x="7289438" y="1954514"/>
              <a:ext cx="157332" cy="144016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44" name="포인트가 5개인 별 43"/>
            <p:cNvSpPr/>
            <p:nvPr/>
          </p:nvSpPr>
          <p:spPr>
            <a:xfrm>
              <a:off x="7289135" y="2324015"/>
              <a:ext cx="157332" cy="144016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45" name="포인트가 5개인 별 44"/>
            <p:cNvSpPr/>
            <p:nvPr/>
          </p:nvSpPr>
          <p:spPr>
            <a:xfrm>
              <a:off x="7289173" y="2507879"/>
              <a:ext cx="157332" cy="144016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46" name="포인트가 5개인 별 45"/>
            <p:cNvSpPr/>
            <p:nvPr/>
          </p:nvSpPr>
          <p:spPr>
            <a:xfrm>
              <a:off x="7289438" y="2713141"/>
              <a:ext cx="157332" cy="144016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47" name="포인트가 5개인 별 46"/>
            <p:cNvSpPr/>
            <p:nvPr/>
          </p:nvSpPr>
          <p:spPr>
            <a:xfrm>
              <a:off x="7289438" y="2895241"/>
              <a:ext cx="157332" cy="144016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48" name="그룹 47"/>
          <p:cNvGrpSpPr/>
          <p:nvPr/>
        </p:nvGrpSpPr>
        <p:grpSpPr>
          <a:xfrm>
            <a:off x="2273554" y="2657557"/>
            <a:ext cx="168774" cy="3543876"/>
            <a:chOff x="7277996" y="1911499"/>
            <a:chExt cx="168774" cy="3543876"/>
          </a:xfrm>
          <a:solidFill>
            <a:srgbClr val="FFC000"/>
          </a:solidFill>
        </p:grpSpPr>
        <p:sp>
          <p:nvSpPr>
            <p:cNvPr id="49" name="포인트가 5개인 별 48"/>
            <p:cNvSpPr/>
            <p:nvPr/>
          </p:nvSpPr>
          <p:spPr>
            <a:xfrm>
              <a:off x="7289438" y="1911499"/>
              <a:ext cx="157332" cy="144016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50" name="포인트가 5개인 별 49"/>
            <p:cNvSpPr/>
            <p:nvPr/>
          </p:nvSpPr>
          <p:spPr>
            <a:xfrm>
              <a:off x="7277996" y="2674163"/>
              <a:ext cx="157332" cy="144016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51" name="포인트가 5개인 별 50"/>
            <p:cNvSpPr/>
            <p:nvPr/>
          </p:nvSpPr>
          <p:spPr>
            <a:xfrm>
              <a:off x="7283883" y="5311359"/>
              <a:ext cx="157332" cy="144016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52" name="포인트가 5개인 별 51"/>
            <p:cNvSpPr/>
            <p:nvPr/>
          </p:nvSpPr>
          <p:spPr>
            <a:xfrm>
              <a:off x="7277996" y="3231179"/>
              <a:ext cx="157332" cy="144016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53" name="포인트가 5개인 별 52"/>
            <p:cNvSpPr/>
            <p:nvPr/>
          </p:nvSpPr>
          <p:spPr>
            <a:xfrm>
              <a:off x="7283883" y="5118575"/>
              <a:ext cx="157332" cy="144016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54" name="그룹 196"/>
          <p:cNvGrpSpPr>
            <a:grpSpLocks/>
          </p:cNvGrpSpPr>
          <p:nvPr/>
        </p:nvGrpSpPr>
        <p:grpSpPr bwMode="auto">
          <a:xfrm rot="10800000">
            <a:off x="755577" y="733305"/>
            <a:ext cx="1128588" cy="301686"/>
            <a:chOff x="619199" y="2006777"/>
            <a:chExt cx="2219875" cy="474466"/>
          </a:xfrm>
        </p:grpSpPr>
        <p:sp>
          <p:nvSpPr>
            <p:cNvPr id="55" name="사다리꼴 54"/>
            <p:cNvSpPr/>
            <p:nvPr/>
          </p:nvSpPr>
          <p:spPr>
            <a:xfrm rot="10800000">
              <a:off x="619199" y="2006777"/>
              <a:ext cx="2219875" cy="455264"/>
            </a:xfrm>
            <a:prstGeom prst="trapezoid">
              <a:avLst>
                <a:gd name="adj" fmla="val 41611"/>
              </a:avLst>
            </a:prstGeom>
            <a:solidFill>
              <a:srgbClr val="045ECC"/>
            </a:solidFill>
            <a:ln w="3175">
              <a:noFill/>
            </a:ln>
            <a:effectLst>
              <a:outerShdw blurRad="12700" dist="38100" dir="4200000" algn="tl" rotWithShape="0">
                <a:prstClr val="black">
                  <a:alpha val="1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</a:endParaRPr>
            </a:p>
          </p:txBody>
        </p:sp>
        <p:sp>
          <p:nvSpPr>
            <p:cNvPr id="56" name="Freeform 5"/>
            <p:cNvSpPr>
              <a:spLocks/>
            </p:cNvSpPr>
            <p:nvPr/>
          </p:nvSpPr>
          <p:spPr bwMode="auto">
            <a:xfrm>
              <a:off x="640148" y="2006777"/>
              <a:ext cx="1136640" cy="474466"/>
            </a:xfrm>
            <a:custGeom>
              <a:avLst/>
              <a:gdLst>
                <a:gd name="T0" fmla="*/ 0 w 10073"/>
                <a:gd name="T1" fmla="*/ 0 h 10000"/>
                <a:gd name="T2" fmla="*/ 2147483647 w 10073"/>
                <a:gd name="T3" fmla="*/ 1068115034 h 10000"/>
                <a:gd name="T4" fmla="*/ 2147483647 w 10073"/>
                <a:gd name="T5" fmla="*/ 0 h 10000"/>
                <a:gd name="T6" fmla="*/ 0 w 10073"/>
                <a:gd name="T7" fmla="*/ 0 h 100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073" h="10000">
                  <a:moveTo>
                    <a:pt x="0" y="0"/>
                  </a:moveTo>
                  <a:cubicBezTo>
                    <a:pt x="612" y="8908"/>
                    <a:pt x="685" y="10000"/>
                    <a:pt x="685" y="10000"/>
                  </a:cubicBezTo>
                  <a:cubicBezTo>
                    <a:pt x="2262" y="4893"/>
                    <a:pt x="5330" y="2146"/>
                    <a:pt x="1007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1803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>
                <a:solidFill>
                  <a:prstClr val="black"/>
                </a:solidFill>
                <a:ea typeface="굴림" panose="020B0600000101010101" pitchFamily="50" charset="-127"/>
              </a:endParaRPr>
            </a:p>
          </p:txBody>
        </p:sp>
      </p:grpSp>
      <p:sp>
        <p:nvSpPr>
          <p:cNvPr id="57" name="직사각형 56"/>
          <p:cNvSpPr/>
          <p:nvPr/>
        </p:nvSpPr>
        <p:spPr>
          <a:xfrm>
            <a:off x="1002598" y="729571"/>
            <a:ext cx="633508" cy="323165"/>
          </a:xfrm>
          <a:prstGeom prst="rect">
            <a:avLst/>
          </a:prstGeom>
          <a:ln w="15875" cmpd="sng">
            <a:noFill/>
          </a:ln>
        </p:spPr>
        <p:txBody>
          <a:bodyPr wrap="none">
            <a:spAutoFit/>
          </a:bodyPr>
          <a:lstStyle/>
          <a:p>
            <a:pPr algn="ctr" fontAlgn="base"/>
            <a:r>
              <a:rPr kumimoji="1" lang="en-US" altLang="ko-KR" sz="1500" b="1" kern="0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</a:rPr>
              <a:t>2015</a:t>
            </a:r>
            <a:endParaRPr kumimoji="1" lang="ko-KR" altLang="en-US" sz="1500" b="1" kern="0" dirty="0">
              <a:gradFill>
                <a:gsLst>
                  <a:gs pos="0">
                    <a:prstClr val="white"/>
                  </a:gs>
                  <a:gs pos="100000">
                    <a:prstClr val="white"/>
                  </a:gs>
                </a:gsLst>
                <a:lin ang="5400000" scaled="0"/>
              </a:gradFill>
            </a:endParaRPr>
          </a:p>
        </p:txBody>
      </p:sp>
      <p:pic>
        <p:nvPicPr>
          <p:cNvPr id="62" name="Picture 3" descr="C:\Users\nipa\Desktop\BS-04-4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100" y="125057"/>
            <a:ext cx="1885950" cy="379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직사각형 62"/>
          <p:cNvSpPr/>
          <p:nvPr/>
        </p:nvSpPr>
        <p:spPr>
          <a:xfrm>
            <a:off x="179512" y="81612"/>
            <a:ext cx="4604209" cy="430887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fontAlgn="base"/>
            <a:r>
              <a:rPr lang="en-US" altLang="ko-KR" sz="2200" spc="-100" dirty="0" smtClean="0">
                <a:gradFill>
                  <a:gsLst>
                    <a:gs pos="0">
                      <a:srgbClr val="F79646">
                        <a:lumMod val="75000"/>
                      </a:srgbClr>
                    </a:gs>
                    <a:gs pos="100000">
                      <a:srgbClr val="CC3300"/>
                    </a:gs>
                  </a:gsLst>
                  <a:lin ang="5400000" scaled="0"/>
                </a:gradFill>
                <a:effectLst>
                  <a:glow rad="101600">
                    <a:srgbClr val="FFFFFF"/>
                  </a:glow>
                </a:effectLst>
                <a:latin typeface="Arial Black" panose="020B0A04020102020204" pitchFamily="34" charset="0"/>
                <a:ea typeface="HY견고딕" pitchFamily="18" charset="-127"/>
              </a:rPr>
              <a:t>2. Top </a:t>
            </a:r>
            <a:r>
              <a:rPr lang="en-US" altLang="ko-KR" sz="2200" spc="-100" dirty="0">
                <a:gradFill>
                  <a:gsLst>
                    <a:gs pos="0">
                      <a:srgbClr val="F79646">
                        <a:lumMod val="75000"/>
                      </a:srgbClr>
                    </a:gs>
                    <a:gs pos="100000">
                      <a:srgbClr val="CC3300"/>
                    </a:gs>
                  </a:gsLst>
                  <a:lin ang="5400000" scaled="0"/>
                </a:gradFill>
                <a:effectLst>
                  <a:glow rad="101600">
                    <a:srgbClr val="FFFFFF"/>
                  </a:glow>
                </a:effectLst>
                <a:latin typeface="Arial Black" panose="020B0A04020102020204" pitchFamily="34" charset="0"/>
                <a:ea typeface="HY견고딕" pitchFamily="18" charset="-127"/>
              </a:rPr>
              <a:t>30 IT </a:t>
            </a:r>
            <a:r>
              <a:rPr lang="en-US" altLang="ko-KR" sz="2200" spc="-100" dirty="0" smtClean="0">
                <a:gradFill>
                  <a:gsLst>
                    <a:gs pos="0">
                      <a:srgbClr val="F79646">
                        <a:lumMod val="75000"/>
                      </a:srgbClr>
                    </a:gs>
                    <a:gs pos="100000">
                      <a:srgbClr val="CC3300"/>
                    </a:gs>
                  </a:gsLst>
                  <a:lin ang="5400000" scaled="0"/>
                </a:gradFill>
                <a:effectLst>
                  <a:glow rad="101600">
                    <a:srgbClr val="FFFFFF"/>
                  </a:glow>
                </a:effectLst>
                <a:latin typeface="Arial Black" panose="020B0A04020102020204" pitchFamily="34" charset="0"/>
                <a:ea typeface="HY견고딕" pitchFamily="18" charset="-127"/>
              </a:rPr>
              <a:t>Companies </a:t>
            </a:r>
            <a:r>
              <a:rPr lang="en-US" altLang="ko-KR" sz="2200" spc="-100" dirty="0">
                <a:gradFill>
                  <a:gsLst>
                    <a:gs pos="0">
                      <a:srgbClr val="F79646">
                        <a:lumMod val="75000"/>
                      </a:srgbClr>
                    </a:gs>
                    <a:gs pos="100000">
                      <a:srgbClr val="CC3300"/>
                    </a:gs>
                  </a:gsLst>
                  <a:lin ang="5400000" scaled="0"/>
                </a:gradFill>
                <a:effectLst>
                  <a:glow rad="101600">
                    <a:srgbClr val="FFFFFF"/>
                  </a:glow>
                </a:effectLst>
                <a:latin typeface="Arial Black" panose="020B0A04020102020204" pitchFamily="34" charset="0"/>
                <a:ea typeface="HY견고딕" pitchFamily="18" charset="-127"/>
              </a:rPr>
              <a:t>in</a:t>
            </a:r>
            <a:r>
              <a:rPr lang="ko-KR" altLang="en-US" sz="2200" spc="-100" dirty="0">
                <a:gradFill>
                  <a:gsLst>
                    <a:gs pos="0">
                      <a:srgbClr val="F79646">
                        <a:lumMod val="75000"/>
                      </a:srgbClr>
                    </a:gs>
                    <a:gs pos="100000">
                      <a:srgbClr val="CC3300"/>
                    </a:gs>
                  </a:gsLst>
                  <a:lin ang="5400000" scaled="0"/>
                </a:gradFill>
                <a:effectLst>
                  <a:glow rad="101600">
                    <a:srgbClr val="FFFFFF"/>
                  </a:glow>
                </a:effectLst>
                <a:latin typeface="Arial Black" panose="020B0A04020102020204" pitchFamily="34" charset="0"/>
                <a:ea typeface="HY견고딕" pitchFamily="18" charset="-127"/>
              </a:rPr>
              <a:t> </a:t>
            </a:r>
            <a:r>
              <a:rPr lang="en-US" altLang="ko-KR" sz="2200" spc="-100" dirty="0" smtClean="0">
                <a:gradFill>
                  <a:gsLst>
                    <a:gs pos="0">
                      <a:srgbClr val="F79646">
                        <a:lumMod val="75000"/>
                      </a:srgbClr>
                    </a:gs>
                    <a:gs pos="100000">
                      <a:srgbClr val="CC3300"/>
                    </a:gs>
                  </a:gsLst>
                  <a:lin ang="5400000" scaled="0"/>
                </a:gradFill>
                <a:effectLst>
                  <a:glow rad="101600">
                    <a:srgbClr val="FFFFFF"/>
                  </a:glow>
                </a:effectLst>
                <a:latin typeface="Arial Black" panose="020B0A04020102020204" pitchFamily="34" charset="0"/>
                <a:ea typeface="HY견고딕" pitchFamily="18" charset="-127"/>
              </a:rPr>
              <a:t>2015</a:t>
            </a:r>
            <a:endParaRPr lang="en-US" altLang="ko-KR" sz="2200" spc="-100" dirty="0">
              <a:gradFill>
                <a:gsLst>
                  <a:gs pos="0">
                    <a:srgbClr val="F79646">
                      <a:lumMod val="75000"/>
                    </a:srgbClr>
                  </a:gs>
                  <a:gs pos="100000">
                    <a:srgbClr val="CC3300"/>
                  </a:gs>
                </a:gsLst>
                <a:lin ang="5400000" scaled="0"/>
              </a:gradFill>
              <a:effectLst>
                <a:glow rad="101600">
                  <a:srgbClr val="FFFFFF"/>
                </a:glow>
              </a:effectLst>
              <a:latin typeface="Arial Black" panose="020B0A04020102020204" pitchFamily="34" charset="0"/>
              <a:ea typeface="HY견고딕" pitchFamily="18" charset="-127"/>
            </a:endParaRPr>
          </a:p>
        </p:txBody>
      </p:sp>
      <p:grpSp>
        <p:nvGrpSpPr>
          <p:cNvPr id="10" name="그룹 9"/>
          <p:cNvGrpSpPr/>
          <p:nvPr/>
        </p:nvGrpSpPr>
        <p:grpSpPr>
          <a:xfrm>
            <a:off x="2796150" y="1647087"/>
            <a:ext cx="5458850" cy="4877538"/>
            <a:chOff x="2796150" y="1647087"/>
            <a:chExt cx="5458850" cy="4877538"/>
          </a:xfrm>
        </p:grpSpPr>
        <p:sp>
          <p:nvSpPr>
            <p:cNvPr id="65" name="모서리가 둥근 직사각형 64"/>
            <p:cNvSpPr/>
            <p:nvPr/>
          </p:nvSpPr>
          <p:spPr>
            <a:xfrm>
              <a:off x="2796150" y="1647087"/>
              <a:ext cx="5458850" cy="4877538"/>
            </a:xfrm>
            <a:prstGeom prst="roundRect">
              <a:avLst>
                <a:gd name="adj" fmla="val 3689"/>
              </a:avLst>
            </a:prstGeom>
            <a:solidFill>
              <a:srgbClr val="007E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pic>
          <p:nvPicPr>
            <p:cNvPr id="66" name="그림 65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06" r="-1"/>
            <a:stretch/>
          </p:blipFill>
          <p:spPr>
            <a:xfrm>
              <a:off x="2870200" y="1696607"/>
              <a:ext cx="4838699" cy="1770493"/>
            </a:xfrm>
            <a:prstGeom prst="rect">
              <a:avLst/>
            </a:prstGeom>
          </p:spPr>
        </p:pic>
        <p:sp>
          <p:nvSpPr>
            <p:cNvPr id="67" name="모서리가 둥근 직사각형 66"/>
            <p:cNvSpPr/>
            <p:nvPr/>
          </p:nvSpPr>
          <p:spPr>
            <a:xfrm>
              <a:off x="2898924" y="2014240"/>
              <a:ext cx="5267176" cy="4443710"/>
            </a:xfrm>
            <a:prstGeom prst="roundRect">
              <a:avLst>
                <a:gd name="adj" fmla="val 830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8" name="직사각형 67"/>
            <p:cNvSpPr/>
            <p:nvPr/>
          </p:nvSpPr>
          <p:spPr>
            <a:xfrm>
              <a:off x="3449772" y="2204864"/>
              <a:ext cx="442849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042988" fontAlgn="base" latinLnBrk="0">
                <a:spcBef>
                  <a:spcPct val="0"/>
                </a:spcBef>
                <a:spcAft>
                  <a:spcPct val="0"/>
                </a:spcAft>
                <a:buClr>
                  <a:srgbClr val="161645"/>
                </a:buClr>
                <a:buSzPts val="1200"/>
                <a:defRPr/>
              </a:pPr>
              <a:r>
                <a:rPr lang="en-US" altLang="ko-KR" sz="2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arrow" panose="020B0606020202030204" pitchFamily="34" charset="0"/>
                  <a:ea typeface="맑은 고딕" panose="020B0503020000020004" pitchFamily="50" charset="-127"/>
                </a:rPr>
                <a:t>ICBM is no </a:t>
              </a:r>
              <a:r>
                <a:rPr lang="en-US" altLang="ko-KR" sz="24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arrow" panose="020B0606020202030204" pitchFamily="34" charset="0"/>
                  <a:ea typeface="맑은 고딕" panose="020B0503020000020004" pitchFamily="50" charset="-127"/>
                </a:rPr>
                <a:t>longer known for </a:t>
              </a:r>
              <a:r>
                <a:rPr lang="en-US" altLang="ko-KR" sz="2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arrow" panose="020B0606020202030204" pitchFamily="34" charset="0"/>
                  <a:ea typeface="맑은 고딕" panose="020B0503020000020004" pitchFamily="50" charset="-127"/>
                </a:rPr>
                <a:t>InterContinental Ballistic Missiles</a:t>
              </a:r>
            </a:p>
          </p:txBody>
        </p:sp>
        <p:sp>
          <p:nvSpPr>
            <p:cNvPr id="69" name="직사각형 68"/>
            <p:cNvSpPr/>
            <p:nvPr/>
          </p:nvSpPr>
          <p:spPr>
            <a:xfrm>
              <a:off x="3444586" y="3341266"/>
              <a:ext cx="4572000" cy="83099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defTabSz="1042988" fontAlgn="base" latinLnBrk="0">
                <a:spcBef>
                  <a:spcPct val="0"/>
                </a:spcBef>
                <a:spcAft>
                  <a:spcPct val="0"/>
                </a:spcAft>
                <a:buClr>
                  <a:srgbClr val="161645"/>
                </a:buClr>
                <a:buSzPts val="1200"/>
                <a:defRPr/>
              </a:pPr>
              <a:r>
                <a:rPr lang="en-US" altLang="ko-KR" sz="2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arrow" panose="020B0606020202030204" pitchFamily="34" charset="0"/>
                  <a:ea typeface="맑은 고딕" panose="020B0503020000020004" pitchFamily="50" charset="-127"/>
                </a:rPr>
                <a:t>ICBM is now </a:t>
              </a:r>
              <a:r>
                <a:rPr lang="en-US" altLang="ko-KR" sz="24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arrow" panose="020B0606020202030204" pitchFamily="34" charset="0"/>
                  <a:ea typeface="맑은 고딕" panose="020B0503020000020004" pitchFamily="50" charset="-127"/>
                </a:rPr>
                <a:t>better known for </a:t>
              </a:r>
              <a:br>
                <a:rPr lang="en-US" altLang="ko-KR" sz="24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arrow" panose="020B0606020202030204" pitchFamily="34" charset="0"/>
                  <a:ea typeface="맑은 고딕" panose="020B0503020000020004" pitchFamily="50" charset="-127"/>
                </a:rPr>
              </a:br>
              <a:r>
                <a:rPr kumimoji="1" lang="en-US" altLang="ko-KR" sz="2400" b="1" kern="0" dirty="0" err="1" smtClean="0">
                  <a:gradFill>
                    <a:gsLst>
                      <a:gs pos="0">
                        <a:srgbClr val="034AA1"/>
                      </a:gs>
                      <a:gs pos="100000">
                        <a:srgbClr val="034AA1"/>
                      </a:gs>
                    </a:gsLst>
                    <a:lin ang="5400000" scaled="0"/>
                  </a:gradFill>
                  <a:latin typeface="Arial Narrow" panose="020B0606020202030204" pitchFamily="34" charset="0"/>
                </a:rPr>
                <a:t>IoT</a:t>
              </a:r>
              <a:r>
                <a:rPr kumimoji="1" lang="en-US" altLang="ko-KR" sz="2400" b="1" kern="0" dirty="0">
                  <a:gradFill>
                    <a:gsLst>
                      <a:gs pos="0">
                        <a:srgbClr val="034AA1"/>
                      </a:gs>
                      <a:gs pos="100000">
                        <a:srgbClr val="034AA1"/>
                      </a:gs>
                    </a:gsLst>
                    <a:lin ang="5400000" scaled="0"/>
                  </a:gradFill>
                  <a:latin typeface="Arial Narrow" panose="020B0606020202030204" pitchFamily="34" charset="0"/>
                </a:rPr>
                <a:t>, Cloud, Big data and Mobile</a:t>
              </a:r>
            </a:p>
          </p:txBody>
        </p:sp>
        <p:sp>
          <p:nvSpPr>
            <p:cNvPr id="70" name="직사각형 69"/>
            <p:cNvSpPr/>
            <p:nvPr/>
          </p:nvSpPr>
          <p:spPr>
            <a:xfrm>
              <a:off x="3456384" y="4398203"/>
              <a:ext cx="4572000" cy="83099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defTabSz="1042988" fontAlgn="base" latinLnBrk="0">
                <a:spcBef>
                  <a:spcPct val="0"/>
                </a:spcBef>
                <a:spcAft>
                  <a:spcPct val="0"/>
                </a:spcAft>
                <a:buClr>
                  <a:srgbClr val="161645"/>
                </a:buClr>
                <a:buSzPts val="1200"/>
                <a:defRPr/>
              </a:pPr>
              <a:r>
                <a:rPr lang="en-US" altLang="ko-KR" sz="2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arrow" panose="020B0606020202030204" pitchFamily="34" charset="0"/>
                  <a:ea typeface="맑은 고딕" panose="020B0503020000020004" pitchFamily="50" charset="-127"/>
                </a:rPr>
                <a:t>ICBM is the leading trend in SW technology</a:t>
              </a:r>
            </a:p>
          </p:txBody>
        </p:sp>
        <p:grpSp>
          <p:nvGrpSpPr>
            <p:cNvPr id="71" name="그룹 70"/>
            <p:cNvGrpSpPr/>
            <p:nvPr/>
          </p:nvGrpSpPr>
          <p:grpSpPr>
            <a:xfrm>
              <a:off x="3216852" y="2374776"/>
              <a:ext cx="203020" cy="348186"/>
              <a:chOff x="409755" y="4148034"/>
              <a:chExt cx="97813" cy="153813"/>
            </a:xfrm>
            <a:solidFill>
              <a:srgbClr val="0070C0"/>
            </a:solidFill>
          </p:grpSpPr>
          <p:sp>
            <p:nvSpPr>
              <p:cNvPr id="81" name="모서리가 둥근 직사각형 80"/>
              <p:cNvSpPr/>
              <p:nvPr/>
            </p:nvSpPr>
            <p:spPr>
              <a:xfrm>
                <a:off x="409755" y="4148034"/>
                <a:ext cx="54677" cy="54677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2" name="모서리가 둥근 직사각형 81"/>
              <p:cNvSpPr/>
              <p:nvPr/>
            </p:nvSpPr>
            <p:spPr>
              <a:xfrm>
                <a:off x="452891" y="4197602"/>
                <a:ext cx="54677" cy="54677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3" name="모서리가 둥근 직사각형 82"/>
              <p:cNvSpPr/>
              <p:nvPr/>
            </p:nvSpPr>
            <p:spPr>
              <a:xfrm>
                <a:off x="409755" y="4247170"/>
                <a:ext cx="54677" cy="54677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72" name="그룹 71"/>
            <p:cNvGrpSpPr/>
            <p:nvPr/>
          </p:nvGrpSpPr>
          <p:grpSpPr>
            <a:xfrm>
              <a:off x="3189963" y="3428876"/>
              <a:ext cx="203020" cy="348186"/>
              <a:chOff x="409755" y="4148034"/>
              <a:chExt cx="97813" cy="153813"/>
            </a:xfrm>
            <a:solidFill>
              <a:srgbClr val="0070C0"/>
            </a:solidFill>
          </p:grpSpPr>
          <p:sp>
            <p:nvSpPr>
              <p:cNvPr id="77" name="모서리가 둥근 직사각형 76"/>
              <p:cNvSpPr/>
              <p:nvPr/>
            </p:nvSpPr>
            <p:spPr>
              <a:xfrm>
                <a:off x="409755" y="4148034"/>
                <a:ext cx="54677" cy="54677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9" name="모서리가 둥근 직사각형 78"/>
              <p:cNvSpPr/>
              <p:nvPr/>
            </p:nvSpPr>
            <p:spPr>
              <a:xfrm>
                <a:off x="452891" y="4197602"/>
                <a:ext cx="54677" cy="54677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0" name="모서리가 둥근 직사각형 79"/>
              <p:cNvSpPr/>
              <p:nvPr/>
            </p:nvSpPr>
            <p:spPr>
              <a:xfrm>
                <a:off x="409755" y="4247170"/>
                <a:ext cx="54677" cy="54677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73" name="그룹 72"/>
            <p:cNvGrpSpPr/>
            <p:nvPr/>
          </p:nvGrpSpPr>
          <p:grpSpPr>
            <a:xfrm>
              <a:off x="3228063" y="4508376"/>
              <a:ext cx="203020" cy="348186"/>
              <a:chOff x="409755" y="4148034"/>
              <a:chExt cx="97813" cy="153813"/>
            </a:xfrm>
            <a:solidFill>
              <a:srgbClr val="0070C0"/>
            </a:solidFill>
          </p:grpSpPr>
          <p:sp>
            <p:nvSpPr>
              <p:cNvPr id="74" name="모서리가 둥근 직사각형 73"/>
              <p:cNvSpPr/>
              <p:nvPr/>
            </p:nvSpPr>
            <p:spPr>
              <a:xfrm>
                <a:off x="409755" y="4148034"/>
                <a:ext cx="54677" cy="54677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5" name="모서리가 둥근 직사각형 74"/>
              <p:cNvSpPr/>
              <p:nvPr/>
            </p:nvSpPr>
            <p:spPr>
              <a:xfrm>
                <a:off x="452891" y="4197602"/>
                <a:ext cx="54677" cy="54677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6" name="모서리가 둥근 직사각형 75"/>
              <p:cNvSpPr/>
              <p:nvPr/>
            </p:nvSpPr>
            <p:spPr>
              <a:xfrm>
                <a:off x="409755" y="4247170"/>
                <a:ext cx="54677" cy="54677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84" name="직사각형 83"/>
            <p:cNvSpPr/>
            <p:nvPr/>
          </p:nvSpPr>
          <p:spPr>
            <a:xfrm>
              <a:off x="3455876" y="5406315"/>
              <a:ext cx="442849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042988" fontAlgn="base" latinLnBrk="0">
                <a:spcBef>
                  <a:spcPct val="0"/>
                </a:spcBef>
                <a:spcAft>
                  <a:spcPct val="0"/>
                </a:spcAft>
                <a:buClr>
                  <a:srgbClr val="161645"/>
                </a:buClr>
                <a:buSzPts val="1200"/>
                <a:defRPr/>
              </a:pPr>
              <a:r>
                <a:rPr lang="en-US" altLang="ko-KR" sz="2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arrow" panose="020B0606020202030204" pitchFamily="34" charset="0"/>
                  <a:ea typeface="맑은 고딕" panose="020B0503020000020004" pitchFamily="50" charset="-127"/>
                </a:rPr>
                <a:t>The </a:t>
              </a:r>
              <a:r>
                <a:rPr kumimoji="1" lang="en-US" altLang="ko-KR" sz="2400" b="1" kern="0" dirty="0">
                  <a:gradFill>
                    <a:gsLst>
                      <a:gs pos="0">
                        <a:srgbClr val="034AA1"/>
                      </a:gs>
                      <a:gs pos="100000">
                        <a:srgbClr val="034AA1"/>
                      </a:gs>
                    </a:gsLst>
                    <a:lin ang="5400000" scaled="0"/>
                  </a:gradFill>
                  <a:latin typeface="Arial Narrow" panose="020B0606020202030204" pitchFamily="34" charset="0"/>
                </a:rPr>
                <a:t>rapid growth of Chinese SW </a:t>
              </a:r>
              <a:r>
                <a:rPr kumimoji="1" lang="en-US" altLang="ko-KR" sz="2400" b="1" kern="0" dirty="0" smtClean="0">
                  <a:gradFill>
                    <a:gsLst>
                      <a:gs pos="0">
                        <a:srgbClr val="034AA1"/>
                      </a:gs>
                      <a:gs pos="100000">
                        <a:srgbClr val="034AA1"/>
                      </a:gs>
                    </a:gsLst>
                    <a:lin ang="5400000" scaled="0"/>
                  </a:gradFill>
                  <a:latin typeface="Arial Narrow" panose="020B0606020202030204" pitchFamily="34" charset="0"/>
                </a:rPr>
                <a:t>Companies</a:t>
              </a:r>
              <a:endParaRPr lang="en-US" altLang="ko-K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맑은 고딕" panose="020B0503020000020004" pitchFamily="50" charset="-127"/>
              </a:endParaRPr>
            </a:p>
          </p:txBody>
        </p:sp>
        <p:sp>
          <p:nvSpPr>
            <p:cNvPr id="85" name="모서리가 둥근 직사각형 84"/>
            <p:cNvSpPr/>
            <p:nvPr/>
          </p:nvSpPr>
          <p:spPr>
            <a:xfrm>
              <a:off x="3222956" y="5576227"/>
              <a:ext cx="113487" cy="123772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86" name="모서리가 둥근 직사각형 85"/>
            <p:cNvSpPr/>
            <p:nvPr/>
          </p:nvSpPr>
          <p:spPr>
            <a:xfrm>
              <a:off x="3312489" y="5688434"/>
              <a:ext cx="113487" cy="123772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87" name="모서리가 둥근 직사각형 86"/>
            <p:cNvSpPr/>
            <p:nvPr/>
          </p:nvSpPr>
          <p:spPr>
            <a:xfrm>
              <a:off x="3222956" y="5800641"/>
              <a:ext cx="113487" cy="123772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88" name="그룹 87"/>
          <p:cNvGrpSpPr/>
          <p:nvPr/>
        </p:nvGrpSpPr>
        <p:grpSpPr>
          <a:xfrm>
            <a:off x="848971" y="4486152"/>
            <a:ext cx="106410" cy="167333"/>
            <a:chOff x="409755" y="4148034"/>
            <a:chExt cx="97813" cy="153813"/>
          </a:xfrm>
          <a:solidFill>
            <a:srgbClr val="0066FF"/>
          </a:solidFill>
        </p:grpSpPr>
        <p:sp>
          <p:nvSpPr>
            <p:cNvPr id="89" name="모서리가 둥근 직사각형 88"/>
            <p:cNvSpPr/>
            <p:nvPr/>
          </p:nvSpPr>
          <p:spPr>
            <a:xfrm>
              <a:off x="409755" y="4148034"/>
              <a:ext cx="54677" cy="5467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92" name="모서리가 둥근 직사각형 91"/>
            <p:cNvSpPr/>
            <p:nvPr/>
          </p:nvSpPr>
          <p:spPr>
            <a:xfrm>
              <a:off x="452891" y="4197602"/>
              <a:ext cx="54677" cy="5467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93" name="모서리가 둥근 직사각형 92"/>
            <p:cNvSpPr/>
            <p:nvPr/>
          </p:nvSpPr>
          <p:spPr>
            <a:xfrm>
              <a:off x="409755" y="4247170"/>
              <a:ext cx="54677" cy="5467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64" name="그룹 63"/>
          <p:cNvGrpSpPr/>
          <p:nvPr/>
        </p:nvGrpSpPr>
        <p:grpSpPr>
          <a:xfrm>
            <a:off x="528296" y="1124744"/>
            <a:ext cx="1676501" cy="5658377"/>
            <a:chOff x="12941049" y="1554163"/>
            <a:chExt cx="2356391" cy="6448025"/>
          </a:xfrm>
        </p:grpSpPr>
        <p:pic>
          <p:nvPicPr>
            <p:cNvPr id="90" name="Picture 650" descr="Apple-Logo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90299" y="1555750"/>
              <a:ext cx="152400" cy="187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1" name="Picture 651" descr="flag_usa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14336" y="1558800"/>
              <a:ext cx="179388" cy="179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5" name="Picture 652" descr="Microsoft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90299" y="2009936"/>
              <a:ext cx="766762" cy="1317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6" name="Picture 653" descr="flag_usa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14336" y="2206800"/>
              <a:ext cx="179388" cy="179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7" name="Picture 654" descr="flag_usa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14336" y="1774825"/>
              <a:ext cx="179388" cy="1793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8" name="Picture 656" descr="flag_usa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14336" y="2422800"/>
              <a:ext cx="179388" cy="179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9" name="Picture 660" descr="Cisco-Systems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95061" y="3734583"/>
              <a:ext cx="609600" cy="136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0" name="Picture 662" descr="flag_usa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14336" y="3070225"/>
              <a:ext cx="179388" cy="1793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1" name="Picture 664" descr="flag_usa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14336" y="1990800"/>
              <a:ext cx="179388" cy="179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" name="Picture 669" descr="Tata-Consultancy-Services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04586" y="4838687"/>
              <a:ext cx="1676400" cy="873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" name="Picture 671" descr="EMC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080" y="5888823"/>
              <a:ext cx="457200" cy="1476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" name="Picture 682" descr="Baidu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99824" y="5198248"/>
              <a:ext cx="533400" cy="180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" name="Picture 692" descr="Texas-Instruments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99824" y="5472760"/>
              <a:ext cx="1219200" cy="1000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" name="Picture 736" descr="flag_south_korea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12800" y="3286800"/>
              <a:ext cx="179388" cy="1793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7" name="Picture 737" descr="SAmsung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87757" y="3308952"/>
              <a:ext cx="866775" cy="131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8" name="Picture 738" descr="숫자_30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41049" y="7815263"/>
              <a:ext cx="234950" cy="179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9" name="Picture 739" descr="숫자_01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01374" y="1554163"/>
              <a:ext cx="146050" cy="179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0" name="Picture 740" descr="숫자_02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01374" y="1770063"/>
              <a:ext cx="146050" cy="179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1" name="Picture 741" descr="숫자_03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01374" y="1985963"/>
              <a:ext cx="146050" cy="179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" name="Picture 742" descr="숫자_04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01374" y="2201863"/>
              <a:ext cx="146050" cy="179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3" name="Picture 743" descr="숫자_05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01374" y="2417763"/>
              <a:ext cx="146050" cy="179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4" name="Picture 744" descr="숫자_06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01374" y="2633663"/>
              <a:ext cx="146050" cy="179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5" name="Picture 745" descr="숫자_07"/>
            <p:cNvPicPr>
              <a:picLocks noChangeAspect="1" noChangeArrowheads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01374" y="2849563"/>
              <a:ext cx="146050" cy="179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6" name="Picture 746" descr="숫자_08"/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01374" y="3065463"/>
              <a:ext cx="146050" cy="179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7" name="Picture 747" descr="숫자_09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01374" y="3281363"/>
              <a:ext cx="146050" cy="179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8" name="Picture 748" descr="숫자_10"/>
            <p:cNvPicPr>
              <a:picLocks noChangeAspect="1" noChangeArrowheads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41049" y="3497263"/>
              <a:ext cx="234950" cy="179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9" name="Picture 749" descr="숫자_11"/>
            <p:cNvPicPr>
              <a:picLocks noChangeAspect="1" noChangeArrowheads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41049" y="3713163"/>
              <a:ext cx="234950" cy="179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0" name="Picture 750" descr="숫자_12"/>
            <p:cNvPicPr>
              <a:picLocks noChangeAspect="1" noChangeArrowheads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41049" y="3929063"/>
              <a:ext cx="234950" cy="179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1" name="Picture 751" descr="숫자_13"/>
            <p:cNvPicPr>
              <a:picLocks noChangeAspect="1" noChangeArrowheads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41049" y="4144963"/>
              <a:ext cx="234950" cy="179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2" name="Picture 752" descr="숫자_14"/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41049" y="4360863"/>
              <a:ext cx="234950" cy="179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3" name="Picture 753" descr="숫자_15"/>
            <p:cNvPicPr>
              <a:picLocks noChangeAspect="1" noChangeArrowheads="1"/>
            </p:cNvPicPr>
            <p:nvPr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41049" y="4576763"/>
              <a:ext cx="234950" cy="179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4" name="Picture 754" descr="숫자_16"/>
            <p:cNvPicPr>
              <a:picLocks noChangeAspect="1" noChangeArrowheads="1"/>
            </p:cNvPicPr>
            <p:nvPr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41049" y="4792663"/>
              <a:ext cx="234950" cy="179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5" name="Picture 755" descr="숫자_17"/>
            <p:cNvPicPr>
              <a:picLocks noChangeAspect="1" noChangeArrowheads="1"/>
            </p:cNvPicPr>
            <p:nvPr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41049" y="5008563"/>
              <a:ext cx="234950" cy="179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6" name="Picture 756" descr="숫자_18"/>
            <p:cNvPicPr>
              <a:picLocks noChangeAspect="1" noChangeArrowheads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41049" y="5224463"/>
              <a:ext cx="234950" cy="179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7" name="Picture 757" descr="숫자_19"/>
            <p:cNvPicPr>
              <a:picLocks noChangeAspect="1" noChangeArrowheads="1"/>
            </p:cNvPicPr>
            <p:nvPr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41049" y="5440363"/>
              <a:ext cx="234950" cy="179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8" name="Picture 758" descr="숫자_20"/>
            <p:cNvPicPr>
              <a:picLocks noChangeAspect="1" noChangeArrowheads="1"/>
            </p:cNvPicPr>
            <p:nvPr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41049" y="5656263"/>
              <a:ext cx="234950" cy="179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9" name="Picture 759" descr="숫자_21"/>
            <p:cNvPicPr>
              <a:picLocks noChangeAspect="1" noChangeArrowheads="1"/>
            </p:cNvPicPr>
            <p:nvPr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41049" y="5872163"/>
              <a:ext cx="234950" cy="179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0" name="Picture 760" descr="숫자_22"/>
            <p:cNvPicPr>
              <a:picLocks noChangeAspect="1" noChangeArrowheads="1"/>
            </p:cNvPicPr>
            <p:nvPr/>
          </p:nvPicPr>
          <p:blipFill>
            <a:blip r:embed="rId4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41049" y="6088063"/>
              <a:ext cx="234950" cy="179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1" name="Picture 761" descr="숫자_23"/>
            <p:cNvPicPr>
              <a:picLocks noChangeAspect="1" noChangeArrowheads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41049" y="6303963"/>
              <a:ext cx="234950" cy="179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2" name="Picture 762" descr="숫자_24"/>
            <p:cNvPicPr>
              <a:picLocks noChangeAspect="1" noChangeArrowheads="1"/>
            </p:cNvPicPr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41049" y="6519863"/>
              <a:ext cx="234950" cy="179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3" name="Picture 763" descr="숫자_25"/>
            <p:cNvPicPr>
              <a:picLocks noChangeAspect="1" noChangeArrowheads="1"/>
            </p:cNvPicPr>
            <p:nvPr/>
          </p:nvPicPr>
          <p:blipFill>
            <a:blip r:embed="rId4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41049" y="6735763"/>
              <a:ext cx="234950" cy="179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4" name="Picture 764" descr="숫자_26"/>
            <p:cNvPicPr>
              <a:picLocks noChangeAspect="1" noChangeArrowheads="1"/>
            </p:cNvPicPr>
            <p:nvPr/>
          </p:nvPicPr>
          <p:blipFill>
            <a:blip r:embed="rId4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41049" y="6951663"/>
              <a:ext cx="234950" cy="179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5" name="Picture 765" descr="숫자_27"/>
            <p:cNvPicPr>
              <a:picLocks noChangeAspect="1" noChangeArrowheads="1"/>
            </p:cNvPicPr>
            <p:nvPr/>
          </p:nvPicPr>
          <p:blipFill>
            <a:blip r:embed="rId4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41049" y="7167563"/>
              <a:ext cx="234950" cy="179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6" name="Picture 766" descr="숫자_28"/>
            <p:cNvPicPr>
              <a:picLocks noChangeAspect="1" noChangeArrowheads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41049" y="7383463"/>
              <a:ext cx="234950" cy="179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7" name="Picture 767" descr="숫자_29"/>
            <p:cNvPicPr>
              <a:picLocks noChangeAspect="1" noChangeArrowheads="1"/>
            </p:cNvPicPr>
            <p:nvPr/>
          </p:nvPicPr>
          <p:blipFill>
            <a:blip r:embed="rId4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41049" y="7599363"/>
              <a:ext cx="234950" cy="179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8" name="Picture 791" descr="Logo_Facebook"/>
            <p:cNvPicPr>
              <a:picLocks noChangeAspect="1" noChangeArrowheads="1"/>
            </p:cNvPicPr>
            <p:nvPr/>
          </p:nvPicPr>
          <p:blipFill>
            <a:blip r:embed="rId5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09350" y="2430125"/>
              <a:ext cx="741362" cy="153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9" name="Picture 793" descr="Logo_ASML"/>
            <p:cNvPicPr>
              <a:picLocks noChangeAspect="1" noChangeArrowheads="1"/>
            </p:cNvPicPr>
            <p:nvPr/>
          </p:nvPicPr>
          <p:blipFill>
            <a:blip r:embed="rId5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98236" y="6756245"/>
              <a:ext cx="466316" cy="1309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0" name="그림 139"/>
            <p:cNvPicPr>
              <a:picLocks noChangeAspect="1"/>
            </p:cNvPicPr>
            <p:nvPr/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95061" y="3940531"/>
              <a:ext cx="372877" cy="149151"/>
            </a:xfrm>
            <a:prstGeom prst="rect">
              <a:avLst/>
            </a:prstGeom>
          </p:spPr>
        </p:pic>
        <p:pic>
          <p:nvPicPr>
            <p:cNvPr id="141" name="그림 140"/>
            <p:cNvPicPr>
              <a:picLocks noChangeAspect="1"/>
            </p:cNvPicPr>
            <p:nvPr/>
          </p:nvPicPr>
          <p:blipFill>
            <a:blip r:embed="rId5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95061" y="2673932"/>
              <a:ext cx="962673" cy="103969"/>
            </a:xfrm>
            <a:prstGeom prst="rect">
              <a:avLst/>
            </a:prstGeom>
          </p:spPr>
        </p:pic>
        <p:pic>
          <p:nvPicPr>
            <p:cNvPr id="142" name="Picture 30" descr="Oracle"/>
            <p:cNvPicPr>
              <a:picLocks noChangeAspect="1" noChangeArrowheads="1"/>
            </p:cNvPicPr>
            <p:nvPr/>
          </p:nvPicPr>
          <p:blipFill>
            <a:blip r:embed="rId5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98237" y="3532743"/>
              <a:ext cx="766762" cy="1001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3" name="Picture 93" descr="intel"/>
            <p:cNvPicPr>
              <a:picLocks noChangeAspect="1" noChangeArrowheads="1"/>
            </p:cNvPicPr>
            <p:nvPr/>
          </p:nvPicPr>
          <p:blipFill>
            <a:blip r:embed="rId5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90298" y="3079503"/>
              <a:ext cx="345667" cy="151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4" name="Picture 514" descr="Logo_Tencent"/>
            <p:cNvPicPr>
              <a:picLocks noChangeAspect="1" noChangeArrowheads="1"/>
            </p:cNvPicPr>
            <p:nvPr/>
          </p:nvPicPr>
          <p:blipFill>
            <a:blip r:embed="rId5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82994" y="2877605"/>
              <a:ext cx="876300" cy="1123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" name="Picture 123" descr="TSMC"/>
            <p:cNvPicPr>
              <a:picLocks noChangeAspect="1" noChangeArrowheads="1"/>
            </p:cNvPicPr>
            <p:nvPr/>
          </p:nvPicPr>
          <p:blipFill>
            <a:blip r:embed="rId5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88711" y="4168511"/>
              <a:ext cx="511175" cy="1310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6" name="Picture 151" descr="SAP"/>
            <p:cNvPicPr>
              <a:picLocks noChangeAspect="1" noChangeArrowheads="1"/>
            </p:cNvPicPr>
            <p:nvPr/>
          </p:nvPicPr>
          <p:blipFill>
            <a:blip r:embed="rId5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93021" y="4375825"/>
              <a:ext cx="312165" cy="1378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7" name="Picture 509" descr="Logo_Accenture"/>
            <p:cNvPicPr>
              <a:picLocks noChangeAspect="1" noChangeArrowheads="1"/>
            </p:cNvPicPr>
            <p:nvPr/>
          </p:nvPicPr>
          <p:blipFill>
            <a:blip r:embed="rId5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02747" y="5032002"/>
              <a:ext cx="641350" cy="113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8" name="Picture 148" descr="Foxconn"/>
            <p:cNvPicPr>
              <a:picLocks noChangeAspect="1" noChangeArrowheads="1"/>
            </p:cNvPicPr>
            <p:nvPr/>
          </p:nvPicPr>
          <p:blipFill>
            <a:blip r:embed="rId6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09350" y="6989471"/>
              <a:ext cx="876300" cy="97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9" name="그림 148"/>
            <p:cNvPicPr>
              <a:picLocks noChangeAspect="1"/>
            </p:cNvPicPr>
            <p:nvPr/>
          </p:nvPicPr>
          <p:blipFill>
            <a:blip r:embed="rId6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11400" y="6527936"/>
              <a:ext cx="335278" cy="152399"/>
            </a:xfrm>
            <a:prstGeom prst="rect">
              <a:avLst/>
            </a:prstGeom>
          </p:spPr>
        </p:pic>
        <p:pic>
          <p:nvPicPr>
            <p:cNvPr id="150" name="Picture 666" descr="flag_taiwan"/>
            <p:cNvPicPr>
              <a:picLocks noChangeAspect="1" noChangeArrowheads="1"/>
            </p:cNvPicPr>
            <p:nvPr/>
          </p:nvPicPr>
          <p:blipFill>
            <a:blip r:embed="rId6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18052" y="4150800"/>
              <a:ext cx="179388" cy="179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1" name="Picture 668" descr="flag_germany"/>
            <p:cNvPicPr>
              <a:picLocks noChangeAspect="1" noChangeArrowheads="1"/>
            </p:cNvPicPr>
            <p:nvPr/>
          </p:nvPicPr>
          <p:blipFill>
            <a:blip r:embed="rId6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12800" y="4366800"/>
              <a:ext cx="179388" cy="179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2" name="Picture 670" descr="flag_india"/>
            <p:cNvPicPr>
              <a:picLocks noChangeAspect="1" noChangeArrowheads="1"/>
            </p:cNvPicPr>
            <p:nvPr/>
          </p:nvPicPr>
          <p:blipFill>
            <a:blip r:embed="rId6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14336" y="4798800"/>
              <a:ext cx="179388" cy="179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3" name="Picture 680" descr="flag_usa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14336" y="4582800"/>
              <a:ext cx="179388" cy="179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4" name="Picture 686" descr="flag_usa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14336" y="5446800"/>
              <a:ext cx="179388" cy="179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5" name="Picture 693" descr="flag_usa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12800" y="7390800"/>
              <a:ext cx="179388" cy="179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6" name="Picture 707" descr="flag_usa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12800" y="5014800"/>
              <a:ext cx="179388" cy="179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7" name="Picture 710" descr="flag_taiwan"/>
            <p:cNvPicPr>
              <a:picLocks noChangeAspect="1" noChangeArrowheads="1"/>
            </p:cNvPicPr>
            <p:nvPr/>
          </p:nvPicPr>
          <p:blipFill>
            <a:blip r:embed="rId6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12748" y="6958800"/>
              <a:ext cx="179388" cy="179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8" name="Picture 721" descr="flag_usa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14337" y="5878800"/>
              <a:ext cx="179388" cy="1793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9" name="Picture 732" descr="flag_netherlands"/>
            <p:cNvPicPr>
              <a:picLocks noChangeAspect="1" noChangeArrowheads="1"/>
            </p:cNvPicPr>
            <p:nvPr/>
          </p:nvPicPr>
          <p:blipFill>
            <a:blip r:embed="rId6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12800" y="6742800"/>
              <a:ext cx="179388" cy="1793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0" name="Picture 780" descr="flag_japan"/>
            <p:cNvPicPr>
              <a:picLocks noChangeAspect="1" noChangeArrowheads="1"/>
            </p:cNvPicPr>
            <p:nvPr/>
          </p:nvPicPr>
          <p:blipFill>
            <a:blip r:embed="rId6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12800" y="7822800"/>
              <a:ext cx="179387" cy="1793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1" name="Picture 788" descr="flag_usa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12749" y="3718800"/>
              <a:ext cx="179387" cy="1793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2" name="Picture 850" descr="flag_china"/>
            <p:cNvPicPr>
              <a:picLocks noChangeAspect="1" noChangeArrowheads="1"/>
            </p:cNvPicPr>
            <p:nvPr/>
          </p:nvPicPr>
          <p:blipFill>
            <a:blip r:embed="rId6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12749" y="2638800"/>
              <a:ext cx="179387" cy="1793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3" name="Picture 850" descr="flag_china"/>
            <p:cNvPicPr>
              <a:picLocks noChangeAspect="1" noChangeArrowheads="1"/>
            </p:cNvPicPr>
            <p:nvPr/>
          </p:nvPicPr>
          <p:blipFill>
            <a:blip r:embed="rId6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12749" y="5230800"/>
              <a:ext cx="179387" cy="1793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4" name="Picture 686" descr="flag_usa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12749" y="5662800"/>
              <a:ext cx="179388" cy="179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5" name="Picture 721" descr="flag_usa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12800" y="6094800"/>
              <a:ext cx="179388" cy="1793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6" name="Picture 693" descr="flag_usa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12800" y="7606800"/>
              <a:ext cx="179388" cy="179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7" name="Picture 788" descr="flag_usa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12800" y="3502800"/>
              <a:ext cx="179387" cy="1793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8" name="그림 167"/>
            <p:cNvPicPr>
              <a:picLocks noChangeAspect="1"/>
            </p:cNvPicPr>
            <p:nvPr/>
          </p:nvPicPr>
          <p:blipFill>
            <a:blip r:embed="rId6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89879" y="2217954"/>
              <a:ext cx="956346" cy="188824"/>
            </a:xfrm>
            <a:prstGeom prst="rect">
              <a:avLst/>
            </a:prstGeom>
          </p:spPr>
        </p:pic>
        <p:pic>
          <p:nvPicPr>
            <p:cNvPr id="169" name="Picture 68" descr="Qualcomm"/>
            <p:cNvPicPr>
              <a:picLocks noChangeAspect="1" noChangeArrowheads="1"/>
            </p:cNvPicPr>
            <p:nvPr/>
          </p:nvPicPr>
          <p:blipFill>
            <a:blip r:embed="rId6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92927" y="4586326"/>
              <a:ext cx="744539" cy="177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0" name="그림 169"/>
            <p:cNvPicPr>
              <a:picLocks noChangeAspect="1"/>
            </p:cNvPicPr>
            <p:nvPr/>
          </p:nvPicPr>
          <p:blipFill>
            <a:blip r:embed="rId7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92399" y="1804940"/>
              <a:ext cx="618614" cy="147478"/>
            </a:xfrm>
            <a:prstGeom prst="rect">
              <a:avLst/>
            </a:prstGeom>
          </p:spPr>
        </p:pic>
        <p:pic>
          <p:nvPicPr>
            <p:cNvPr id="171" name="Picture 850" descr="flag_china"/>
            <p:cNvPicPr>
              <a:picLocks noChangeAspect="1" noChangeArrowheads="1"/>
            </p:cNvPicPr>
            <p:nvPr/>
          </p:nvPicPr>
          <p:blipFill>
            <a:blip r:embed="rId6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12749" y="2854800"/>
              <a:ext cx="179387" cy="1793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2" name="Picture 788" descr="flag_usa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12748" y="3934800"/>
              <a:ext cx="179387" cy="1793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3" name="그림 172"/>
            <p:cNvPicPr>
              <a:picLocks noChangeAspect="1"/>
            </p:cNvPicPr>
            <p:nvPr/>
          </p:nvPicPr>
          <p:blipFill>
            <a:blip r:embed="rId7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00670" y="6112905"/>
              <a:ext cx="523330" cy="125957"/>
            </a:xfrm>
            <a:prstGeom prst="rect">
              <a:avLst/>
            </a:prstGeom>
          </p:spPr>
        </p:pic>
        <p:pic>
          <p:nvPicPr>
            <p:cNvPr id="174" name="그림 173"/>
            <p:cNvPicPr>
              <a:picLocks noChangeAspect="1"/>
            </p:cNvPicPr>
            <p:nvPr/>
          </p:nvPicPr>
          <p:blipFill>
            <a:blip r:embed="rId7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94722" y="6313606"/>
              <a:ext cx="473343" cy="152656"/>
            </a:xfrm>
            <a:prstGeom prst="rect">
              <a:avLst/>
            </a:prstGeom>
          </p:spPr>
        </p:pic>
        <p:pic>
          <p:nvPicPr>
            <p:cNvPr id="175" name="Picture 721" descr="flag_usa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12800" y="6526800"/>
              <a:ext cx="179388" cy="1793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6" name="Picture 109" descr="Infosys"/>
            <p:cNvPicPr>
              <a:picLocks noChangeAspect="1" noChangeArrowheads="1"/>
            </p:cNvPicPr>
            <p:nvPr/>
          </p:nvPicPr>
          <p:blipFill>
            <a:blip r:embed="rId7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95853" y="7178870"/>
              <a:ext cx="457200" cy="177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7" name="그림 176"/>
            <p:cNvPicPr>
              <a:picLocks noChangeAspect="1"/>
            </p:cNvPicPr>
            <p:nvPr/>
          </p:nvPicPr>
          <p:blipFill>
            <a:blip r:embed="rId7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98236" y="7409157"/>
              <a:ext cx="581079" cy="149025"/>
            </a:xfrm>
            <a:prstGeom prst="rect">
              <a:avLst/>
            </a:prstGeom>
          </p:spPr>
        </p:pic>
        <p:pic>
          <p:nvPicPr>
            <p:cNvPr id="178" name="그림 177"/>
            <p:cNvPicPr>
              <a:picLocks noChangeAspect="1"/>
            </p:cNvPicPr>
            <p:nvPr/>
          </p:nvPicPr>
          <p:blipFill>
            <a:blip r:embed="rId7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96898" y="7636921"/>
              <a:ext cx="914437" cy="110324"/>
            </a:xfrm>
            <a:prstGeom prst="rect">
              <a:avLst/>
            </a:prstGeom>
          </p:spPr>
        </p:pic>
        <p:pic>
          <p:nvPicPr>
            <p:cNvPr id="179" name="그림 178"/>
            <p:cNvPicPr>
              <a:picLocks noChangeAspect="1"/>
            </p:cNvPicPr>
            <p:nvPr/>
          </p:nvPicPr>
          <p:blipFill>
            <a:blip r:embed="rId7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96898" y="7848006"/>
              <a:ext cx="709377" cy="127396"/>
            </a:xfrm>
            <a:prstGeom prst="rect">
              <a:avLst/>
            </a:prstGeom>
          </p:spPr>
        </p:pic>
        <p:pic>
          <p:nvPicPr>
            <p:cNvPr id="180" name="그림 179"/>
            <p:cNvPicPr>
              <a:picLocks noChangeAspect="1"/>
            </p:cNvPicPr>
            <p:nvPr/>
          </p:nvPicPr>
          <p:blipFill>
            <a:blip r:embed="rId7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96898" y="5665468"/>
              <a:ext cx="742527" cy="168909"/>
            </a:xfrm>
            <a:prstGeom prst="rect">
              <a:avLst/>
            </a:prstGeom>
          </p:spPr>
        </p:pic>
        <p:pic>
          <p:nvPicPr>
            <p:cNvPr id="181" name="Picture 670" descr="flag_india"/>
            <p:cNvPicPr>
              <a:picLocks noChangeAspect="1" noChangeArrowheads="1"/>
            </p:cNvPicPr>
            <p:nvPr/>
          </p:nvPicPr>
          <p:blipFill>
            <a:blip r:embed="rId6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12800" y="7174800"/>
              <a:ext cx="179388" cy="179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2" name="그림 181"/>
            <p:cNvPicPr>
              <a:picLocks noChangeAspect="1"/>
            </p:cNvPicPr>
            <p:nvPr/>
          </p:nvPicPr>
          <p:blipFill>
            <a:blip r:embed="rId7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12800" y="6310800"/>
              <a:ext cx="180000" cy="1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4143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8" descr="C:\Users\O\Desktop\마스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9" y="-110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그림 5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124744"/>
            <a:ext cx="5895553" cy="5418009"/>
          </a:xfrm>
          <a:prstGeom prst="rect">
            <a:avLst/>
          </a:prstGeom>
        </p:spPr>
      </p:pic>
      <p:sp>
        <p:nvSpPr>
          <p:cNvPr id="23" name="타원 22"/>
          <p:cNvSpPr/>
          <p:nvPr/>
        </p:nvSpPr>
        <p:spPr>
          <a:xfrm>
            <a:off x="5642595" y="2952750"/>
            <a:ext cx="1571864" cy="1573943"/>
          </a:xfrm>
          <a:prstGeom prst="ellipse">
            <a:avLst/>
          </a:prstGeom>
          <a:noFill/>
          <a:ln w="114300">
            <a:solidFill>
              <a:srgbClr val="FF0000">
                <a:alpha val="2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5" name="Picture 5" descr="E:\제작중\2015.05.14_IITP 파워포인트\1\시안\요소\내지라인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10" r="3583"/>
          <a:stretch/>
        </p:blipFill>
        <p:spPr bwMode="auto">
          <a:xfrm>
            <a:off x="0" y="11548"/>
            <a:ext cx="9144000" cy="1232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직선 연결선 25"/>
          <p:cNvCxnSpPr/>
          <p:nvPr/>
        </p:nvCxnSpPr>
        <p:spPr>
          <a:xfrm>
            <a:off x="267807" y="620688"/>
            <a:ext cx="8384450" cy="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직선 연결선 26"/>
          <p:cNvCxnSpPr/>
          <p:nvPr/>
        </p:nvCxnSpPr>
        <p:spPr>
          <a:xfrm>
            <a:off x="277233" y="616372"/>
            <a:ext cx="349259" cy="0"/>
          </a:xfrm>
          <a:prstGeom prst="line">
            <a:avLst/>
          </a:prstGeom>
          <a:ln w="22225" cap="sq">
            <a:solidFill>
              <a:srgbClr val="DE5A00"/>
            </a:solidFill>
            <a:prstDash val="solid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251520" y="174412"/>
            <a:ext cx="585664" cy="430887"/>
          </a:xfrm>
          <a:prstGeom prst="rect">
            <a:avLst/>
          </a:prstGeom>
          <a:noFill/>
        </p:spPr>
        <p:txBody>
          <a:bodyPr wrap="none" lIns="36000" rIns="36000" rtlCol="0" anchor="ctr">
            <a:spAutoFit/>
          </a:bodyPr>
          <a:lstStyle/>
          <a:p>
            <a:r>
              <a:rPr lang="en-US" altLang="ko-KR" sz="2200" spc="-100" dirty="0">
                <a:gradFill>
                  <a:gsLst>
                    <a:gs pos="0">
                      <a:srgbClr val="F79646">
                        <a:lumMod val="75000"/>
                      </a:srgbClr>
                    </a:gs>
                    <a:gs pos="100000">
                      <a:srgbClr val="CC3300"/>
                    </a:gs>
                  </a:gsLst>
                  <a:lin ang="5400000" scaled="0"/>
                </a:gradFill>
                <a:effectLst>
                  <a:glow rad="101600">
                    <a:srgbClr val="FFFFFF"/>
                  </a:glow>
                </a:effectLst>
                <a:latin typeface="Arial Black" panose="020B0A04020102020204" pitchFamily="34" charset="0"/>
                <a:ea typeface="HY견고딕" pitchFamily="18" charset="-127"/>
              </a:rPr>
              <a:t>2-1.</a:t>
            </a:r>
            <a:endParaRPr lang="ko-KR" altLang="en-US" sz="2200" spc="-100" dirty="0">
              <a:gradFill>
                <a:gsLst>
                  <a:gs pos="0">
                    <a:srgbClr val="F79646">
                      <a:lumMod val="75000"/>
                    </a:srgbClr>
                  </a:gs>
                  <a:gs pos="100000">
                    <a:srgbClr val="CC3300"/>
                  </a:gs>
                </a:gsLst>
                <a:lin ang="5400000" scaled="0"/>
              </a:gradFill>
              <a:effectLst>
                <a:glow rad="101600">
                  <a:srgbClr val="FFFFFF"/>
                </a:glow>
              </a:effectLst>
              <a:latin typeface="Arial Black" panose="020B0A04020102020204" pitchFamily="34" charset="0"/>
              <a:ea typeface="HY견고딕" pitchFamily="18" charset="-127"/>
            </a:endParaRPr>
          </a:p>
        </p:txBody>
      </p:sp>
      <p:sp>
        <p:nvSpPr>
          <p:cNvPr id="55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8677809" y="6520259"/>
            <a:ext cx="430695" cy="365125"/>
          </a:xfrm>
        </p:spPr>
        <p:txBody>
          <a:bodyPr/>
          <a:lstStyle/>
          <a:p>
            <a:fld id="{39B9D086-CB07-40F2-BE8A-FA3E89239419}" type="slidenum">
              <a:rPr lang="ko-KR" altLang="en-US" smtClean="0"/>
              <a:pPr/>
              <a:t>13</a:t>
            </a:fld>
            <a:endParaRPr lang="ko-KR" altLang="en-US" dirty="0"/>
          </a:p>
        </p:txBody>
      </p:sp>
      <p:sp>
        <p:nvSpPr>
          <p:cNvPr id="47" name="직사각형 46"/>
          <p:cNvSpPr/>
          <p:nvPr/>
        </p:nvSpPr>
        <p:spPr>
          <a:xfrm>
            <a:off x="755576" y="174412"/>
            <a:ext cx="3736536" cy="430887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fontAlgn="base"/>
            <a:r>
              <a:rPr lang="en-US" altLang="ko-KR" sz="2200" spc="-100" dirty="0">
                <a:gradFill>
                  <a:gsLst>
                    <a:gs pos="0">
                      <a:srgbClr val="F79646">
                        <a:lumMod val="75000"/>
                      </a:srgbClr>
                    </a:gs>
                    <a:gs pos="100000">
                      <a:srgbClr val="CC3300"/>
                    </a:gs>
                  </a:gsLst>
                  <a:lin ang="5400000" scaled="0"/>
                </a:gradFill>
                <a:effectLst>
                  <a:glow rad="101600">
                    <a:srgbClr val="FFFFFF"/>
                  </a:glow>
                </a:effectLst>
                <a:latin typeface="Arial Black" panose="020B0A04020102020204" pitchFamily="34" charset="0"/>
                <a:ea typeface="HY견고딕" pitchFamily="18" charset="-127"/>
              </a:rPr>
              <a:t>Trend of </a:t>
            </a:r>
            <a:r>
              <a:rPr lang="en-US" altLang="ko-KR" sz="2200" spc="-100" dirty="0" smtClean="0">
                <a:gradFill>
                  <a:gsLst>
                    <a:gs pos="0">
                      <a:srgbClr val="F79646">
                        <a:lumMod val="75000"/>
                      </a:srgbClr>
                    </a:gs>
                    <a:gs pos="100000">
                      <a:srgbClr val="CC3300"/>
                    </a:gs>
                  </a:gsLst>
                  <a:lin ang="5400000" scaled="0"/>
                </a:gradFill>
                <a:effectLst>
                  <a:glow rad="101600">
                    <a:srgbClr val="FFFFFF"/>
                  </a:glow>
                </a:effectLst>
                <a:latin typeface="Arial Black" panose="020B0A04020102020204" pitchFamily="34" charset="0"/>
                <a:ea typeface="HY견고딕" pitchFamily="18" charset="-127"/>
              </a:rPr>
              <a:t>HW</a:t>
            </a:r>
            <a:r>
              <a:rPr lang="en-US" altLang="ko-KR" sz="2200" spc="-100" dirty="0" smtClean="0">
                <a:gradFill>
                  <a:gsLst>
                    <a:gs pos="0">
                      <a:srgbClr val="F79646">
                        <a:lumMod val="75000"/>
                      </a:srgbClr>
                    </a:gs>
                    <a:gs pos="100000">
                      <a:srgbClr val="CC3300"/>
                    </a:gs>
                  </a:gsLst>
                  <a:lin ang="5400000" scaled="0"/>
                </a:gradFill>
                <a:effectLst>
                  <a:glow rad="101600">
                    <a:srgbClr val="FFFFFF"/>
                  </a:glow>
                </a:effectLst>
                <a:latin typeface="맑은 고딕"/>
                <a:ea typeface="맑은 고딕"/>
              </a:rPr>
              <a:t>∙</a:t>
            </a:r>
            <a:r>
              <a:rPr lang="en-US" altLang="ko-KR" sz="2200" spc="-100" dirty="0" smtClean="0">
                <a:gradFill>
                  <a:gsLst>
                    <a:gs pos="0">
                      <a:srgbClr val="F79646">
                        <a:lumMod val="75000"/>
                      </a:srgbClr>
                    </a:gs>
                    <a:gs pos="100000">
                      <a:srgbClr val="CC3300"/>
                    </a:gs>
                  </a:gsLst>
                  <a:lin ang="5400000" scaled="0"/>
                </a:gradFill>
                <a:effectLst>
                  <a:glow rad="101600">
                    <a:srgbClr val="FFFFFF"/>
                  </a:glow>
                </a:effectLst>
                <a:latin typeface="Arial Black" panose="020B0A04020102020204" pitchFamily="34" charset="0"/>
                <a:ea typeface="HY견고딕" pitchFamily="18" charset="-127"/>
              </a:rPr>
              <a:t>SW </a:t>
            </a:r>
            <a:r>
              <a:rPr lang="en-US" altLang="ko-KR" sz="2200" spc="-100" dirty="0">
                <a:gradFill>
                  <a:gsLst>
                    <a:gs pos="0">
                      <a:srgbClr val="F79646">
                        <a:lumMod val="75000"/>
                      </a:srgbClr>
                    </a:gs>
                    <a:gs pos="100000">
                      <a:srgbClr val="CC3300"/>
                    </a:gs>
                  </a:gsLst>
                  <a:lin ang="5400000" scaled="0"/>
                </a:gradFill>
                <a:effectLst>
                  <a:glow rad="101600">
                    <a:srgbClr val="FFFFFF"/>
                  </a:glow>
                </a:effectLst>
                <a:latin typeface="Arial Black" panose="020B0A04020102020204" pitchFamily="34" charset="0"/>
                <a:ea typeface="HY견고딕" pitchFamily="18" charset="-127"/>
              </a:rPr>
              <a:t>Industry</a:t>
            </a:r>
          </a:p>
        </p:txBody>
      </p:sp>
      <p:pic>
        <p:nvPicPr>
          <p:cNvPr id="22" name="Picture 3" descr="C:\Users\nipa\Desktop\BS-04-4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100" y="125057"/>
            <a:ext cx="1885950" cy="379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모서리가 둥근 사각형 설명선 3"/>
          <p:cNvSpPr/>
          <p:nvPr/>
        </p:nvSpPr>
        <p:spPr>
          <a:xfrm>
            <a:off x="4279354" y="1465734"/>
            <a:ext cx="1516782" cy="1080120"/>
          </a:xfrm>
          <a:prstGeom prst="wedgeRoundRectCallout">
            <a:avLst>
              <a:gd name="adj1" fmla="val -37048"/>
              <a:gd name="adj2" fmla="val 66279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0" name="그림 5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533" y="1523688"/>
            <a:ext cx="1035006" cy="815667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332337" y="2204864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b="1" kern="0" dirty="0">
                <a:gradFill>
                  <a:gsLst>
                    <a:gs pos="0">
                      <a:srgbClr val="1271B2"/>
                    </a:gs>
                    <a:gs pos="100000">
                      <a:srgbClr val="175C95"/>
                    </a:gs>
                  </a:gsLst>
                  <a:lin ang="5400000" scaled="0"/>
                </a:gradFill>
                <a:latin typeface="Arial Black" panose="020B0A04020102020204" pitchFamily="34" charset="0"/>
              </a:rPr>
              <a:t>HW</a:t>
            </a:r>
            <a:endParaRPr kumimoji="1" lang="ko-KR" altLang="en-US" b="1" kern="0" dirty="0">
              <a:gradFill>
                <a:gsLst>
                  <a:gs pos="0">
                    <a:srgbClr val="1271B2"/>
                  </a:gs>
                  <a:gs pos="100000">
                    <a:srgbClr val="175C95"/>
                  </a:gs>
                </a:gsLst>
                <a:lin ang="5400000" scaled="0"/>
              </a:gradFill>
              <a:latin typeface="Arial Black" panose="020B0A04020102020204" pitchFamily="34" charset="0"/>
            </a:endParaRPr>
          </a:p>
        </p:txBody>
      </p:sp>
      <p:sp>
        <p:nvSpPr>
          <p:cNvPr id="28" name="모서리가 둥근 사각형 설명선 27"/>
          <p:cNvSpPr/>
          <p:nvPr/>
        </p:nvSpPr>
        <p:spPr>
          <a:xfrm>
            <a:off x="2577083" y="3333750"/>
            <a:ext cx="1778893" cy="1241276"/>
          </a:xfrm>
          <a:prstGeom prst="wedgeRoundRectCallout">
            <a:avLst>
              <a:gd name="adj1" fmla="val 40193"/>
              <a:gd name="adj2" fmla="val 75097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5" name="그림 6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223" y="3422487"/>
            <a:ext cx="1104721" cy="870609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675835" y="4211796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b="1" kern="0" dirty="0" err="1" smtClean="0">
                <a:gradFill>
                  <a:gsLst>
                    <a:gs pos="0">
                      <a:srgbClr val="1271B2"/>
                    </a:gs>
                    <a:gs pos="100000">
                      <a:srgbClr val="175C95"/>
                    </a:gs>
                  </a:gsLst>
                  <a:lin ang="5400000" scaled="0"/>
                </a:gradFill>
                <a:latin typeface="Arial Black" panose="020B0A04020102020204" pitchFamily="34" charset="0"/>
              </a:rPr>
              <a:t>SW</a:t>
            </a:r>
            <a:r>
              <a:rPr kumimoji="1" lang="en-US" altLang="ko-KR" b="1" kern="0" dirty="0" err="1">
                <a:gradFill>
                  <a:gsLst>
                    <a:gs pos="0">
                      <a:srgbClr val="1271B2"/>
                    </a:gs>
                    <a:gs pos="100000">
                      <a:srgbClr val="175C95"/>
                    </a:gs>
                  </a:gsLst>
                  <a:lin ang="5400000" scaled="0"/>
                </a:gradFill>
                <a:latin typeface="Arial Black" panose="020B0A04020102020204" pitchFamily="34" charset="0"/>
              </a:rPr>
              <a:t>∙Service</a:t>
            </a:r>
            <a:endParaRPr kumimoji="1" lang="ko-KR" altLang="en-US" b="1" kern="0" dirty="0">
              <a:gradFill>
                <a:gsLst>
                  <a:gs pos="0">
                    <a:srgbClr val="1271B2"/>
                  </a:gs>
                  <a:gs pos="100000">
                    <a:srgbClr val="175C95"/>
                  </a:gs>
                </a:gsLst>
                <a:lin ang="5400000" scaled="0"/>
              </a:gradFill>
              <a:latin typeface="Arial Black" panose="020B0A04020102020204" pitchFamily="34" charset="0"/>
            </a:endParaRPr>
          </a:p>
        </p:txBody>
      </p:sp>
      <p:grpSp>
        <p:nvGrpSpPr>
          <p:cNvPr id="2" name="그룹 1"/>
          <p:cNvGrpSpPr/>
          <p:nvPr/>
        </p:nvGrpSpPr>
        <p:grpSpPr>
          <a:xfrm>
            <a:off x="4722093" y="4171950"/>
            <a:ext cx="4727510" cy="2454280"/>
            <a:chOff x="4722093" y="4171950"/>
            <a:chExt cx="4727510" cy="2454280"/>
          </a:xfrm>
        </p:grpSpPr>
        <p:pic>
          <p:nvPicPr>
            <p:cNvPr id="29" name="그림 28" descr="1.png"/>
            <p:cNvPicPr>
              <a:picLocks noChangeAspect="1"/>
            </p:cNvPicPr>
            <p:nvPr/>
          </p:nvPicPr>
          <p:blipFill>
            <a:blip r:embed="rId10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722093" y="4171950"/>
              <a:ext cx="4727510" cy="2454280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5691970" y="5041848"/>
              <a:ext cx="2652136" cy="6914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60000"/>
                </a:lnSpc>
                <a:spcBef>
                  <a:spcPct val="50000"/>
                </a:spcBef>
                <a:buClr>
                  <a:srgbClr val="990000"/>
                </a:buClr>
                <a:buSzPct val="120000"/>
              </a:pPr>
              <a:r>
                <a:rPr lang="en-US" altLang="ko-KR" sz="2200" i="1" dirty="0">
                  <a:gradFill>
                    <a:gsLst>
                      <a:gs pos="0">
                        <a:srgbClr val="038CC9"/>
                      </a:gs>
                      <a:gs pos="100000">
                        <a:srgbClr val="1A5FCE"/>
                      </a:gs>
                    </a:gsLst>
                    <a:lin ang="5400000" scaled="0"/>
                  </a:gradFill>
                  <a:effectLst>
                    <a:glow rad="139700">
                      <a:srgbClr val="FFFFFF"/>
                    </a:glow>
                  </a:effectLst>
                  <a:latin typeface="Arial Black" panose="020B0A04020102020204" pitchFamily="34" charset="0"/>
                  <a:ea typeface="맑은 고딕" pitchFamily="50" charset="-127"/>
                </a:rPr>
                <a:t>Core Value shift</a:t>
              </a:r>
            </a:p>
            <a:p>
              <a:pPr algn="ctr">
                <a:lnSpc>
                  <a:spcPct val="60000"/>
                </a:lnSpc>
                <a:spcBef>
                  <a:spcPct val="50000"/>
                </a:spcBef>
                <a:buClr>
                  <a:srgbClr val="990000"/>
                </a:buClr>
                <a:buSzPct val="120000"/>
              </a:pPr>
              <a:r>
                <a:rPr lang="en-US" altLang="ko-KR" sz="2200" i="1" dirty="0">
                  <a:gradFill>
                    <a:gsLst>
                      <a:gs pos="0">
                        <a:srgbClr val="038CC9"/>
                      </a:gs>
                      <a:gs pos="100000">
                        <a:srgbClr val="1A5FCE"/>
                      </a:gs>
                    </a:gsLst>
                    <a:lin ang="5400000" scaled="0"/>
                  </a:gradFill>
                  <a:effectLst>
                    <a:glow rad="139700">
                      <a:srgbClr val="FFFFFF"/>
                    </a:glow>
                  </a:effectLst>
                  <a:latin typeface="Arial Black" panose="020B0A04020102020204" pitchFamily="34" charset="0"/>
                  <a:ea typeface="맑은 고딕" pitchFamily="50" charset="-127"/>
                </a:rPr>
                <a:t>from</a:t>
              </a:r>
              <a:r>
                <a:rPr lang="ko-KR" altLang="en-US" sz="2200" i="1" dirty="0">
                  <a:gradFill>
                    <a:gsLst>
                      <a:gs pos="0">
                        <a:srgbClr val="038CC9"/>
                      </a:gs>
                      <a:gs pos="100000">
                        <a:srgbClr val="1A5FCE"/>
                      </a:gs>
                    </a:gsLst>
                    <a:lin ang="5400000" scaled="0"/>
                  </a:gradFill>
                  <a:effectLst>
                    <a:glow rad="139700">
                      <a:srgbClr val="FFFFFF"/>
                    </a:glow>
                  </a:effectLst>
                  <a:latin typeface="Arial Black" panose="020B0A04020102020204" pitchFamily="34" charset="0"/>
                  <a:ea typeface="맑은 고딕" pitchFamily="50" charset="-127"/>
                </a:rPr>
                <a:t> </a:t>
              </a:r>
              <a:r>
                <a:rPr lang="en-US" altLang="ko-KR" sz="2200" i="1" dirty="0">
                  <a:gradFill>
                    <a:gsLst>
                      <a:gs pos="0">
                        <a:srgbClr val="038CC9"/>
                      </a:gs>
                      <a:gs pos="100000">
                        <a:srgbClr val="1A5FCE"/>
                      </a:gs>
                    </a:gsLst>
                    <a:lin ang="5400000" scaled="0"/>
                  </a:gradFill>
                  <a:effectLst>
                    <a:glow rad="139700">
                      <a:srgbClr val="FFFFFF"/>
                    </a:glow>
                  </a:effectLst>
                  <a:latin typeface="Arial Black" panose="020B0A04020102020204" pitchFamily="34" charset="0"/>
                  <a:ea typeface="맑은 고딕" pitchFamily="50" charset="-127"/>
                </a:rPr>
                <a:t>HW to </a:t>
              </a:r>
              <a:r>
                <a:rPr lang="en-US" altLang="ko-KR" sz="2200" i="1" dirty="0" smtClean="0">
                  <a:gradFill>
                    <a:gsLst>
                      <a:gs pos="0">
                        <a:srgbClr val="038CC9"/>
                      </a:gs>
                      <a:gs pos="100000">
                        <a:srgbClr val="1A5FCE"/>
                      </a:gs>
                    </a:gsLst>
                    <a:lin ang="5400000" scaled="0"/>
                  </a:gradFill>
                  <a:effectLst>
                    <a:glow rad="139700">
                      <a:srgbClr val="FFFFFF"/>
                    </a:glow>
                  </a:effectLst>
                  <a:latin typeface="Arial Black" panose="020B0A04020102020204" pitchFamily="34" charset="0"/>
                  <a:ea typeface="맑은 고딕" pitchFamily="50" charset="-127"/>
                </a:rPr>
                <a:t>SW</a:t>
              </a:r>
              <a:endParaRPr lang="ko-KR" altLang="en-US" sz="2200" i="1" dirty="0">
                <a:gradFill>
                  <a:gsLst>
                    <a:gs pos="0">
                      <a:srgbClr val="038CC9"/>
                    </a:gs>
                    <a:gs pos="100000">
                      <a:srgbClr val="1A5FCE"/>
                    </a:gs>
                  </a:gsLst>
                  <a:lin ang="5400000" scaled="0"/>
                </a:gradFill>
                <a:effectLst>
                  <a:glow rad="139700">
                    <a:srgbClr val="FFFFFF"/>
                  </a:glow>
                </a:effectLst>
                <a:latin typeface="Arial Black" panose="020B0A04020102020204" pitchFamily="34" charset="0"/>
                <a:ea typeface="맑은 고딕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622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8" descr="C:\Users\O\Desktop\마스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1" y="-943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그림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475" y="1081217"/>
            <a:ext cx="6042619" cy="5319161"/>
          </a:xfrm>
          <a:prstGeom prst="rect">
            <a:avLst/>
          </a:prstGeom>
        </p:spPr>
      </p:pic>
      <p:grpSp>
        <p:nvGrpSpPr>
          <p:cNvPr id="2" name="그룹 1"/>
          <p:cNvGrpSpPr/>
          <p:nvPr/>
        </p:nvGrpSpPr>
        <p:grpSpPr>
          <a:xfrm>
            <a:off x="5076056" y="1772816"/>
            <a:ext cx="4248089" cy="2307704"/>
            <a:chOff x="5076056" y="1772816"/>
            <a:chExt cx="4248089" cy="2307704"/>
          </a:xfrm>
        </p:grpSpPr>
        <p:pic>
          <p:nvPicPr>
            <p:cNvPr id="31" name="그림 30" descr="1.png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076056" y="1772816"/>
              <a:ext cx="4248089" cy="2307704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5940152" y="2564904"/>
              <a:ext cx="2368597" cy="6914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60000"/>
                </a:lnSpc>
                <a:spcBef>
                  <a:spcPct val="50000"/>
                </a:spcBef>
                <a:buClr>
                  <a:srgbClr val="990000"/>
                </a:buClr>
                <a:buSzPct val="120000"/>
              </a:pPr>
              <a:r>
                <a:rPr lang="en-US" altLang="ko-KR" sz="2200" i="1" dirty="0">
                  <a:gradFill>
                    <a:gsLst>
                      <a:gs pos="0">
                        <a:srgbClr val="038CC9"/>
                      </a:gs>
                      <a:gs pos="100000">
                        <a:srgbClr val="1A5FCE"/>
                      </a:gs>
                    </a:gsLst>
                    <a:lin ang="5400000" scaled="0"/>
                  </a:gradFill>
                  <a:effectLst>
                    <a:glow rad="139700">
                      <a:srgbClr val="FFFFFF"/>
                    </a:glow>
                  </a:effectLst>
                  <a:latin typeface="Arial Black" panose="020B0A04020102020204" pitchFamily="34" charset="0"/>
                  <a:ea typeface="맑은 고딕" pitchFamily="50" charset="-127"/>
                </a:rPr>
                <a:t>Fall of Japan, </a:t>
              </a:r>
            </a:p>
            <a:p>
              <a:pPr algn="ctr">
                <a:lnSpc>
                  <a:spcPct val="60000"/>
                </a:lnSpc>
                <a:spcBef>
                  <a:spcPct val="50000"/>
                </a:spcBef>
                <a:buClr>
                  <a:srgbClr val="990000"/>
                </a:buClr>
                <a:buSzPct val="120000"/>
              </a:pPr>
              <a:r>
                <a:rPr lang="en-US" altLang="ko-KR" sz="2200" i="1" dirty="0">
                  <a:gradFill>
                    <a:gsLst>
                      <a:gs pos="0">
                        <a:srgbClr val="038CC9"/>
                      </a:gs>
                      <a:gs pos="100000">
                        <a:srgbClr val="1A5FCE"/>
                      </a:gs>
                    </a:gsLst>
                    <a:lin ang="5400000" scaled="0"/>
                  </a:gradFill>
                  <a:effectLst>
                    <a:glow rad="139700">
                      <a:srgbClr val="FFFFFF"/>
                    </a:glow>
                  </a:effectLst>
                  <a:latin typeface="Arial Black" panose="020B0A04020102020204" pitchFamily="34" charset="0"/>
                  <a:ea typeface="맑은 고딕" pitchFamily="50" charset="-127"/>
                </a:rPr>
                <a:t>Rise of Asia</a:t>
              </a:r>
            </a:p>
          </p:txBody>
        </p:sp>
      </p:grpSp>
      <p:pic>
        <p:nvPicPr>
          <p:cNvPr id="25" name="Picture 5" descr="E:\제작중\2015.05.14_IITP 파워포인트\1\시안\요소\내지라인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10" r="3583"/>
          <a:stretch/>
        </p:blipFill>
        <p:spPr bwMode="auto">
          <a:xfrm>
            <a:off x="-36512" y="11548"/>
            <a:ext cx="9144000" cy="1232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직선 연결선 25"/>
          <p:cNvCxnSpPr/>
          <p:nvPr/>
        </p:nvCxnSpPr>
        <p:spPr>
          <a:xfrm>
            <a:off x="219998" y="620688"/>
            <a:ext cx="8384450" cy="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직선 연결선 26"/>
          <p:cNvCxnSpPr/>
          <p:nvPr/>
        </p:nvCxnSpPr>
        <p:spPr>
          <a:xfrm>
            <a:off x="229424" y="616372"/>
            <a:ext cx="349259" cy="0"/>
          </a:xfrm>
          <a:prstGeom prst="line">
            <a:avLst/>
          </a:prstGeom>
          <a:ln w="22225" cap="sq">
            <a:solidFill>
              <a:srgbClr val="DE5A00"/>
            </a:solidFill>
            <a:prstDash val="solid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203711" y="174412"/>
            <a:ext cx="585664" cy="430887"/>
          </a:xfrm>
          <a:prstGeom prst="rect">
            <a:avLst/>
          </a:prstGeom>
          <a:noFill/>
        </p:spPr>
        <p:txBody>
          <a:bodyPr wrap="none" lIns="36000" rIns="36000" rtlCol="0" anchor="ctr">
            <a:spAutoFit/>
          </a:bodyPr>
          <a:lstStyle/>
          <a:p>
            <a:r>
              <a:rPr lang="en-US" altLang="ko-KR" sz="2200" spc="-100" dirty="0">
                <a:gradFill>
                  <a:gsLst>
                    <a:gs pos="0">
                      <a:srgbClr val="F79646">
                        <a:lumMod val="75000"/>
                      </a:srgbClr>
                    </a:gs>
                    <a:gs pos="100000">
                      <a:srgbClr val="CC3300"/>
                    </a:gs>
                  </a:gsLst>
                  <a:lin ang="5400000" scaled="0"/>
                </a:gradFill>
                <a:effectLst>
                  <a:glow rad="101600">
                    <a:srgbClr val="FFFFFF"/>
                  </a:glow>
                </a:effectLst>
                <a:latin typeface="Arial Black" panose="020B0A04020102020204" pitchFamily="34" charset="0"/>
                <a:ea typeface="HY견고딕" pitchFamily="18" charset="-127"/>
              </a:rPr>
              <a:t>2-2.</a:t>
            </a:r>
            <a:endParaRPr lang="ko-KR" altLang="en-US" sz="2200" spc="-100" dirty="0">
              <a:gradFill>
                <a:gsLst>
                  <a:gs pos="0">
                    <a:srgbClr val="F79646">
                      <a:lumMod val="75000"/>
                    </a:srgbClr>
                  </a:gs>
                  <a:gs pos="100000">
                    <a:srgbClr val="CC3300"/>
                  </a:gs>
                </a:gsLst>
                <a:lin ang="5400000" scaled="0"/>
              </a:gradFill>
              <a:effectLst>
                <a:glow rad="101600">
                  <a:srgbClr val="FFFFFF"/>
                </a:glow>
              </a:effectLst>
              <a:latin typeface="Arial Black" panose="020B0A04020102020204" pitchFamily="34" charset="0"/>
              <a:ea typeface="HY견고딕" pitchFamily="18" charset="-127"/>
            </a:endParaRPr>
          </a:p>
        </p:txBody>
      </p:sp>
      <p:sp>
        <p:nvSpPr>
          <p:cNvPr id="23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8677809" y="6520259"/>
            <a:ext cx="430695" cy="365125"/>
          </a:xfrm>
        </p:spPr>
        <p:txBody>
          <a:bodyPr/>
          <a:lstStyle/>
          <a:p>
            <a:fld id="{39B9D086-CB07-40F2-BE8A-FA3E89239419}" type="slidenum">
              <a:rPr lang="ko-KR" altLang="en-US" smtClean="0"/>
              <a:pPr/>
              <a:t>14</a:t>
            </a:fld>
            <a:endParaRPr lang="ko-KR" altLang="en-US" dirty="0"/>
          </a:p>
        </p:txBody>
      </p:sp>
      <p:grpSp>
        <p:nvGrpSpPr>
          <p:cNvPr id="11" name="그룹 10"/>
          <p:cNvGrpSpPr/>
          <p:nvPr/>
        </p:nvGrpSpPr>
        <p:grpSpPr>
          <a:xfrm>
            <a:off x="2704069" y="4509120"/>
            <a:ext cx="806823" cy="607039"/>
            <a:chOff x="7803158" y="4645047"/>
            <a:chExt cx="806823" cy="607039"/>
          </a:xfrm>
        </p:grpSpPr>
        <p:sp>
          <p:nvSpPr>
            <p:cNvPr id="12" name="타원형 설명선 11"/>
            <p:cNvSpPr/>
            <p:nvPr/>
          </p:nvSpPr>
          <p:spPr>
            <a:xfrm>
              <a:off x="7803158" y="4645047"/>
              <a:ext cx="806823" cy="607039"/>
            </a:xfrm>
            <a:prstGeom prst="wedgeEllipseCallout">
              <a:avLst>
                <a:gd name="adj1" fmla="val 10595"/>
                <a:gd name="adj2" fmla="val 74130"/>
              </a:avLst>
            </a:prstGeom>
            <a:solidFill>
              <a:schemeClr val="bg1"/>
            </a:solidFill>
            <a:ln w="508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3" name="그림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9078" y="4768566"/>
              <a:ext cx="454982" cy="360000"/>
            </a:xfrm>
            <a:prstGeom prst="rect">
              <a:avLst/>
            </a:prstGeom>
          </p:spPr>
        </p:pic>
      </p:grpSp>
      <p:grpSp>
        <p:nvGrpSpPr>
          <p:cNvPr id="14" name="그룹 13"/>
          <p:cNvGrpSpPr/>
          <p:nvPr/>
        </p:nvGrpSpPr>
        <p:grpSpPr>
          <a:xfrm>
            <a:off x="5004048" y="1196752"/>
            <a:ext cx="806823" cy="607039"/>
            <a:chOff x="7568773" y="588402"/>
            <a:chExt cx="806823" cy="607039"/>
          </a:xfrm>
          <a:solidFill>
            <a:schemeClr val="bg1">
              <a:lumMod val="95000"/>
            </a:schemeClr>
          </a:solidFill>
        </p:grpSpPr>
        <p:sp>
          <p:nvSpPr>
            <p:cNvPr id="15" name="타원형 설명선 14"/>
            <p:cNvSpPr/>
            <p:nvPr/>
          </p:nvSpPr>
          <p:spPr>
            <a:xfrm>
              <a:off x="7568773" y="588402"/>
              <a:ext cx="806823" cy="607039"/>
            </a:xfrm>
            <a:prstGeom prst="wedgeEllipseCallout">
              <a:avLst>
                <a:gd name="adj1" fmla="val -57976"/>
                <a:gd name="adj2" fmla="val 43750"/>
              </a:avLst>
            </a:prstGeom>
            <a:solidFill>
              <a:schemeClr val="bg1"/>
            </a:solidFill>
            <a:ln w="508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6" name="그림 1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7797" y="711921"/>
              <a:ext cx="468773" cy="360000"/>
            </a:xfrm>
            <a:prstGeom prst="rect">
              <a:avLst/>
            </a:prstGeom>
            <a:grpFill/>
          </p:spPr>
        </p:pic>
      </p:grpSp>
      <p:grpSp>
        <p:nvGrpSpPr>
          <p:cNvPr id="17" name="그룹 16"/>
          <p:cNvGrpSpPr/>
          <p:nvPr/>
        </p:nvGrpSpPr>
        <p:grpSpPr>
          <a:xfrm>
            <a:off x="3779912" y="2996952"/>
            <a:ext cx="806823" cy="607039"/>
            <a:chOff x="7568773" y="1783257"/>
            <a:chExt cx="806823" cy="607039"/>
          </a:xfrm>
        </p:grpSpPr>
        <p:sp>
          <p:nvSpPr>
            <p:cNvPr id="18" name="타원형 설명선 17"/>
            <p:cNvSpPr/>
            <p:nvPr/>
          </p:nvSpPr>
          <p:spPr>
            <a:xfrm>
              <a:off x="7568773" y="1783257"/>
              <a:ext cx="806823" cy="607039"/>
            </a:xfrm>
            <a:prstGeom prst="wedgeEllipseCallout">
              <a:avLst>
                <a:gd name="adj1" fmla="val -57976"/>
                <a:gd name="adj2" fmla="val 43750"/>
              </a:avLst>
            </a:prstGeom>
            <a:solidFill>
              <a:schemeClr val="bg1"/>
            </a:solidFill>
            <a:ln w="508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9" name="그림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4591" y="1906776"/>
              <a:ext cx="455186" cy="360000"/>
            </a:xfrm>
            <a:prstGeom prst="rect">
              <a:avLst/>
            </a:prstGeom>
          </p:spPr>
        </p:pic>
      </p:grpSp>
      <p:sp>
        <p:nvSpPr>
          <p:cNvPr id="21" name="타원형 설명선 20"/>
          <p:cNvSpPr/>
          <p:nvPr/>
        </p:nvSpPr>
        <p:spPr>
          <a:xfrm>
            <a:off x="5580112" y="3645024"/>
            <a:ext cx="1239665" cy="554823"/>
          </a:xfrm>
          <a:prstGeom prst="wedgeEllipseCallout">
            <a:avLst>
              <a:gd name="adj1" fmla="val -6548"/>
              <a:gd name="adj2" fmla="val 80459"/>
            </a:avLst>
          </a:prstGeom>
          <a:solidFill>
            <a:schemeClr val="bg1"/>
          </a:solidFill>
          <a:ln w="508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solidFill>
                  <a:schemeClr val="tx1"/>
                </a:solidFill>
                <a:latin typeface="Arial Black" panose="020B0A04020102020204" pitchFamily="34" charset="0"/>
              </a:rPr>
              <a:t>Asia</a:t>
            </a:r>
            <a:endParaRPr lang="ko-KR" altLang="en-US" dirty="0">
              <a:latin typeface="Arial Black" panose="020B0A04020102020204" pitchFamily="34" charset="0"/>
            </a:endParaRPr>
          </a:p>
        </p:txBody>
      </p:sp>
      <p:sp>
        <p:nvSpPr>
          <p:cNvPr id="32" name="직사각형 31"/>
          <p:cNvSpPr/>
          <p:nvPr/>
        </p:nvSpPr>
        <p:spPr>
          <a:xfrm>
            <a:off x="781127" y="174412"/>
            <a:ext cx="6596742" cy="430887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fontAlgn="base"/>
            <a:r>
              <a:rPr lang="en-US" altLang="ko-KR" sz="2200" spc="-100" dirty="0">
                <a:gradFill>
                  <a:gsLst>
                    <a:gs pos="0">
                      <a:srgbClr val="F79646">
                        <a:lumMod val="75000"/>
                      </a:srgbClr>
                    </a:gs>
                    <a:gs pos="100000">
                      <a:srgbClr val="CC3300"/>
                    </a:gs>
                  </a:gsLst>
                  <a:lin ang="5400000" scaled="0"/>
                </a:gradFill>
                <a:effectLst>
                  <a:glow rad="101600">
                    <a:srgbClr val="FFFFFF"/>
                  </a:glow>
                </a:effectLst>
                <a:latin typeface="Arial Black" panose="020B0A04020102020204" pitchFamily="34" charset="0"/>
                <a:ea typeface="HY견고딕" pitchFamily="18" charset="-127"/>
              </a:rPr>
              <a:t>Major </a:t>
            </a:r>
            <a:r>
              <a:rPr lang="en-US" altLang="ko-KR" sz="2200" spc="-100" dirty="0" smtClean="0">
                <a:gradFill>
                  <a:gsLst>
                    <a:gs pos="0">
                      <a:srgbClr val="F79646">
                        <a:lumMod val="75000"/>
                      </a:srgbClr>
                    </a:gs>
                    <a:gs pos="100000">
                      <a:srgbClr val="CC3300"/>
                    </a:gs>
                  </a:gsLst>
                  <a:lin ang="5400000" scaled="0"/>
                </a:gradFill>
                <a:effectLst>
                  <a:glow rad="101600">
                    <a:srgbClr val="FFFFFF"/>
                  </a:glow>
                </a:effectLst>
                <a:latin typeface="Arial Black" panose="020B0A04020102020204" pitchFamily="34" charset="0"/>
                <a:ea typeface="HY견고딕" pitchFamily="18" charset="-127"/>
              </a:rPr>
              <a:t>Countries with </a:t>
            </a:r>
            <a:r>
              <a:rPr lang="en-US" altLang="ko-KR" sz="2200" spc="-100" dirty="0">
                <a:gradFill>
                  <a:gsLst>
                    <a:gs pos="0">
                      <a:srgbClr val="F79646">
                        <a:lumMod val="75000"/>
                      </a:srgbClr>
                    </a:gs>
                    <a:gs pos="100000">
                      <a:srgbClr val="CC3300"/>
                    </a:gs>
                  </a:gsLst>
                  <a:lin ang="5400000" scaled="0"/>
                </a:gradFill>
                <a:effectLst>
                  <a:glow rad="101600">
                    <a:srgbClr val="FFFFFF"/>
                  </a:glow>
                </a:effectLst>
                <a:latin typeface="Arial Black" panose="020B0A04020102020204" pitchFamily="34" charset="0"/>
                <a:ea typeface="HY견고딕" pitchFamily="18" charset="-127"/>
              </a:rPr>
              <a:t>Top 100 ICT </a:t>
            </a:r>
            <a:r>
              <a:rPr lang="en-US" altLang="ko-KR" sz="2200" spc="-100" dirty="0" smtClean="0">
                <a:gradFill>
                  <a:gsLst>
                    <a:gs pos="0">
                      <a:srgbClr val="F79646">
                        <a:lumMod val="75000"/>
                      </a:srgbClr>
                    </a:gs>
                    <a:gs pos="100000">
                      <a:srgbClr val="CC3300"/>
                    </a:gs>
                  </a:gsLst>
                  <a:lin ang="5400000" scaled="0"/>
                </a:gradFill>
                <a:effectLst>
                  <a:glow rad="101600">
                    <a:srgbClr val="FFFFFF"/>
                  </a:glow>
                </a:effectLst>
                <a:latin typeface="Arial Black" panose="020B0A04020102020204" pitchFamily="34" charset="0"/>
                <a:ea typeface="HY견고딕" pitchFamily="18" charset="-127"/>
              </a:rPr>
              <a:t>Companies</a:t>
            </a:r>
            <a:endParaRPr lang="en-US" altLang="ko-KR" sz="2200" spc="-100" dirty="0">
              <a:gradFill>
                <a:gsLst>
                  <a:gs pos="0">
                    <a:srgbClr val="F79646">
                      <a:lumMod val="75000"/>
                    </a:srgbClr>
                  </a:gs>
                  <a:gs pos="100000">
                    <a:srgbClr val="CC3300"/>
                  </a:gs>
                </a:gsLst>
                <a:lin ang="5400000" scaled="0"/>
              </a:gradFill>
              <a:effectLst>
                <a:glow rad="101600">
                  <a:srgbClr val="FFFFFF"/>
                </a:glow>
              </a:effectLst>
              <a:latin typeface="Arial Black" panose="020B0A04020102020204" pitchFamily="34" charset="0"/>
              <a:ea typeface="HY견고딕" pitchFamily="18" charset="-127"/>
            </a:endParaRPr>
          </a:p>
        </p:txBody>
      </p:sp>
      <p:pic>
        <p:nvPicPr>
          <p:cNvPr id="29" name="Picture 3" descr="C:\Users\nipa\Desktop\BS-04-4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100" y="125057"/>
            <a:ext cx="1885950" cy="379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871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C:\Users\O\Desktop\마스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" y="3297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O\Desktop\라인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75" t="41600"/>
          <a:stretch/>
        </p:blipFill>
        <p:spPr bwMode="auto">
          <a:xfrm>
            <a:off x="8083916" y="2924944"/>
            <a:ext cx="1061864" cy="400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43" t="19206" r="29297" b="8191"/>
          <a:stretch/>
        </p:blipFill>
        <p:spPr bwMode="auto">
          <a:xfrm>
            <a:off x="1907704" y="1034032"/>
            <a:ext cx="1864996" cy="5679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41" t="19206" r="21412" b="8191"/>
          <a:stretch/>
        </p:blipFill>
        <p:spPr bwMode="auto">
          <a:xfrm>
            <a:off x="3762652" y="1034032"/>
            <a:ext cx="1795542" cy="5679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23" t="19171" r="13387" b="8191"/>
          <a:stretch/>
        </p:blipFill>
        <p:spPr bwMode="auto">
          <a:xfrm>
            <a:off x="5558194" y="1034032"/>
            <a:ext cx="1803512" cy="5682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57" t="18962" r="36965" b="8191"/>
          <a:stretch/>
        </p:blipFill>
        <p:spPr bwMode="auto">
          <a:xfrm>
            <a:off x="-9519" y="1014982"/>
            <a:ext cx="1996321" cy="5698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그림 4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99" t="97035"/>
          <a:stretch/>
        </p:blipFill>
        <p:spPr>
          <a:xfrm>
            <a:off x="7020272" y="6669360"/>
            <a:ext cx="1800200" cy="224262"/>
          </a:xfrm>
          <a:prstGeom prst="rect">
            <a:avLst/>
          </a:prstGeom>
        </p:spPr>
      </p:pic>
      <p:sp>
        <p:nvSpPr>
          <p:cNvPr id="47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8677809" y="6592267"/>
            <a:ext cx="430695" cy="365125"/>
          </a:xfrm>
        </p:spPr>
        <p:txBody>
          <a:bodyPr/>
          <a:lstStyle/>
          <a:p>
            <a:fld id="{39B9D086-CB07-40F2-BE8A-FA3E89239419}" type="slidenum">
              <a:rPr lang="ko-KR" altLang="en-US" smtClean="0"/>
              <a:pPr/>
              <a:t>15</a:t>
            </a:fld>
            <a:endParaRPr lang="ko-KR" altLang="en-US" dirty="0"/>
          </a:p>
        </p:txBody>
      </p:sp>
      <p:grpSp>
        <p:nvGrpSpPr>
          <p:cNvPr id="12" name="그룹 11"/>
          <p:cNvGrpSpPr/>
          <p:nvPr/>
        </p:nvGrpSpPr>
        <p:grpSpPr>
          <a:xfrm>
            <a:off x="5478895" y="1962962"/>
            <a:ext cx="2018419" cy="4139387"/>
            <a:chOff x="5478895" y="1890954"/>
            <a:chExt cx="2018419" cy="4139387"/>
          </a:xfrm>
        </p:grpSpPr>
        <p:grpSp>
          <p:nvGrpSpPr>
            <p:cNvPr id="8" name="그룹 7"/>
            <p:cNvGrpSpPr/>
            <p:nvPr/>
          </p:nvGrpSpPr>
          <p:grpSpPr>
            <a:xfrm>
              <a:off x="5478895" y="1890954"/>
              <a:ext cx="2018419" cy="4139387"/>
              <a:chOff x="5478895" y="1890954"/>
              <a:chExt cx="2018419" cy="4139387"/>
            </a:xfrm>
          </p:grpSpPr>
          <p:grpSp>
            <p:nvGrpSpPr>
              <p:cNvPr id="11" name="그룹 10"/>
              <p:cNvGrpSpPr/>
              <p:nvPr/>
            </p:nvGrpSpPr>
            <p:grpSpPr>
              <a:xfrm>
                <a:off x="5478895" y="1890954"/>
                <a:ext cx="2018419" cy="4139387"/>
                <a:chOff x="5478895" y="1890954"/>
                <a:chExt cx="2018419" cy="4139387"/>
              </a:xfrm>
            </p:grpSpPr>
            <p:sp>
              <p:nvSpPr>
                <p:cNvPr id="79" name="포인트가 5개인 별 78"/>
                <p:cNvSpPr/>
                <p:nvPr/>
              </p:nvSpPr>
              <p:spPr>
                <a:xfrm>
                  <a:off x="7313429" y="3221214"/>
                  <a:ext cx="157332" cy="144016"/>
                </a:xfrm>
                <a:prstGeom prst="star5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2" name="포인트가 5개인 별 81"/>
                <p:cNvSpPr/>
                <p:nvPr/>
              </p:nvSpPr>
              <p:spPr>
                <a:xfrm>
                  <a:off x="7314613" y="3796954"/>
                  <a:ext cx="157332" cy="144016"/>
                </a:xfrm>
                <a:prstGeom prst="star5">
                  <a:avLst/>
                </a:prstGeom>
                <a:solidFill>
                  <a:srgbClr val="0EC21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4" name="포인트가 5개인 별 83"/>
                <p:cNvSpPr/>
                <p:nvPr/>
              </p:nvSpPr>
              <p:spPr>
                <a:xfrm>
                  <a:off x="7313184" y="5685962"/>
                  <a:ext cx="157332" cy="144016"/>
                </a:xfrm>
                <a:prstGeom prst="star5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5" name="포인트가 5개인 별 84"/>
                <p:cNvSpPr/>
                <p:nvPr/>
              </p:nvSpPr>
              <p:spPr>
                <a:xfrm>
                  <a:off x="7336852" y="1907455"/>
                  <a:ext cx="157332" cy="144016"/>
                </a:xfrm>
                <a:prstGeom prst="star5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6" name="포인트가 5개인 별 85"/>
                <p:cNvSpPr/>
                <p:nvPr/>
              </p:nvSpPr>
              <p:spPr>
                <a:xfrm>
                  <a:off x="7321100" y="4163291"/>
                  <a:ext cx="157332" cy="144016"/>
                </a:xfrm>
                <a:prstGeom prst="star5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7" name="포인트가 5개인 별 56"/>
                <p:cNvSpPr/>
                <p:nvPr/>
              </p:nvSpPr>
              <p:spPr>
                <a:xfrm>
                  <a:off x="5479528" y="4146815"/>
                  <a:ext cx="157332" cy="144016"/>
                </a:xfrm>
                <a:prstGeom prst="star5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9" name="포인트가 5개인 별 58"/>
                <p:cNvSpPr/>
                <p:nvPr/>
              </p:nvSpPr>
              <p:spPr>
                <a:xfrm>
                  <a:off x="5478895" y="5886325"/>
                  <a:ext cx="157332" cy="144016"/>
                </a:xfrm>
                <a:prstGeom prst="star5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7" name="포인트가 5개인 별 66"/>
                <p:cNvSpPr/>
                <p:nvPr/>
              </p:nvSpPr>
              <p:spPr>
                <a:xfrm>
                  <a:off x="5487698" y="1890954"/>
                  <a:ext cx="157332" cy="144016"/>
                </a:xfrm>
                <a:prstGeom prst="star5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8" name="포인트가 5개인 별 77"/>
                <p:cNvSpPr/>
                <p:nvPr/>
              </p:nvSpPr>
              <p:spPr>
                <a:xfrm>
                  <a:off x="5489089" y="3210842"/>
                  <a:ext cx="157332" cy="144016"/>
                </a:xfrm>
                <a:prstGeom prst="star5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0" name="포인트가 5개인 별 79"/>
                <p:cNvSpPr/>
                <p:nvPr/>
              </p:nvSpPr>
              <p:spPr>
                <a:xfrm>
                  <a:off x="5482284" y="3588123"/>
                  <a:ext cx="157332" cy="144016"/>
                </a:xfrm>
                <a:prstGeom prst="star5">
                  <a:avLst/>
                </a:prstGeom>
                <a:solidFill>
                  <a:srgbClr val="0EC21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1" name="포인트가 5개인 별 80"/>
                <p:cNvSpPr/>
                <p:nvPr/>
              </p:nvSpPr>
              <p:spPr>
                <a:xfrm>
                  <a:off x="5482153" y="3966008"/>
                  <a:ext cx="157332" cy="144016"/>
                </a:xfrm>
                <a:prstGeom prst="star5">
                  <a:avLst/>
                </a:prstGeom>
                <a:solidFill>
                  <a:srgbClr val="0EC21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3" name="포인트가 5개인 별 82"/>
                <p:cNvSpPr/>
                <p:nvPr/>
              </p:nvSpPr>
              <p:spPr>
                <a:xfrm>
                  <a:off x="5484157" y="4348628"/>
                  <a:ext cx="157332" cy="144016"/>
                </a:xfrm>
                <a:prstGeom prst="star5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6" name="포인트가 5개인 별 95"/>
                <p:cNvSpPr/>
                <p:nvPr/>
              </p:nvSpPr>
              <p:spPr>
                <a:xfrm>
                  <a:off x="7339982" y="2479600"/>
                  <a:ext cx="157332" cy="144016"/>
                </a:xfrm>
                <a:prstGeom prst="star5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74" name="포인트가 5개인 별 73"/>
              <p:cNvSpPr/>
              <p:nvPr/>
            </p:nvSpPr>
            <p:spPr>
              <a:xfrm>
                <a:off x="7339386" y="2083428"/>
                <a:ext cx="157332" cy="144016"/>
              </a:xfrm>
              <a:prstGeom prst="star5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64" name="포인트가 5개인 별 63"/>
            <p:cNvSpPr/>
            <p:nvPr/>
          </p:nvSpPr>
          <p:spPr>
            <a:xfrm>
              <a:off x="7311052" y="5879562"/>
              <a:ext cx="157332" cy="144016"/>
            </a:xfrm>
            <a:prstGeom prst="star5">
              <a:avLst/>
            </a:prstGeom>
            <a:solidFill>
              <a:srgbClr val="0EC2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3" name="그룹 12"/>
          <p:cNvGrpSpPr/>
          <p:nvPr/>
        </p:nvGrpSpPr>
        <p:grpSpPr>
          <a:xfrm>
            <a:off x="43039" y="1217849"/>
            <a:ext cx="7425667" cy="5421367"/>
            <a:chOff x="43039" y="1145841"/>
            <a:chExt cx="7425667" cy="5421367"/>
          </a:xfrm>
        </p:grpSpPr>
        <p:grpSp>
          <p:nvGrpSpPr>
            <p:cNvPr id="10" name="그룹 9"/>
            <p:cNvGrpSpPr/>
            <p:nvPr/>
          </p:nvGrpSpPr>
          <p:grpSpPr>
            <a:xfrm>
              <a:off x="1829038" y="1145841"/>
              <a:ext cx="5639668" cy="5421367"/>
              <a:chOff x="1829038" y="1145841"/>
              <a:chExt cx="5639668" cy="5421367"/>
            </a:xfrm>
          </p:grpSpPr>
          <p:grpSp>
            <p:nvGrpSpPr>
              <p:cNvPr id="4" name="그룹 3"/>
              <p:cNvGrpSpPr/>
              <p:nvPr/>
            </p:nvGrpSpPr>
            <p:grpSpPr>
              <a:xfrm>
                <a:off x="1829038" y="1145841"/>
                <a:ext cx="172617" cy="5261195"/>
                <a:chOff x="2141257" y="1145841"/>
                <a:chExt cx="172617" cy="5261195"/>
              </a:xfrm>
            </p:grpSpPr>
            <p:sp>
              <p:nvSpPr>
                <p:cNvPr id="26" name="포인트가 5개인 별 25"/>
                <p:cNvSpPr/>
                <p:nvPr/>
              </p:nvSpPr>
              <p:spPr>
                <a:xfrm>
                  <a:off x="2156541" y="1145841"/>
                  <a:ext cx="157332" cy="144016"/>
                </a:xfrm>
                <a:prstGeom prst="star5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7" name="포인트가 5개인 별 26"/>
                <p:cNvSpPr/>
                <p:nvPr/>
              </p:nvSpPr>
              <p:spPr>
                <a:xfrm>
                  <a:off x="2156542" y="1340768"/>
                  <a:ext cx="157332" cy="144016"/>
                </a:xfrm>
                <a:prstGeom prst="star5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" name="포인트가 5개인 별 27"/>
                <p:cNvSpPr/>
                <p:nvPr/>
              </p:nvSpPr>
              <p:spPr>
                <a:xfrm>
                  <a:off x="2154235" y="1710152"/>
                  <a:ext cx="157332" cy="144016"/>
                </a:xfrm>
                <a:prstGeom prst="star5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9" name="포인트가 5개인 별 28"/>
                <p:cNvSpPr/>
                <p:nvPr/>
              </p:nvSpPr>
              <p:spPr>
                <a:xfrm>
                  <a:off x="2154262" y="1890954"/>
                  <a:ext cx="157332" cy="144016"/>
                </a:xfrm>
                <a:prstGeom prst="star5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0" name="포인트가 5개인 별 29"/>
                <p:cNvSpPr/>
                <p:nvPr/>
              </p:nvSpPr>
              <p:spPr>
                <a:xfrm>
                  <a:off x="2154262" y="2069474"/>
                  <a:ext cx="157332" cy="144016"/>
                </a:xfrm>
                <a:prstGeom prst="star5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1" name="포인트가 5개인 별 30"/>
                <p:cNvSpPr/>
                <p:nvPr/>
              </p:nvSpPr>
              <p:spPr>
                <a:xfrm>
                  <a:off x="2150299" y="2268246"/>
                  <a:ext cx="157332" cy="144016"/>
                </a:xfrm>
                <a:prstGeom prst="star5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2" name="포인트가 5개인 별 31"/>
                <p:cNvSpPr/>
                <p:nvPr/>
              </p:nvSpPr>
              <p:spPr>
                <a:xfrm>
                  <a:off x="2152606" y="2453076"/>
                  <a:ext cx="157332" cy="144016"/>
                </a:xfrm>
                <a:prstGeom prst="star5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3" name="포인트가 5개인 별 32"/>
                <p:cNvSpPr/>
                <p:nvPr/>
              </p:nvSpPr>
              <p:spPr>
                <a:xfrm>
                  <a:off x="2147915" y="2636912"/>
                  <a:ext cx="157332" cy="144016"/>
                </a:xfrm>
                <a:prstGeom prst="star5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4" name="포인트가 5개인 별 33"/>
                <p:cNvSpPr/>
                <p:nvPr/>
              </p:nvSpPr>
              <p:spPr>
                <a:xfrm>
                  <a:off x="2152606" y="2823816"/>
                  <a:ext cx="157332" cy="144016"/>
                </a:xfrm>
                <a:prstGeom prst="star5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5" name="포인트가 5개인 별 34"/>
                <p:cNvSpPr/>
                <p:nvPr/>
              </p:nvSpPr>
              <p:spPr>
                <a:xfrm>
                  <a:off x="2151609" y="3212976"/>
                  <a:ext cx="157332" cy="144016"/>
                </a:xfrm>
                <a:prstGeom prst="star5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6" name="포인트가 5개인 별 35"/>
                <p:cNvSpPr/>
                <p:nvPr/>
              </p:nvSpPr>
              <p:spPr>
                <a:xfrm>
                  <a:off x="2151609" y="3769137"/>
                  <a:ext cx="157332" cy="144016"/>
                </a:xfrm>
                <a:prstGeom prst="star5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3" name="포인트가 5개인 별 92"/>
                <p:cNvSpPr/>
                <p:nvPr/>
              </p:nvSpPr>
              <p:spPr>
                <a:xfrm>
                  <a:off x="2156542" y="4711452"/>
                  <a:ext cx="157332" cy="144016"/>
                </a:xfrm>
                <a:prstGeom prst="star5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4" name="포인트가 5개인 별 93"/>
                <p:cNvSpPr/>
                <p:nvPr/>
              </p:nvSpPr>
              <p:spPr>
                <a:xfrm>
                  <a:off x="2144279" y="6021288"/>
                  <a:ext cx="157332" cy="144016"/>
                </a:xfrm>
                <a:prstGeom prst="star5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5" name="포인트가 5개인 별 94"/>
                <p:cNvSpPr/>
                <p:nvPr/>
              </p:nvSpPr>
              <p:spPr>
                <a:xfrm>
                  <a:off x="2141257" y="6263020"/>
                  <a:ext cx="157332" cy="144016"/>
                </a:xfrm>
                <a:prstGeom prst="star5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2" name="그룹 1"/>
              <p:cNvGrpSpPr/>
              <p:nvPr/>
            </p:nvGrpSpPr>
            <p:grpSpPr>
              <a:xfrm>
                <a:off x="3680398" y="3021666"/>
                <a:ext cx="176253" cy="3533351"/>
                <a:chOff x="3680398" y="3021666"/>
                <a:chExt cx="176253" cy="3533351"/>
              </a:xfrm>
            </p:grpSpPr>
            <p:sp>
              <p:nvSpPr>
                <p:cNvPr id="49" name="포인트가 5개인 별 48"/>
                <p:cNvSpPr/>
                <p:nvPr/>
              </p:nvSpPr>
              <p:spPr>
                <a:xfrm>
                  <a:off x="3683986" y="3021666"/>
                  <a:ext cx="157332" cy="144016"/>
                </a:xfrm>
                <a:prstGeom prst="star5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0" name="포인트가 5개인 별 49"/>
                <p:cNvSpPr/>
                <p:nvPr/>
              </p:nvSpPr>
              <p:spPr>
                <a:xfrm>
                  <a:off x="3699319" y="3779515"/>
                  <a:ext cx="157332" cy="144016"/>
                </a:xfrm>
                <a:prstGeom prst="star5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1" name="포인트가 5개인 별 50"/>
                <p:cNvSpPr/>
                <p:nvPr/>
              </p:nvSpPr>
              <p:spPr>
                <a:xfrm>
                  <a:off x="3683986" y="5852116"/>
                  <a:ext cx="157332" cy="144016"/>
                </a:xfrm>
                <a:prstGeom prst="star5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2" name="포인트가 5개인 별 51"/>
                <p:cNvSpPr/>
                <p:nvPr/>
              </p:nvSpPr>
              <p:spPr>
                <a:xfrm>
                  <a:off x="3680398" y="6234445"/>
                  <a:ext cx="157332" cy="144016"/>
                </a:xfrm>
                <a:prstGeom prst="star5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3" name="포인트가 5개인 별 52"/>
                <p:cNvSpPr/>
                <p:nvPr/>
              </p:nvSpPr>
              <p:spPr>
                <a:xfrm>
                  <a:off x="3682272" y="6411001"/>
                  <a:ext cx="157332" cy="144016"/>
                </a:xfrm>
                <a:prstGeom prst="star5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3" name="그룹 2"/>
              <p:cNvGrpSpPr/>
              <p:nvPr/>
            </p:nvGrpSpPr>
            <p:grpSpPr>
              <a:xfrm>
                <a:off x="5479528" y="3030941"/>
                <a:ext cx="166893" cy="2774323"/>
                <a:chOff x="5479528" y="3030941"/>
                <a:chExt cx="166893" cy="2774323"/>
              </a:xfrm>
            </p:grpSpPr>
            <p:sp>
              <p:nvSpPr>
                <p:cNvPr id="48" name="포인트가 5개인 별 47"/>
                <p:cNvSpPr/>
                <p:nvPr/>
              </p:nvSpPr>
              <p:spPr>
                <a:xfrm>
                  <a:off x="5489089" y="3030941"/>
                  <a:ext cx="157332" cy="144016"/>
                </a:xfrm>
                <a:prstGeom prst="star5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4" name="포인트가 5개인 별 53"/>
                <p:cNvSpPr/>
                <p:nvPr/>
              </p:nvSpPr>
              <p:spPr>
                <a:xfrm>
                  <a:off x="5479528" y="4924692"/>
                  <a:ext cx="157332" cy="144016"/>
                </a:xfrm>
                <a:prstGeom prst="star5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5" name="포인트가 5개인 별 54"/>
                <p:cNvSpPr/>
                <p:nvPr/>
              </p:nvSpPr>
              <p:spPr>
                <a:xfrm>
                  <a:off x="5489089" y="5661248"/>
                  <a:ext cx="157332" cy="144016"/>
                </a:xfrm>
                <a:prstGeom prst="star5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97" name="포인트가 5개인 별 96"/>
              <p:cNvSpPr/>
              <p:nvPr/>
            </p:nvSpPr>
            <p:spPr>
              <a:xfrm>
                <a:off x="7311374" y="6423192"/>
                <a:ext cx="157332" cy="144016"/>
              </a:xfrm>
              <a:prstGeom prst="star5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65" name="포인트가 5개인 별 64"/>
            <p:cNvSpPr/>
            <p:nvPr/>
          </p:nvSpPr>
          <p:spPr>
            <a:xfrm>
              <a:off x="59656" y="1148755"/>
              <a:ext cx="157332" cy="144016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66" name="포인트가 5개인 별 65"/>
            <p:cNvSpPr/>
            <p:nvPr/>
          </p:nvSpPr>
          <p:spPr>
            <a:xfrm>
              <a:off x="61236" y="1332530"/>
              <a:ext cx="157332" cy="144016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68" name="포인트가 5개인 별 67"/>
            <p:cNvSpPr/>
            <p:nvPr/>
          </p:nvSpPr>
          <p:spPr>
            <a:xfrm>
              <a:off x="58076" y="1886014"/>
              <a:ext cx="157332" cy="144016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69" name="포인트가 5개인 별 68"/>
            <p:cNvSpPr/>
            <p:nvPr/>
          </p:nvSpPr>
          <p:spPr>
            <a:xfrm>
              <a:off x="52998" y="2260396"/>
              <a:ext cx="157332" cy="144016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70" name="포인트가 5개인 별 69"/>
            <p:cNvSpPr/>
            <p:nvPr/>
          </p:nvSpPr>
          <p:spPr>
            <a:xfrm>
              <a:off x="44760" y="2622134"/>
              <a:ext cx="157332" cy="144016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71" name="포인트가 5개인 별 70"/>
            <p:cNvSpPr/>
            <p:nvPr/>
          </p:nvSpPr>
          <p:spPr>
            <a:xfrm>
              <a:off x="44760" y="3396048"/>
              <a:ext cx="157332" cy="144016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72" name="포인트가 5개인 별 71"/>
            <p:cNvSpPr/>
            <p:nvPr/>
          </p:nvSpPr>
          <p:spPr>
            <a:xfrm>
              <a:off x="44991" y="3766460"/>
              <a:ext cx="173065" cy="144016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73" name="포인트가 5개인 별 72"/>
            <p:cNvSpPr/>
            <p:nvPr/>
          </p:nvSpPr>
          <p:spPr>
            <a:xfrm>
              <a:off x="43039" y="3582341"/>
              <a:ext cx="157332" cy="144016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75" name="포인트가 5개인 별 74"/>
            <p:cNvSpPr/>
            <p:nvPr/>
          </p:nvSpPr>
          <p:spPr>
            <a:xfrm>
              <a:off x="46894" y="3957770"/>
              <a:ext cx="157332" cy="144016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76" name="포인트가 5개인 별 75"/>
            <p:cNvSpPr/>
            <p:nvPr/>
          </p:nvSpPr>
          <p:spPr>
            <a:xfrm>
              <a:off x="51508" y="4138708"/>
              <a:ext cx="157332" cy="144016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77" name="포인트가 5개인 별 76"/>
            <p:cNvSpPr/>
            <p:nvPr/>
          </p:nvSpPr>
          <p:spPr>
            <a:xfrm>
              <a:off x="46894" y="4336605"/>
              <a:ext cx="157332" cy="144016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87" name="포인트가 5개인 별 86"/>
            <p:cNvSpPr/>
            <p:nvPr/>
          </p:nvSpPr>
          <p:spPr>
            <a:xfrm>
              <a:off x="51277" y="5284732"/>
              <a:ext cx="157332" cy="144016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88" name="포인트가 5개인 별 87"/>
            <p:cNvSpPr/>
            <p:nvPr/>
          </p:nvSpPr>
          <p:spPr>
            <a:xfrm>
              <a:off x="51972" y="5469938"/>
              <a:ext cx="157332" cy="144016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90" name="그룹 196"/>
          <p:cNvGrpSpPr>
            <a:grpSpLocks/>
          </p:cNvGrpSpPr>
          <p:nvPr/>
        </p:nvGrpSpPr>
        <p:grpSpPr bwMode="auto">
          <a:xfrm rot="10800000">
            <a:off x="331912" y="692696"/>
            <a:ext cx="1128588" cy="301686"/>
            <a:chOff x="619199" y="2006777"/>
            <a:chExt cx="2219875" cy="474466"/>
          </a:xfrm>
        </p:grpSpPr>
        <p:sp>
          <p:nvSpPr>
            <p:cNvPr id="91" name="사다리꼴 90"/>
            <p:cNvSpPr/>
            <p:nvPr/>
          </p:nvSpPr>
          <p:spPr>
            <a:xfrm rot="10800000">
              <a:off x="619199" y="2006777"/>
              <a:ext cx="2219875" cy="455264"/>
            </a:xfrm>
            <a:prstGeom prst="trapezoid">
              <a:avLst>
                <a:gd name="adj" fmla="val 41611"/>
              </a:avLst>
            </a:prstGeom>
            <a:solidFill>
              <a:srgbClr val="045ECC"/>
            </a:solidFill>
            <a:ln w="3175">
              <a:noFill/>
            </a:ln>
            <a:effectLst>
              <a:outerShdw blurRad="12700" dist="38100" dir="4200000" algn="tl" rotWithShape="0">
                <a:prstClr val="black">
                  <a:alpha val="1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</a:endParaRPr>
            </a:p>
          </p:txBody>
        </p:sp>
        <p:sp>
          <p:nvSpPr>
            <p:cNvPr id="92" name="Freeform 5"/>
            <p:cNvSpPr>
              <a:spLocks/>
            </p:cNvSpPr>
            <p:nvPr/>
          </p:nvSpPr>
          <p:spPr bwMode="auto">
            <a:xfrm>
              <a:off x="640148" y="2006777"/>
              <a:ext cx="1136640" cy="474466"/>
            </a:xfrm>
            <a:custGeom>
              <a:avLst/>
              <a:gdLst>
                <a:gd name="T0" fmla="*/ 0 w 10073"/>
                <a:gd name="T1" fmla="*/ 0 h 10000"/>
                <a:gd name="T2" fmla="*/ 2147483647 w 10073"/>
                <a:gd name="T3" fmla="*/ 1068115034 h 10000"/>
                <a:gd name="T4" fmla="*/ 2147483647 w 10073"/>
                <a:gd name="T5" fmla="*/ 0 h 10000"/>
                <a:gd name="T6" fmla="*/ 0 w 10073"/>
                <a:gd name="T7" fmla="*/ 0 h 100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073" h="10000">
                  <a:moveTo>
                    <a:pt x="0" y="0"/>
                  </a:moveTo>
                  <a:cubicBezTo>
                    <a:pt x="612" y="8908"/>
                    <a:pt x="685" y="10000"/>
                    <a:pt x="685" y="10000"/>
                  </a:cubicBezTo>
                  <a:cubicBezTo>
                    <a:pt x="2262" y="4893"/>
                    <a:pt x="5330" y="2146"/>
                    <a:pt x="1007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1803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>
                <a:solidFill>
                  <a:prstClr val="black"/>
                </a:solidFill>
                <a:ea typeface="굴림" panose="020B0600000101010101" pitchFamily="50" charset="-127"/>
              </a:endParaRPr>
            </a:p>
          </p:txBody>
        </p:sp>
      </p:grpSp>
      <p:sp>
        <p:nvSpPr>
          <p:cNvPr id="98" name="직사각형 97"/>
          <p:cNvSpPr/>
          <p:nvPr/>
        </p:nvSpPr>
        <p:spPr>
          <a:xfrm>
            <a:off x="578932" y="692696"/>
            <a:ext cx="633508" cy="323165"/>
          </a:xfrm>
          <a:prstGeom prst="rect">
            <a:avLst/>
          </a:prstGeom>
          <a:ln w="15875" cmpd="sng">
            <a:noFill/>
          </a:ln>
        </p:spPr>
        <p:txBody>
          <a:bodyPr wrap="none">
            <a:spAutoFit/>
          </a:bodyPr>
          <a:lstStyle/>
          <a:p>
            <a:pPr algn="ctr" fontAlgn="base"/>
            <a:r>
              <a:rPr kumimoji="1" lang="en-US" altLang="ko-KR" sz="1500" b="1" kern="0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</a:rPr>
              <a:t>1980</a:t>
            </a:r>
            <a:endParaRPr kumimoji="1" lang="ko-KR" altLang="en-US" sz="1500" b="1" kern="0" dirty="0">
              <a:gradFill>
                <a:gsLst>
                  <a:gs pos="0">
                    <a:prstClr val="white"/>
                  </a:gs>
                  <a:gs pos="100000">
                    <a:prstClr val="white"/>
                  </a:gs>
                </a:gsLst>
                <a:lin ang="5400000" scaled="0"/>
              </a:gradFill>
            </a:endParaRPr>
          </a:p>
        </p:txBody>
      </p:sp>
      <p:grpSp>
        <p:nvGrpSpPr>
          <p:cNvPr id="99" name="그룹 196"/>
          <p:cNvGrpSpPr>
            <a:grpSpLocks/>
          </p:cNvGrpSpPr>
          <p:nvPr/>
        </p:nvGrpSpPr>
        <p:grpSpPr bwMode="auto">
          <a:xfrm rot="10800000">
            <a:off x="2219276" y="692697"/>
            <a:ext cx="1128588" cy="301686"/>
            <a:chOff x="619199" y="2006777"/>
            <a:chExt cx="2219875" cy="474466"/>
          </a:xfrm>
        </p:grpSpPr>
        <p:sp>
          <p:nvSpPr>
            <p:cNvPr id="100" name="사다리꼴 99"/>
            <p:cNvSpPr/>
            <p:nvPr/>
          </p:nvSpPr>
          <p:spPr>
            <a:xfrm rot="10800000">
              <a:off x="619199" y="2006777"/>
              <a:ext cx="2219875" cy="455264"/>
            </a:xfrm>
            <a:prstGeom prst="trapezoid">
              <a:avLst>
                <a:gd name="adj" fmla="val 41611"/>
              </a:avLst>
            </a:prstGeom>
            <a:solidFill>
              <a:srgbClr val="045ECC"/>
            </a:solidFill>
            <a:ln w="3175">
              <a:noFill/>
            </a:ln>
            <a:effectLst>
              <a:outerShdw blurRad="12700" dist="38100" dir="4200000" algn="tl" rotWithShape="0">
                <a:prstClr val="black">
                  <a:alpha val="1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</a:endParaRPr>
            </a:p>
          </p:txBody>
        </p:sp>
        <p:sp>
          <p:nvSpPr>
            <p:cNvPr id="101" name="Freeform 5"/>
            <p:cNvSpPr>
              <a:spLocks/>
            </p:cNvSpPr>
            <p:nvPr/>
          </p:nvSpPr>
          <p:spPr bwMode="auto">
            <a:xfrm>
              <a:off x="640148" y="2006777"/>
              <a:ext cx="1136640" cy="474466"/>
            </a:xfrm>
            <a:custGeom>
              <a:avLst/>
              <a:gdLst>
                <a:gd name="T0" fmla="*/ 0 w 10073"/>
                <a:gd name="T1" fmla="*/ 0 h 10000"/>
                <a:gd name="T2" fmla="*/ 2147483647 w 10073"/>
                <a:gd name="T3" fmla="*/ 1068115034 h 10000"/>
                <a:gd name="T4" fmla="*/ 2147483647 w 10073"/>
                <a:gd name="T5" fmla="*/ 0 h 10000"/>
                <a:gd name="T6" fmla="*/ 0 w 10073"/>
                <a:gd name="T7" fmla="*/ 0 h 100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073" h="10000">
                  <a:moveTo>
                    <a:pt x="0" y="0"/>
                  </a:moveTo>
                  <a:cubicBezTo>
                    <a:pt x="612" y="8908"/>
                    <a:pt x="685" y="10000"/>
                    <a:pt x="685" y="10000"/>
                  </a:cubicBezTo>
                  <a:cubicBezTo>
                    <a:pt x="2262" y="4893"/>
                    <a:pt x="5330" y="2146"/>
                    <a:pt x="1007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1803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>
                <a:solidFill>
                  <a:prstClr val="black"/>
                </a:solidFill>
                <a:ea typeface="굴림" panose="020B0600000101010101" pitchFamily="50" charset="-127"/>
              </a:endParaRPr>
            </a:p>
          </p:txBody>
        </p:sp>
      </p:grpSp>
      <p:grpSp>
        <p:nvGrpSpPr>
          <p:cNvPr id="102" name="그룹 196"/>
          <p:cNvGrpSpPr>
            <a:grpSpLocks/>
          </p:cNvGrpSpPr>
          <p:nvPr/>
        </p:nvGrpSpPr>
        <p:grpSpPr bwMode="auto">
          <a:xfrm rot="10800000">
            <a:off x="4091484" y="692696"/>
            <a:ext cx="1128588" cy="301686"/>
            <a:chOff x="619199" y="2006777"/>
            <a:chExt cx="2219875" cy="474466"/>
          </a:xfrm>
        </p:grpSpPr>
        <p:sp>
          <p:nvSpPr>
            <p:cNvPr id="103" name="사다리꼴 102"/>
            <p:cNvSpPr/>
            <p:nvPr/>
          </p:nvSpPr>
          <p:spPr>
            <a:xfrm rot="10800000">
              <a:off x="619199" y="2006777"/>
              <a:ext cx="2219875" cy="455264"/>
            </a:xfrm>
            <a:prstGeom prst="trapezoid">
              <a:avLst>
                <a:gd name="adj" fmla="val 41611"/>
              </a:avLst>
            </a:prstGeom>
            <a:solidFill>
              <a:srgbClr val="045ECC"/>
            </a:solidFill>
            <a:ln w="3175">
              <a:noFill/>
            </a:ln>
            <a:effectLst>
              <a:outerShdw blurRad="12700" dist="38100" dir="4200000" algn="tl" rotWithShape="0">
                <a:prstClr val="black">
                  <a:alpha val="1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</a:endParaRPr>
            </a:p>
          </p:txBody>
        </p:sp>
        <p:sp>
          <p:nvSpPr>
            <p:cNvPr id="104" name="Freeform 5"/>
            <p:cNvSpPr>
              <a:spLocks/>
            </p:cNvSpPr>
            <p:nvPr/>
          </p:nvSpPr>
          <p:spPr bwMode="auto">
            <a:xfrm>
              <a:off x="640148" y="2006777"/>
              <a:ext cx="1136640" cy="474466"/>
            </a:xfrm>
            <a:custGeom>
              <a:avLst/>
              <a:gdLst>
                <a:gd name="T0" fmla="*/ 0 w 10073"/>
                <a:gd name="T1" fmla="*/ 0 h 10000"/>
                <a:gd name="T2" fmla="*/ 2147483647 w 10073"/>
                <a:gd name="T3" fmla="*/ 1068115034 h 10000"/>
                <a:gd name="T4" fmla="*/ 2147483647 w 10073"/>
                <a:gd name="T5" fmla="*/ 0 h 10000"/>
                <a:gd name="T6" fmla="*/ 0 w 10073"/>
                <a:gd name="T7" fmla="*/ 0 h 100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073" h="10000">
                  <a:moveTo>
                    <a:pt x="0" y="0"/>
                  </a:moveTo>
                  <a:cubicBezTo>
                    <a:pt x="612" y="8908"/>
                    <a:pt x="685" y="10000"/>
                    <a:pt x="685" y="10000"/>
                  </a:cubicBezTo>
                  <a:cubicBezTo>
                    <a:pt x="2262" y="4893"/>
                    <a:pt x="5330" y="2146"/>
                    <a:pt x="1007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1803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>
                <a:solidFill>
                  <a:prstClr val="black"/>
                </a:solidFill>
                <a:ea typeface="굴림" panose="020B0600000101010101" pitchFamily="50" charset="-127"/>
              </a:endParaRPr>
            </a:p>
          </p:txBody>
        </p:sp>
      </p:grpSp>
      <p:grpSp>
        <p:nvGrpSpPr>
          <p:cNvPr id="105" name="그룹 196"/>
          <p:cNvGrpSpPr>
            <a:grpSpLocks/>
          </p:cNvGrpSpPr>
          <p:nvPr/>
        </p:nvGrpSpPr>
        <p:grpSpPr bwMode="auto">
          <a:xfrm rot="10800000">
            <a:off x="5891684" y="692697"/>
            <a:ext cx="1128588" cy="301686"/>
            <a:chOff x="619199" y="2006777"/>
            <a:chExt cx="2219875" cy="474466"/>
          </a:xfrm>
        </p:grpSpPr>
        <p:sp>
          <p:nvSpPr>
            <p:cNvPr id="106" name="사다리꼴 105"/>
            <p:cNvSpPr/>
            <p:nvPr/>
          </p:nvSpPr>
          <p:spPr>
            <a:xfrm rot="10800000">
              <a:off x="619199" y="2006777"/>
              <a:ext cx="2219875" cy="455264"/>
            </a:xfrm>
            <a:prstGeom prst="trapezoid">
              <a:avLst>
                <a:gd name="adj" fmla="val 41611"/>
              </a:avLst>
            </a:prstGeom>
            <a:solidFill>
              <a:srgbClr val="045ECC"/>
            </a:solidFill>
            <a:ln w="3175">
              <a:noFill/>
            </a:ln>
            <a:effectLst>
              <a:outerShdw blurRad="12700" dist="38100" dir="4200000" algn="tl" rotWithShape="0">
                <a:prstClr val="black">
                  <a:alpha val="1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</a:endParaRPr>
            </a:p>
          </p:txBody>
        </p:sp>
        <p:sp>
          <p:nvSpPr>
            <p:cNvPr id="107" name="Freeform 5"/>
            <p:cNvSpPr>
              <a:spLocks/>
            </p:cNvSpPr>
            <p:nvPr/>
          </p:nvSpPr>
          <p:spPr bwMode="auto">
            <a:xfrm>
              <a:off x="640148" y="2006777"/>
              <a:ext cx="1136640" cy="474466"/>
            </a:xfrm>
            <a:custGeom>
              <a:avLst/>
              <a:gdLst>
                <a:gd name="T0" fmla="*/ 0 w 10073"/>
                <a:gd name="T1" fmla="*/ 0 h 10000"/>
                <a:gd name="T2" fmla="*/ 2147483647 w 10073"/>
                <a:gd name="T3" fmla="*/ 1068115034 h 10000"/>
                <a:gd name="T4" fmla="*/ 2147483647 w 10073"/>
                <a:gd name="T5" fmla="*/ 0 h 10000"/>
                <a:gd name="T6" fmla="*/ 0 w 10073"/>
                <a:gd name="T7" fmla="*/ 0 h 100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073" h="10000">
                  <a:moveTo>
                    <a:pt x="0" y="0"/>
                  </a:moveTo>
                  <a:cubicBezTo>
                    <a:pt x="612" y="8908"/>
                    <a:pt x="685" y="10000"/>
                    <a:pt x="685" y="10000"/>
                  </a:cubicBezTo>
                  <a:cubicBezTo>
                    <a:pt x="2262" y="4893"/>
                    <a:pt x="5330" y="2146"/>
                    <a:pt x="1007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1803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>
                <a:solidFill>
                  <a:prstClr val="black"/>
                </a:solidFill>
                <a:ea typeface="굴림" panose="020B0600000101010101" pitchFamily="50" charset="-127"/>
              </a:endParaRPr>
            </a:p>
          </p:txBody>
        </p:sp>
      </p:grpSp>
      <p:grpSp>
        <p:nvGrpSpPr>
          <p:cNvPr id="108" name="그룹 196"/>
          <p:cNvGrpSpPr>
            <a:grpSpLocks/>
          </p:cNvGrpSpPr>
          <p:nvPr/>
        </p:nvGrpSpPr>
        <p:grpSpPr bwMode="auto">
          <a:xfrm rot="10800000">
            <a:off x="7736012" y="692696"/>
            <a:ext cx="1128588" cy="301686"/>
            <a:chOff x="619199" y="2006777"/>
            <a:chExt cx="2219875" cy="474466"/>
          </a:xfrm>
        </p:grpSpPr>
        <p:sp>
          <p:nvSpPr>
            <p:cNvPr id="109" name="사다리꼴 108"/>
            <p:cNvSpPr/>
            <p:nvPr/>
          </p:nvSpPr>
          <p:spPr>
            <a:xfrm rot="10800000">
              <a:off x="619199" y="2006777"/>
              <a:ext cx="2219875" cy="455264"/>
            </a:xfrm>
            <a:prstGeom prst="trapezoid">
              <a:avLst>
                <a:gd name="adj" fmla="val 41611"/>
              </a:avLst>
            </a:prstGeom>
            <a:solidFill>
              <a:srgbClr val="045ECC"/>
            </a:solidFill>
            <a:ln w="3175">
              <a:noFill/>
            </a:ln>
            <a:effectLst>
              <a:outerShdw blurRad="12700" dist="38100" dir="4200000" algn="tl" rotWithShape="0">
                <a:prstClr val="black">
                  <a:alpha val="1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</a:endParaRPr>
            </a:p>
          </p:txBody>
        </p:sp>
        <p:sp>
          <p:nvSpPr>
            <p:cNvPr id="110" name="Freeform 5"/>
            <p:cNvSpPr>
              <a:spLocks/>
            </p:cNvSpPr>
            <p:nvPr/>
          </p:nvSpPr>
          <p:spPr bwMode="auto">
            <a:xfrm>
              <a:off x="640148" y="2006777"/>
              <a:ext cx="1136640" cy="474466"/>
            </a:xfrm>
            <a:custGeom>
              <a:avLst/>
              <a:gdLst>
                <a:gd name="T0" fmla="*/ 0 w 10073"/>
                <a:gd name="T1" fmla="*/ 0 h 10000"/>
                <a:gd name="T2" fmla="*/ 2147483647 w 10073"/>
                <a:gd name="T3" fmla="*/ 1068115034 h 10000"/>
                <a:gd name="T4" fmla="*/ 2147483647 w 10073"/>
                <a:gd name="T5" fmla="*/ 0 h 10000"/>
                <a:gd name="T6" fmla="*/ 0 w 10073"/>
                <a:gd name="T7" fmla="*/ 0 h 100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073" h="10000">
                  <a:moveTo>
                    <a:pt x="0" y="0"/>
                  </a:moveTo>
                  <a:cubicBezTo>
                    <a:pt x="612" y="8908"/>
                    <a:pt x="685" y="10000"/>
                    <a:pt x="685" y="10000"/>
                  </a:cubicBezTo>
                  <a:cubicBezTo>
                    <a:pt x="2262" y="4893"/>
                    <a:pt x="5330" y="2146"/>
                    <a:pt x="1007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1803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>
                <a:solidFill>
                  <a:prstClr val="black"/>
                </a:solidFill>
                <a:ea typeface="굴림" panose="020B0600000101010101" pitchFamily="50" charset="-127"/>
              </a:endParaRPr>
            </a:p>
          </p:txBody>
        </p:sp>
      </p:grpSp>
      <p:sp>
        <p:nvSpPr>
          <p:cNvPr id="111" name="직사각형 110"/>
          <p:cNvSpPr/>
          <p:nvPr/>
        </p:nvSpPr>
        <p:spPr>
          <a:xfrm>
            <a:off x="2483768" y="692696"/>
            <a:ext cx="633508" cy="323165"/>
          </a:xfrm>
          <a:prstGeom prst="rect">
            <a:avLst/>
          </a:prstGeom>
          <a:ln w="15875" cmpd="sng">
            <a:noFill/>
          </a:ln>
        </p:spPr>
        <p:txBody>
          <a:bodyPr wrap="none">
            <a:spAutoFit/>
          </a:bodyPr>
          <a:lstStyle/>
          <a:p>
            <a:pPr algn="ctr" fontAlgn="base"/>
            <a:r>
              <a:rPr kumimoji="1" lang="en-US" altLang="ko-KR" sz="1500" b="1" kern="0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</a:rPr>
              <a:t>1990</a:t>
            </a:r>
            <a:endParaRPr kumimoji="1" lang="ko-KR" altLang="en-US" sz="1500" b="1" kern="0" dirty="0">
              <a:gradFill>
                <a:gsLst>
                  <a:gs pos="0">
                    <a:prstClr val="white"/>
                  </a:gs>
                  <a:gs pos="100000">
                    <a:prstClr val="white"/>
                  </a:gs>
                </a:gsLst>
                <a:lin ang="5400000" scaled="0"/>
              </a:gradFill>
            </a:endParaRPr>
          </a:p>
        </p:txBody>
      </p:sp>
      <p:sp>
        <p:nvSpPr>
          <p:cNvPr id="112" name="직사각형 111"/>
          <p:cNvSpPr/>
          <p:nvPr/>
        </p:nvSpPr>
        <p:spPr>
          <a:xfrm>
            <a:off x="4370540" y="692696"/>
            <a:ext cx="633508" cy="323165"/>
          </a:xfrm>
          <a:prstGeom prst="rect">
            <a:avLst/>
          </a:prstGeom>
          <a:ln w="15875" cmpd="sng">
            <a:noFill/>
          </a:ln>
        </p:spPr>
        <p:txBody>
          <a:bodyPr wrap="none">
            <a:spAutoFit/>
          </a:bodyPr>
          <a:lstStyle/>
          <a:p>
            <a:pPr algn="ctr" fontAlgn="base"/>
            <a:r>
              <a:rPr kumimoji="1" lang="en-US" altLang="ko-KR" sz="1500" b="1" kern="0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</a:rPr>
              <a:t>2000</a:t>
            </a:r>
            <a:endParaRPr kumimoji="1" lang="ko-KR" altLang="en-US" sz="1500" b="1" kern="0" dirty="0">
              <a:gradFill>
                <a:gsLst>
                  <a:gs pos="0">
                    <a:prstClr val="white"/>
                  </a:gs>
                  <a:gs pos="100000">
                    <a:prstClr val="white"/>
                  </a:gs>
                </a:gsLst>
                <a:lin ang="5400000" scaled="0"/>
              </a:gradFill>
            </a:endParaRPr>
          </a:p>
        </p:txBody>
      </p:sp>
      <p:sp>
        <p:nvSpPr>
          <p:cNvPr id="113" name="직사각형 112"/>
          <p:cNvSpPr/>
          <p:nvPr/>
        </p:nvSpPr>
        <p:spPr>
          <a:xfrm>
            <a:off x="6170740" y="692696"/>
            <a:ext cx="633508" cy="323165"/>
          </a:xfrm>
          <a:prstGeom prst="rect">
            <a:avLst/>
          </a:prstGeom>
          <a:ln w="15875" cmpd="sng">
            <a:noFill/>
          </a:ln>
        </p:spPr>
        <p:txBody>
          <a:bodyPr wrap="none">
            <a:spAutoFit/>
          </a:bodyPr>
          <a:lstStyle/>
          <a:p>
            <a:pPr algn="ctr" fontAlgn="base"/>
            <a:r>
              <a:rPr kumimoji="1" lang="en-US" altLang="ko-KR" sz="1500" b="1" kern="0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</a:rPr>
              <a:t>2010</a:t>
            </a:r>
            <a:endParaRPr kumimoji="1" lang="ko-KR" altLang="en-US" sz="1500" b="1" kern="0" dirty="0">
              <a:gradFill>
                <a:gsLst>
                  <a:gs pos="0">
                    <a:prstClr val="white"/>
                  </a:gs>
                  <a:gs pos="100000">
                    <a:prstClr val="white"/>
                  </a:gs>
                </a:gsLst>
                <a:lin ang="5400000" scaled="0"/>
              </a:gradFill>
            </a:endParaRPr>
          </a:p>
        </p:txBody>
      </p:sp>
      <p:sp>
        <p:nvSpPr>
          <p:cNvPr id="114" name="직사각형 113"/>
          <p:cNvSpPr/>
          <p:nvPr/>
        </p:nvSpPr>
        <p:spPr>
          <a:xfrm>
            <a:off x="7970333" y="692696"/>
            <a:ext cx="633508" cy="323165"/>
          </a:xfrm>
          <a:prstGeom prst="rect">
            <a:avLst/>
          </a:prstGeom>
          <a:ln w="15875" cmpd="sng">
            <a:noFill/>
          </a:ln>
        </p:spPr>
        <p:txBody>
          <a:bodyPr wrap="none">
            <a:spAutoFit/>
          </a:bodyPr>
          <a:lstStyle/>
          <a:p>
            <a:pPr algn="ctr" fontAlgn="base"/>
            <a:r>
              <a:rPr kumimoji="1" lang="en-US" altLang="ko-KR" sz="1500" b="1" kern="0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</a:rPr>
              <a:t>2015</a:t>
            </a:r>
            <a:endParaRPr kumimoji="1" lang="ko-KR" altLang="en-US" sz="1500" b="1" kern="0" dirty="0">
              <a:gradFill>
                <a:gsLst>
                  <a:gs pos="0">
                    <a:prstClr val="white"/>
                  </a:gs>
                  <a:gs pos="100000">
                    <a:prstClr val="white"/>
                  </a:gs>
                </a:gsLst>
                <a:lin ang="5400000" scaled="0"/>
              </a:gradFill>
            </a:endParaRPr>
          </a:p>
        </p:txBody>
      </p:sp>
      <p:cxnSp>
        <p:nvCxnSpPr>
          <p:cNvPr id="115" name="직선 연결선 114"/>
          <p:cNvCxnSpPr/>
          <p:nvPr/>
        </p:nvCxnSpPr>
        <p:spPr>
          <a:xfrm>
            <a:off x="219998" y="620688"/>
            <a:ext cx="8384450" cy="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직선 연결선 115"/>
          <p:cNvCxnSpPr/>
          <p:nvPr/>
        </p:nvCxnSpPr>
        <p:spPr>
          <a:xfrm>
            <a:off x="229424" y="620688"/>
            <a:ext cx="349259" cy="0"/>
          </a:xfrm>
          <a:prstGeom prst="line">
            <a:avLst/>
          </a:prstGeom>
          <a:ln w="22225" cap="sq">
            <a:solidFill>
              <a:srgbClr val="DE5A00"/>
            </a:solidFill>
            <a:prstDash val="solid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TextBox 116"/>
          <p:cNvSpPr txBox="1"/>
          <p:nvPr/>
        </p:nvSpPr>
        <p:spPr>
          <a:xfrm>
            <a:off x="203711" y="174412"/>
            <a:ext cx="585664" cy="430887"/>
          </a:xfrm>
          <a:prstGeom prst="rect">
            <a:avLst/>
          </a:prstGeom>
          <a:noFill/>
        </p:spPr>
        <p:txBody>
          <a:bodyPr wrap="none" lIns="36000" rIns="36000" rtlCol="0" anchor="ctr">
            <a:spAutoFit/>
          </a:bodyPr>
          <a:lstStyle/>
          <a:p>
            <a:r>
              <a:rPr lang="en-US" altLang="ko-KR" sz="2200" spc="-100" dirty="0" smtClean="0">
                <a:gradFill>
                  <a:gsLst>
                    <a:gs pos="0">
                      <a:srgbClr val="F79646">
                        <a:lumMod val="75000"/>
                      </a:srgbClr>
                    </a:gs>
                    <a:gs pos="100000">
                      <a:srgbClr val="CC3300"/>
                    </a:gs>
                  </a:gsLst>
                  <a:lin ang="5400000" scaled="0"/>
                </a:gradFill>
                <a:effectLst>
                  <a:glow rad="101600">
                    <a:srgbClr val="FFFFFF"/>
                  </a:glow>
                </a:effectLst>
                <a:latin typeface="Arial Black" panose="020B0A04020102020204" pitchFamily="34" charset="0"/>
                <a:ea typeface="HY견고딕" pitchFamily="18" charset="-127"/>
              </a:rPr>
              <a:t>2-3.</a:t>
            </a:r>
            <a:endParaRPr lang="ko-KR" altLang="en-US" sz="2200" spc="-100" dirty="0">
              <a:gradFill>
                <a:gsLst>
                  <a:gs pos="0">
                    <a:srgbClr val="F79646">
                      <a:lumMod val="75000"/>
                    </a:srgbClr>
                  </a:gs>
                  <a:gs pos="100000">
                    <a:srgbClr val="CC3300"/>
                  </a:gs>
                </a:gsLst>
                <a:lin ang="5400000" scaled="0"/>
              </a:gradFill>
              <a:effectLst>
                <a:glow rad="101600">
                  <a:srgbClr val="FFFFFF"/>
                </a:glow>
              </a:effectLst>
              <a:latin typeface="Arial Black" panose="020B0A04020102020204" pitchFamily="34" charset="0"/>
              <a:ea typeface="HY견고딕" pitchFamily="18" charset="-127"/>
            </a:endParaRPr>
          </a:p>
        </p:txBody>
      </p:sp>
      <p:pic>
        <p:nvPicPr>
          <p:cNvPr id="118" name="Picture 5" descr="E:\제작중\2015.05.14_IITP 파워포인트\1\시안\요소\내지라인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10" r="3583"/>
          <a:stretch/>
        </p:blipFill>
        <p:spPr bwMode="auto">
          <a:xfrm>
            <a:off x="0" y="396302"/>
            <a:ext cx="9144000" cy="1232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" name="직사각형 88"/>
          <p:cNvSpPr/>
          <p:nvPr/>
        </p:nvSpPr>
        <p:spPr>
          <a:xfrm>
            <a:off x="772651" y="174412"/>
            <a:ext cx="5349926" cy="430887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fontAlgn="base"/>
            <a:r>
              <a:rPr lang="en-US" altLang="ko-KR" sz="2200" spc="-100" dirty="0">
                <a:gradFill>
                  <a:gsLst>
                    <a:gs pos="0">
                      <a:srgbClr val="F79646">
                        <a:lumMod val="75000"/>
                      </a:srgbClr>
                    </a:gs>
                    <a:gs pos="100000">
                      <a:srgbClr val="CC3300"/>
                    </a:gs>
                  </a:gsLst>
                  <a:lin ang="5400000" scaled="0"/>
                </a:gradFill>
                <a:effectLst>
                  <a:glow rad="101600">
                    <a:srgbClr val="FFFFFF"/>
                  </a:glow>
                </a:effectLst>
                <a:latin typeface="Arial Black" panose="020B0A04020102020204" pitchFamily="34" charset="0"/>
                <a:ea typeface="HY견고딕" pitchFamily="18" charset="-127"/>
              </a:rPr>
              <a:t>Status </a:t>
            </a:r>
            <a:r>
              <a:rPr lang="en-US" altLang="ko-KR" sz="2200" spc="-100" dirty="0" smtClean="0">
                <a:gradFill>
                  <a:gsLst>
                    <a:gs pos="0">
                      <a:srgbClr val="F79646">
                        <a:lumMod val="75000"/>
                      </a:srgbClr>
                    </a:gs>
                    <a:gs pos="100000">
                      <a:srgbClr val="CC3300"/>
                    </a:gs>
                  </a:gsLst>
                  <a:lin ang="5400000" scaled="0"/>
                </a:gradFill>
                <a:effectLst>
                  <a:glow rad="101600">
                    <a:srgbClr val="FFFFFF"/>
                  </a:glow>
                </a:effectLst>
                <a:latin typeface="Arial Black" panose="020B0A04020102020204" pitchFamily="34" charset="0"/>
                <a:ea typeface="HY견고딕" pitchFamily="18" charset="-127"/>
              </a:rPr>
              <a:t>Changes </a:t>
            </a:r>
            <a:r>
              <a:rPr lang="en-US" altLang="ko-KR" sz="2200" spc="-100" dirty="0">
                <a:gradFill>
                  <a:gsLst>
                    <a:gs pos="0">
                      <a:srgbClr val="F79646">
                        <a:lumMod val="75000"/>
                      </a:srgbClr>
                    </a:gs>
                    <a:gs pos="100000">
                      <a:srgbClr val="CC3300"/>
                    </a:gs>
                  </a:gsLst>
                  <a:lin ang="5400000" scaled="0"/>
                </a:gradFill>
                <a:effectLst>
                  <a:glow rad="101600">
                    <a:srgbClr val="FFFFFF"/>
                  </a:glow>
                </a:effectLst>
                <a:latin typeface="Arial Black" panose="020B0A04020102020204" pitchFamily="34" charset="0"/>
                <a:ea typeface="HY견고딕" pitchFamily="18" charset="-127"/>
              </a:rPr>
              <a:t>of Asian </a:t>
            </a:r>
            <a:r>
              <a:rPr lang="en-US" altLang="ko-KR" sz="2200" spc="-100" dirty="0" smtClean="0">
                <a:gradFill>
                  <a:gsLst>
                    <a:gs pos="0">
                      <a:srgbClr val="F79646">
                        <a:lumMod val="75000"/>
                      </a:srgbClr>
                    </a:gs>
                    <a:gs pos="100000">
                      <a:srgbClr val="CC3300"/>
                    </a:gs>
                  </a:gsLst>
                  <a:lin ang="5400000" scaled="0"/>
                </a:gradFill>
                <a:effectLst>
                  <a:glow rad="101600">
                    <a:srgbClr val="FFFFFF"/>
                  </a:glow>
                </a:effectLst>
                <a:latin typeface="Arial Black" panose="020B0A04020102020204" pitchFamily="34" charset="0"/>
                <a:ea typeface="HY견고딕" pitchFamily="18" charset="-127"/>
              </a:rPr>
              <a:t>Companies</a:t>
            </a:r>
            <a:endParaRPr lang="en-US" altLang="ko-KR" sz="2200" spc="-100" dirty="0">
              <a:gradFill>
                <a:gsLst>
                  <a:gs pos="0">
                    <a:srgbClr val="F79646">
                      <a:lumMod val="75000"/>
                    </a:srgbClr>
                  </a:gs>
                  <a:gs pos="100000">
                    <a:srgbClr val="CC3300"/>
                  </a:gs>
                </a:gsLst>
                <a:lin ang="5400000" scaled="0"/>
              </a:gradFill>
              <a:effectLst>
                <a:glow rad="101600">
                  <a:srgbClr val="FFFFFF"/>
                </a:glow>
              </a:effectLst>
              <a:latin typeface="Arial Black" panose="020B0A04020102020204" pitchFamily="34" charset="0"/>
              <a:ea typeface="HY견고딕" pitchFamily="18" charset="-127"/>
            </a:endParaRPr>
          </a:p>
        </p:txBody>
      </p:sp>
      <p:pic>
        <p:nvPicPr>
          <p:cNvPr id="119" name="Picture 3" descr="C:\Users\nipa\Desktop\BS-04-4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100" y="125057"/>
            <a:ext cx="1885950" cy="379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1" name="그룹 210"/>
          <p:cNvGrpSpPr/>
          <p:nvPr/>
        </p:nvGrpSpPr>
        <p:grpSpPr>
          <a:xfrm>
            <a:off x="7479236" y="1042906"/>
            <a:ext cx="1606637" cy="5619877"/>
            <a:chOff x="12941049" y="1554163"/>
            <a:chExt cx="2356391" cy="6448025"/>
          </a:xfrm>
        </p:grpSpPr>
        <p:pic>
          <p:nvPicPr>
            <p:cNvPr id="212" name="Picture 650" descr="Apple-Logo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90299" y="1555750"/>
              <a:ext cx="152400" cy="187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3" name="Picture 651" descr="flag_usa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14336" y="1558800"/>
              <a:ext cx="179388" cy="179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4" name="Picture 652" descr="Microsoft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90299" y="2009936"/>
              <a:ext cx="766762" cy="1317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5" name="Picture 653" descr="flag_usa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14336" y="2206800"/>
              <a:ext cx="179388" cy="179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6" name="Picture 654" descr="flag_usa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14336" y="1774825"/>
              <a:ext cx="179388" cy="1793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7" name="Picture 656" descr="flag_usa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14336" y="2422800"/>
              <a:ext cx="179388" cy="179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8" name="Picture 660" descr="Cisco-Systems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95061" y="3734583"/>
              <a:ext cx="609600" cy="136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9" name="Picture 662" descr="flag_usa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14336" y="3070225"/>
              <a:ext cx="179388" cy="1793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0" name="Picture 664" descr="flag_usa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14336" y="1990800"/>
              <a:ext cx="179388" cy="179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1" name="Picture 669" descr="Tata-Consultancy-Services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04586" y="4838687"/>
              <a:ext cx="1676400" cy="873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2" name="Picture 671" descr="EMC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080" y="5888823"/>
              <a:ext cx="457200" cy="1476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3" name="Picture 682" descr="Baidu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99824" y="5198248"/>
              <a:ext cx="533400" cy="180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4" name="Picture 692" descr="Texas-Instruments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99824" y="5472760"/>
              <a:ext cx="1219200" cy="1000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5" name="Picture 736" descr="flag_south_korea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12800" y="3286800"/>
              <a:ext cx="179388" cy="1793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6" name="Picture 737" descr="SAmsung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87757" y="3308952"/>
              <a:ext cx="866775" cy="131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7" name="Picture 738" descr="숫자_30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41049" y="7815263"/>
              <a:ext cx="234950" cy="179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8" name="Picture 739" descr="숫자_01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01374" y="1554163"/>
              <a:ext cx="146050" cy="179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9" name="Picture 740" descr="숫자_02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01374" y="1770063"/>
              <a:ext cx="146050" cy="179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0" name="Picture 741" descr="숫자_03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01374" y="1985963"/>
              <a:ext cx="146050" cy="179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1" name="Picture 742" descr="숫자_04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01374" y="2201863"/>
              <a:ext cx="146050" cy="179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2" name="Picture 743" descr="숫자_05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01374" y="2417763"/>
              <a:ext cx="146050" cy="179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3" name="Picture 744" descr="숫자_06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01374" y="2633663"/>
              <a:ext cx="146050" cy="179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4" name="Picture 745" descr="숫자_07"/>
            <p:cNvPicPr>
              <a:picLocks noChangeAspect="1" noChangeArrowheads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01374" y="2849563"/>
              <a:ext cx="146050" cy="179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5" name="Picture 746" descr="숫자_08"/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01374" y="3065463"/>
              <a:ext cx="146050" cy="179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6" name="Picture 747" descr="숫자_09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01374" y="3281363"/>
              <a:ext cx="146050" cy="179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7" name="Picture 748" descr="숫자_10"/>
            <p:cNvPicPr>
              <a:picLocks noChangeAspect="1" noChangeArrowheads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41049" y="3497263"/>
              <a:ext cx="234950" cy="179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8" name="Picture 749" descr="숫자_11"/>
            <p:cNvPicPr>
              <a:picLocks noChangeAspect="1" noChangeArrowheads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41049" y="3713163"/>
              <a:ext cx="234950" cy="179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9" name="Picture 750" descr="숫자_12"/>
            <p:cNvPicPr>
              <a:picLocks noChangeAspect="1" noChangeArrowheads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41049" y="3929063"/>
              <a:ext cx="234950" cy="179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0" name="Picture 751" descr="숫자_13"/>
            <p:cNvPicPr>
              <a:picLocks noChangeAspect="1" noChangeArrowheads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41049" y="4144963"/>
              <a:ext cx="234950" cy="179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1" name="Picture 752" descr="숫자_14"/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41049" y="4360863"/>
              <a:ext cx="234950" cy="179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2" name="Picture 753" descr="숫자_15"/>
            <p:cNvPicPr>
              <a:picLocks noChangeAspect="1" noChangeArrowheads="1"/>
            </p:cNvPicPr>
            <p:nvPr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41049" y="4576763"/>
              <a:ext cx="234950" cy="179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3" name="Picture 754" descr="숫자_16"/>
            <p:cNvPicPr>
              <a:picLocks noChangeAspect="1" noChangeArrowheads="1"/>
            </p:cNvPicPr>
            <p:nvPr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41049" y="4792663"/>
              <a:ext cx="234950" cy="179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4" name="Picture 755" descr="숫자_17"/>
            <p:cNvPicPr>
              <a:picLocks noChangeAspect="1" noChangeArrowheads="1"/>
            </p:cNvPicPr>
            <p:nvPr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41049" y="5008563"/>
              <a:ext cx="234950" cy="179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5" name="Picture 756" descr="숫자_18"/>
            <p:cNvPicPr>
              <a:picLocks noChangeAspect="1" noChangeArrowheads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41049" y="5224463"/>
              <a:ext cx="234950" cy="179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6" name="Picture 757" descr="숫자_19"/>
            <p:cNvPicPr>
              <a:picLocks noChangeAspect="1" noChangeArrowheads="1"/>
            </p:cNvPicPr>
            <p:nvPr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41049" y="5440363"/>
              <a:ext cx="234950" cy="179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7" name="Picture 758" descr="숫자_20"/>
            <p:cNvPicPr>
              <a:picLocks noChangeAspect="1" noChangeArrowheads="1"/>
            </p:cNvPicPr>
            <p:nvPr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41049" y="5656263"/>
              <a:ext cx="234950" cy="179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8" name="Picture 759" descr="숫자_21"/>
            <p:cNvPicPr>
              <a:picLocks noChangeAspect="1" noChangeArrowheads="1"/>
            </p:cNvPicPr>
            <p:nvPr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41049" y="5872163"/>
              <a:ext cx="234950" cy="179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9" name="Picture 760" descr="숫자_22"/>
            <p:cNvPicPr>
              <a:picLocks noChangeAspect="1" noChangeArrowheads="1"/>
            </p:cNvPicPr>
            <p:nvPr/>
          </p:nvPicPr>
          <p:blipFill>
            <a:blip r:embed="rId4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41049" y="6088063"/>
              <a:ext cx="234950" cy="179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0" name="Picture 761" descr="숫자_23"/>
            <p:cNvPicPr>
              <a:picLocks noChangeAspect="1" noChangeArrowheads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41049" y="6303963"/>
              <a:ext cx="234950" cy="179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1" name="Picture 762" descr="숫자_24"/>
            <p:cNvPicPr>
              <a:picLocks noChangeAspect="1" noChangeArrowheads="1"/>
            </p:cNvPicPr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41049" y="6519863"/>
              <a:ext cx="234950" cy="179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2" name="Picture 763" descr="숫자_25"/>
            <p:cNvPicPr>
              <a:picLocks noChangeAspect="1" noChangeArrowheads="1"/>
            </p:cNvPicPr>
            <p:nvPr/>
          </p:nvPicPr>
          <p:blipFill>
            <a:blip r:embed="rId4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41049" y="6735763"/>
              <a:ext cx="234950" cy="179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3" name="Picture 764" descr="숫자_26"/>
            <p:cNvPicPr>
              <a:picLocks noChangeAspect="1" noChangeArrowheads="1"/>
            </p:cNvPicPr>
            <p:nvPr/>
          </p:nvPicPr>
          <p:blipFill>
            <a:blip r:embed="rId4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41049" y="6951663"/>
              <a:ext cx="234950" cy="179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4" name="Picture 765" descr="숫자_27"/>
            <p:cNvPicPr>
              <a:picLocks noChangeAspect="1" noChangeArrowheads="1"/>
            </p:cNvPicPr>
            <p:nvPr/>
          </p:nvPicPr>
          <p:blipFill>
            <a:blip r:embed="rId4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41049" y="7167563"/>
              <a:ext cx="234950" cy="179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5" name="Picture 766" descr="숫자_28"/>
            <p:cNvPicPr>
              <a:picLocks noChangeAspect="1" noChangeArrowheads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41049" y="7383463"/>
              <a:ext cx="234950" cy="179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6" name="Picture 767" descr="숫자_29"/>
            <p:cNvPicPr>
              <a:picLocks noChangeAspect="1" noChangeArrowheads="1"/>
            </p:cNvPicPr>
            <p:nvPr/>
          </p:nvPicPr>
          <p:blipFill>
            <a:blip r:embed="rId4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41049" y="7599363"/>
              <a:ext cx="234950" cy="179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7" name="Picture 791" descr="Logo_Facebook"/>
            <p:cNvPicPr>
              <a:picLocks noChangeAspect="1" noChangeArrowheads="1"/>
            </p:cNvPicPr>
            <p:nvPr/>
          </p:nvPicPr>
          <p:blipFill>
            <a:blip r:embed="rId5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09350" y="2430125"/>
              <a:ext cx="741362" cy="153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8" name="Picture 793" descr="Logo_ASML"/>
            <p:cNvPicPr>
              <a:picLocks noChangeAspect="1" noChangeArrowheads="1"/>
            </p:cNvPicPr>
            <p:nvPr/>
          </p:nvPicPr>
          <p:blipFill>
            <a:blip r:embed="rId5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98236" y="6756245"/>
              <a:ext cx="466316" cy="1309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9" name="그림 258"/>
            <p:cNvPicPr>
              <a:picLocks noChangeAspect="1"/>
            </p:cNvPicPr>
            <p:nvPr/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95061" y="3940531"/>
              <a:ext cx="372877" cy="149151"/>
            </a:xfrm>
            <a:prstGeom prst="rect">
              <a:avLst/>
            </a:prstGeom>
          </p:spPr>
        </p:pic>
        <p:pic>
          <p:nvPicPr>
            <p:cNvPr id="260" name="그림 259"/>
            <p:cNvPicPr>
              <a:picLocks noChangeAspect="1"/>
            </p:cNvPicPr>
            <p:nvPr/>
          </p:nvPicPr>
          <p:blipFill>
            <a:blip r:embed="rId5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95061" y="2673932"/>
              <a:ext cx="962673" cy="103969"/>
            </a:xfrm>
            <a:prstGeom prst="rect">
              <a:avLst/>
            </a:prstGeom>
          </p:spPr>
        </p:pic>
        <p:pic>
          <p:nvPicPr>
            <p:cNvPr id="261" name="Picture 30" descr="Oracle"/>
            <p:cNvPicPr>
              <a:picLocks noChangeAspect="1" noChangeArrowheads="1"/>
            </p:cNvPicPr>
            <p:nvPr/>
          </p:nvPicPr>
          <p:blipFill>
            <a:blip r:embed="rId5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98237" y="3532743"/>
              <a:ext cx="766762" cy="1001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2" name="Picture 93" descr="intel"/>
            <p:cNvPicPr>
              <a:picLocks noChangeAspect="1" noChangeArrowheads="1"/>
            </p:cNvPicPr>
            <p:nvPr/>
          </p:nvPicPr>
          <p:blipFill>
            <a:blip r:embed="rId5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90298" y="3079503"/>
              <a:ext cx="345667" cy="151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3" name="Picture 514" descr="Logo_Tencent"/>
            <p:cNvPicPr>
              <a:picLocks noChangeAspect="1" noChangeArrowheads="1"/>
            </p:cNvPicPr>
            <p:nvPr/>
          </p:nvPicPr>
          <p:blipFill>
            <a:blip r:embed="rId5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82994" y="2877605"/>
              <a:ext cx="876300" cy="1123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4" name="Picture 123" descr="TSMC"/>
            <p:cNvPicPr>
              <a:picLocks noChangeAspect="1" noChangeArrowheads="1"/>
            </p:cNvPicPr>
            <p:nvPr/>
          </p:nvPicPr>
          <p:blipFill>
            <a:blip r:embed="rId5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88711" y="4168511"/>
              <a:ext cx="511175" cy="1310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5" name="Picture 151" descr="SAP"/>
            <p:cNvPicPr>
              <a:picLocks noChangeAspect="1" noChangeArrowheads="1"/>
            </p:cNvPicPr>
            <p:nvPr/>
          </p:nvPicPr>
          <p:blipFill>
            <a:blip r:embed="rId5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93021" y="4375825"/>
              <a:ext cx="312165" cy="1378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6" name="Picture 509" descr="Logo_Accenture"/>
            <p:cNvPicPr>
              <a:picLocks noChangeAspect="1" noChangeArrowheads="1"/>
            </p:cNvPicPr>
            <p:nvPr/>
          </p:nvPicPr>
          <p:blipFill>
            <a:blip r:embed="rId5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02747" y="5032002"/>
              <a:ext cx="641350" cy="113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7" name="Picture 148" descr="Foxconn"/>
            <p:cNvPicPr>
              <a:picLocks noChangeAspect="1" noChangeArrowheads="1"/>
            </p:cNvPicPr>
            <p:nvPr/>
          </p:nvPicPr>
          <p:blipFill>
            <a:blip r:embed="rId6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09350" y="6989471"/>
              <a:ext cx="876300" cy="97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8" name="그림 267"/>
            <p:cNvPicPr>
              <a:picLocks noChangeAspect="1"/>
            </p:cNvPicPr>
            <p:nvPr/>
          </p:nvPicPr>
          <p:blipFill>
            <a:blip r:embed="rId6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11400" y="6527936"/>
              <a:ext cx="335278" cy="152399"/>
            </a:xfrm>
            <a:prstGeom prst="rect">
              <a:avLst/>
            </a:prstGeom>
          </p:spPr>
        </p:pic>
        <p:pic>
          <p:nvPicPr>
            <p:cNvPr id="269" name="Picture 666" descr="flag_taiwan"/>
            <p:cNvPicPr>
              <a:picLocks noChangeAspect="1" noChangeArrowheads="1"/>
            </p:cNvPicPr>
            <p:nvPr/>
          </p:nvPicPr>
          <p:blipFill>
            <a:blip r:embed="rId6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18052" y="4150800"/>
              <a:ext cx="179388" cy="179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0" name="Picture 668" descr="flag_germany"/>
            <p:cNvPicPr>
              <a:picLocks noChangeAspect="1" noChangeArrowheads="1"/>
            </p:cNvPicPr>
            <p:nvPr/>
          </p:nvPicPr>
          <p:blipFill>
            <a:blip r:embed="rId6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12800" y="4366800"/>
              <a:ext cx="179388" cy="179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1" name="Picture 670" descr="flag_india"/>
            <p:cNvPicPr>
              <a:picLocks noChangeAspect="1" noChangeArrowheads="1"/>
            </p:cNvPicPr>
            <p:nvPr/>
          </p:nvPicPr>
          <p:blipFill>
            <a:blip r:embed="rId6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14336" y="4798800"/>
              <a:ext cx="179388" cy="179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2" name="Picture 680" descr="flag_usa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14336" y="4582800"/>
              <a:ext cx="179388" cy="179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3" name="Picture 686" descr="flag_usa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14336" y="5446800"/>
              <a:ext cx="179388" cy="179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" name="Picture 693" descr="flag_usa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12800" y="7390800"/>
              <a:ext cx="179388" cy="179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5" name="Picture 707" descr="flag_usa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12800" y="5014800"/>
              <a:ext cx="179388" cy="179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6" name="Picture 710" descr="flag_taiwan"/>
            <p:cNvPicPr>
              <a:picLocks noChangeAspect="1" noChangeArrowheads="1"/>
            </p:cNvPicPr>
            <p:nvPr/>
          </p:nvPicPr>
          <p:blipFill>
            <a:blip r:embed="rId6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12748" y="6958800"/>
              <a:ext cx="179388" cy="179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7" name="Picture 721" descr="flag_usa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14337" y="5878800"/>
              <a:ext cx="179388" cy="1793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8" name="Picture 732" descr="flag_netherlands"/>
            <p:cNvPicPr>
              <a:picLocks noChangeAspect="1" noChangeArrowheads="1"/>
            </p:cNvPicPr>
            <p:nvPr/>
          </p:nvPicPr>
          <p:blipFill>
            <a:blip r:embed="rId6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12800" y="6742800"/>
              <a:ext cx="179388" cy="1793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9" name="Picture 780" descr="flag_japan"/>
            <p:cNvPicPr>
              <a:picLocks noChangeAspect="1" noChangeArrowheads="1"/>
            </p:cNvPicPr>
            <p:nvPr/>
          </p:nvPicPr>
          <p:blipFill>
            <a:blip r:embed="rId6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12800" y="7822800"/>
              <a:ext cx="179387" cy="1793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0" name="Picture 788" descr="flag_usa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12749" y="3718800"/>
              <a:ext cx="179387" cy="1793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1" name="Picture 850" descr="flag_china"/>
            <p:cNvPicPr>
              <a:picLocks noChangeAspect="1" noChangeArrowheads="1"/>
            </p:cNvPicPr>
            <p:nvPr/>
          </p:nvPicPr>
          <p:blipFill>
            <a:blip r:embed="rId6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12749" y="2638800"/>
              <a:ext cx="179387" cy="1793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2" name="Picture 850" descr="flag_china"/>
            <p:cNvPicPr>
              <a:picLocks noChangeAspect="1" noChangeArrowheads="1"/>
            </p:cNvPicPr>
            <p:nvPr/>
          </p:nvPicPr>
          <p:blipFill>
            <a:blip r:embed="rId6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12749" y="5230800"/>
              <a:ext cx="179387" cy="1793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3" name="Picture 686" descr="flag_usa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12749" y="5662800"/>
              <a:ext cx="179388" cy="179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4" name="Picture 721" descr="flag_usa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12800" y="6094800"/>
              <a:ext cx="179388" cy="1793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5" name="Picture 693" descr="flag_usa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12800" y="7606800"/>
              <a:ext cx="179388" cy="179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6" name="Picture 788" descr="flag_usa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12800" y="3502800"/>
              <a:ext cx="179387" cy="1793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7" name="그림 286"/>
            <p:cNvPicPr>
              <a:picLocks noChangeAspect="1"/>
            </p:cNvPicPr>
            <p:nvPr/>
          </p:nvPicPr>
          <p:blipFill>
            <a:blip r:embed="rId6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89879" y="2217954"/>
              <a:ext cx="956346" cy="188824"/>
            </a:xfrm>
            <a:prstGeom prst="rect">
              <a:avLst/>
            </a:prstGeom>
          </p:spPr>
        </p:pic>
        <p:pic>
          <p:nvPicPr>
            <p:cNvPr id="288" name="Picture 68" descr="Qualcomm"/>
            <p:cNvPicPr>
              <a:picLocks noChangeAspect="1" noChangeArrowheads="1"/>
            </p:cNvPicPr>
            <p:nvPr/>
          </p:nvPicPr>
          <p:blipFill>
            <a:blip r:embed="rId6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92927" y="4586326"/>
              <a:ext cx="744539" cy="177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9" name="그림 288"/>
            <p:cNvPicPr>
              <a:picLocks noChangeAspect="1"/>
            </p:cNvPicPr>
            <p:nvPr/>
          </p:nvPicPr>
          <p:blipFill>
            <a:blip r:embed="rId7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92399" y="1804940"/>
              <a:ext cx="618614" cy="147478"/>
            </a:xfrm>
            <a:prstGeom prst="rect">
              <a:avLst/>
            </a:prstGeom>
          </p:spPr>
        </p:pic>
        <p:pic>
          <p:nvPicPr>
            <p:cNvPr id="290" name="Picture 850" descr="flag_china"/>
            <p:cNvPicPr>
              <a:picLocks noChangeAspect="1" noChangeArrowheads="1"/>
            </p:cNvPicPr>
            <p:nvPr/>
          </p:nvPicPr>
          <p:blipFill>
            <a:blip r:embed="rId6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12749" y="2854800"/>
              <a:ext cx="179387" cy="1793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1" name="Picture 788" descr="flag_usa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12748" y="3934800"/>
              <a:ext cx="179387" cy="1793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2" name="그림 291"/>
            <p:cNvPicPr>
              <a:picLocks noChangeAspect="1"/>
            </p:cNvPicPr>
            <p:nvPr/>
          </p:nvPicPr>
          <p:blipFill>
            <a:blip r:embed="rId7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00670" y="6112905"/>
              <a:ext cx="523330" cy="125957"/>
            </a:xfrm>
            <a:prstGeom prst="rect">
              <a:avLst/>
            </a:prstGeom>
          </p:spPr>
        </p:pic>
        <p:pic>
          <p:nvPicPr>
            <p:cNvPr id="293" name="그림 292"/>
            <p:cNvPicPr>
              <a:picLocks noChangeAspect="1"/>
            </p:cNvPicPr>
            <p:nvPr/>
          </p:nvPicPr>
          <p:blipFill>
            <a:blip r:embed="rId7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94722" y="6313606"/>
              <a:ext cx="473343" cy="152656"/>
            </a:xfrm>
            <a:prstGeom prst="rect">
              <a:avLst/>
            </a:prstGeom>
          </p:spPr>
        </p:pic>
        <p:pic>
          <p:nvPicPr>
            <p:cNvPr id="294" name="Picture 721" descr="flag_usa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12800" y="6526800"/>
              <a:ext cx="179388" cy="1793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5" name="Picture 109" descr="Infosys"/>
            <p:cNvPicPr>
              <a:picLocks noChangeAspect="1" noChangeArrowheads="1"/>
            </p:cNvPicPr>
            <p:nvPr/>
          </p:nvPicPr>
          <p:blipFill>
            <a:blip r:embed="rId7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95853" y="7178870"/>
              <a:ext cx="457200" cy="177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6" name="그림 295"/>
            <p:cNvPicPr>
              <a:picLocks noChangeAspect="1"/>
            </p:cNvPicPr>
            <p:nvPr/>
          </p:nvPicPr>
          <p:blipFill>
            <a:blip r:embed="rId7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98236" y="7409157"/>
              <a:ext cx="581079" cy="149025"/>
            </a:xfrm>
            <a:prstGeom prst="rect">
              <a:avLst/>
            </a:prstGeom>
          </p:spPr>
        </p:pic>
        <p:pic>
          <p:nvPicPr>
            <p:cNvPr id="297" name="그림 296"/>
            <p:cNvPicPr>
              <a:picLocks noChangeAspect="1"/>
            </p:cNvPicPr>
            <p:nvPr/>
          </p:nvPicPr>
          <p:blipFill>
            <a:blip r:embed="rId7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96898" y="7636921"/>
              <a:ext cx="914437" cy="110324"/>
            </a:xfrm>
            <a:prstGeom prst="rect">
              <a:avLst/>
            </a:prstGeom>
          </p:spPr>
        </p:pic>
        <p:pic>
          <p:nvPicPr>
            <p:cNvPr id="298" name="그림 297"/>
            <p:cNvPicPr>
              <a:picLocks noChangeAspect="1"/>
            </p:cNvPicPr>
            <p:nvPr/>
          </p:nvPicPr>
          <p:blipFill>
            <a:blip r:embed="rId7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96898" y="7848006"/>
              <a:ext cx="709377" cy="127396"/>
            </a:xfrm>
            <a:prstGeom prst="rect">
              <a:avLst/>
            </a:prstGeom>
          </p:spPr>
        </p:pic>
        <p:pic>
          <p:nvPicPr>
            <p:cNvPr id="299" name="그림 298"/>
            <p:cNvPicPr>
              <a:picLocks noChangeAspect="1"/>
            </p:cNvPicPr>
            <p:nvPr/>
          </p:nvPicPr>
          <p:blipFill>
            <a:blip r:embed="rId7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96898" y="5665468"/>
              <a:ext cx="742527" cy="168909"/>
            </a:xfrm>
            <a:prstGeom prst="rect">
              <a:avLst/>
            </a:prstGeom>
          </p:spPr>
        </p:pic>
        <p:pic>
          <p:nvPicPr>
            <p:cNvPr id="300" name="Picture 670" descr="flag_india"/>
            <p:cNvPicPr>
              <a:picLocks noChangeAspect="1" noChangeArrowheads="1"/>
            </p:cNvPicPr>
            <p:nvPr/>
          </p:nvPicPr>
          <p:blipFill>
            <a:blip r:embed="rId6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12800" y="7174800"/>
              <a:ext cx="179388" cy="179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1" name="그림 300"/>
            <p:cNvPicPr>
              <a:picLocks noChangeAspect="1"/>
            </p:cNvPicPr>
            <p:nvPr/>
          </p:nvPicPr>
          <p:blipFill>
            <a:blip r:embed="rId7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12800" y="6310800"/>
              <a:ext cx="180000" cy="1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9198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C:\Users\O\Desktop\마스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11" y="3297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모서리가 둥근 직사각형 64"/>
          <p:cNvSpPr/>
          <p:nvPr/>
        </p:nvSpPr>
        <p:spPr>
          <a:xfrm>
            <a:off x="274236" y="1040328"/>
            <a:ext cx="8546235" cy="5170772"/>
          </a:xfrm>
          <a:prstGeom prst="roundRect">
            <a:avLst>
              <a:gd name="adj" fmla="val 2502"/>
            </a:avLst>
          </a:prstGeom>
          <a:solidFill>
            <a:schemeClr val="bg1"/>
          </a:solidFill>
          <a:ln w="15875">
            <a:gradFill flip="none" rotWithShape="1">
              <a:gsLst>
                <a:gs pos="27000">
                  <a:srgbClr val="007ECC"/>
                </a:gs>
                <a:gs pos="100000">
                  <a:schemeClr val="bg1"/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ko-KR" altLang="en-US" dirty="0"/>
          </a:p>
        </p:txBody>
      </p:sp>
      <p:sp>
        <p:nvSpPr>
          <p:cNvPr id="184" name="직사각형 183"/>
          <p:cNvSpPr/>
          <p:nvPr/>
        </p:nvSpPr>
        <p:spPr>
          <a:xfrm>
            <a:off x="4572000" y="2802543"/>
            <a:ext cx="4134233" cy="147298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1" name="직사각형 90"/>
          <p:cNvSpPr/>
          <p:nvPr/>
        </p:nvSpPr>
        <p:spPr>
          <a:xfrm>
            <a:off x="107504" y="174412"/>
            <a:ext cx="4313104" cy="430887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fontAlgn="base"/>
            <a:r>
              <a:rPr lang="en-US" altLang="ko-KR" sz="2200" spc="-100" dirty="0">
                <a:gradFill>
                  <a:gsLst>
                    <a:gs pos="0">
                      <a:srgbClr val="F79646">
                        <a:lumMod val="75000"/>
                      </a:srgbClr>
                    </a:gs>
                    <a:gs pos="100000">
                      <a:srgbClr val="CC3300"/>
                    </a:gs>
                  </a:gsLst>
                  <a:lin ang="5400000" scaled="0"/>
                </a:gradFill>
                <a:effectLst>
                  <a:glow rad="101600">
                    <a:srgbClr val="FFFFFF"/>
                  </a:glow>
                </a:effectLst>
                <a:latin typeface="Arial Black" panose="020B0A04020102020204" pitchFamily="34" charset="0"/>
                <a:ea typeface="HY견고딕" pitchFamily="18" charset="-127"/>
              </a:rPr>
              <a:t>2-4. Change in China’s Status</a:t>
            </a:r>
          </a:p>
        </p:txBody>
      </p:sp>
      <p:sp>
        <p:nvSpPr>
          <p:cNvPr id="47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8677809" y="6520259"/>
            <a:ext cx="430695" cy="365125"/>
          </a:xfrm>
        </p:spPr>
        <p:txBody>
          <a:bodyPr/>
          <a:lstStyle/>
          <a:p>
            <a:fld id="{39B9D086-CB07-40F2-BE8A-FA3E89239419}" type="slidenum">
              <a:rPr lang="ko-KR" altLang="en-US" smtClean="0"/>
              <a:pPr/>
              <a:t>16</a:t>
            </a:fld>
            <a:endParaRPr lang="ko-KR" altLang="en-US" dirty="0"/>
          </a:p>
        </p:txBody>
      </p:sp>
      <p:pic>
        <p:nvPicPr>
          <p:cNvPr id="62" name="Picture 3" descr="C:\Users\nipa\Desktop\BS-04-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100" y="125057"/>
            <a:ext cx="1885950" cy="379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3" name="직선 연결선 62"/>
          <p:cNvCxnSpPr/>
          <p:nvPr/>
        </p:nvCxnSpPr>
        <p:spPr>
          <a:xfrm>
            <a:off x="219998" y="620688"/>
            <a:ext cx="8384450" cy="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직선 연결선 63"/>
          <p:cNvCxnSpPr/>
          <p:nvPr/>
        </p:nvCxnSpPr>
        <p:spPr>
          <a:xfrm>
            <a:off x="229424" y="620688"/>
            <a:ext cx="349259" cy="0"/>
          </a:xfrm>
          <a:prstGeom prst="line">
            <a:avLst/>
          </a:prstGeom>
          <a:ln w="22225" cap="sq">
            <a:solidFill>
              <a:srgbClr val="DE5A00"/>
            </a:solidFill>
            <a:prstDash val="solid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직사각형 3"/>
          <p:cNvSpPr/>
          <p:nvPr/>
        </p:nvSpPr>
        <p:spPr>
          <a:xfrm>
            <a:off x="393463" y="724781"/>
            <a:ext cx="7425622" cy="859987"/>
          </a:xfrm>
          <a:custGeom>
            <a:avLst/>
            <a:gdLst>
              <a:gd name="connsiteX0" fmla="*/ 0 w 2063213"/>
              <a:gd name="connsiteY0" fmla="*/ 0 h 378519"/>
              <a:gd name="connsiteX1" fmla="*/ 2063213 w 2063213"/>
              <a:gd name="connsiteY1" fmla="*/ 0 h 378519"/>
              <a:gd name="connsiteX2" fmla="*/ 2063213 w 2063213"/>
              <a:gd name="connsiteY2" fmla="*/ 378519 h 378519"/>
              <a:gd name="connsiteX3" fmla="*/ 0 w 2063213"/>
              <a:gd name="connsiteY3" fmla="*/ 378519 h 378519"/>
              <a:gd name="connsiteX4" fmla="*/ 0 w 2063213"/>
              <a:gd name="connsiteY4" fmla="*/ 0 h 378519"/>
              <a:gd name="connsiteX0" fmla="*/ 0 w 2063213"/>
              <a:gd name="connsiteY0" fmla="*/ 0 h 378519"/>
              <a:gd name="connsiteX1" fmla="*/ 1425038 w 2063213"/>
              <a:gd name="connsiteY1" fmla="*/ 0 h 378519"/>
              <a:gd name="connsiteX2" fmla="*/ 2063213 w 2063213"/>
              <a:gd name="connsiteY2" fmla="*/ 378519 h 378519"/>
              <a:gd name="connsiteX3" fmla="*/ 0 w 2063213"/>
              <a:gd name="connsiteY3" fmla="*/ 378519 h 378519"/>
              <a:gd name="connsiteX4" fmla="*/ 0 w 2063213"/>
              <a:gd name="connsiteY4" fmla="*/ 0 h 378519"/>
              <a:gd name="connsiteX0" fmla="*/ 0 w 2063213"/>
              <a:gd name="connsiteY0" fmla="*/ 0 h 378519"/>
              <a:gd name="connsiteX1" fmla="*/ 1565439 w 2063213"/>
              <a:gd name="connsiteY1" fmla="*/ 3005 h 378519"/>
              <a:gd name="connsiteX2" fmla="*/ 2063213 w 2063213"/>
              <a:gd name="connsiteY2" fmla="*/ 378519 h 378519"/>
              <a:gd name="connsiteX3" fmla="*/ 0 w 2063213"/>
              <a:gd name="connsiteY3" fmla="*/ 378519 h 378519"/>
              <a:gd name="connsiteX4" fmla="*/ 0 w 2063213"/>
              <a:gd name="connsiteY4" fmla="*/ 0 h 378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63213" h="378519">
                <a:moveTo>
                  <a:pt x="0" y="0"/>
                </a:moveTo>
                <a:lnTo>
                  <a:pt x="1565439" y="3005"/>
                </a:lnTo>
                <a:lnTo>
                  <a:pt x="2063213" y="378519"/>
                </a:lnTo>
                <a:lnTo>
                  <a:pt x="0" y="37851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6000">
                <a:srgbClr val="045ECC"/>
              </a:gs>
              <a:gs pos="100000">
                <a:srgbClr val="0355B9"/>
              </a:gs>
            </a:gsLst>
            <a:lin ang="5400000" scaled="0"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grpSp>
        <p:nvGrpSpPr>
          <p:cNvPr id="4" name="그룹 3"/>
          <p:cNvGrpSpPr/>
          <p:nvPr/>
        </p:nvGrpSpPr>
        <p:grpSpPr>
          <a:xfrm>
            <a:off x="393461" y="727180"/>
            <a:ext cx="8214924" cy="862696"/>
            <a:chOff x="393461" y="767372"/>
            <a:chExt cx="8214924" cy="862696"/>
          </a:xfrm>
        </p:grpSpPr>
        <p:sp>
          <p:nvSpPr>
            <p:cNvPr id="78" name="직사각형 3"/>
            <p:cNvSpPr/>
            <p:nvPr/>
          </p:nvSpPr>
          <p:spPr>
            <a:xfrm flipV="1">
              <a:off x="393461" y="774984"/>
              <a:ext cx="7425624" cy="855084"/>
            </a:xfrm>
            <a:custGeom>
              <a:avLst/>
              <a:gdLst>
                <a:gd name="connsiteX0" fmla="*/ 0 w 2063213"/>
                <a:gd name="connsiteY0" fmla="*/ 0 h 378519"/>
                <a:gd name="connsiteX1" fmla="*/ 2063213 w 2063213"/>
                <a:gd name="connsiteY1" fmla="*/ 0 h 378519"/>
                <a:gd name="connsiteX2" fmla="*/ 2063213 w 2063213"/>
                <a:gd name="connsiteY2" fmla="*/ 378519 h 378519"/>
                <a:gd name="connsiteX3" fmla="*/ 0 w 2063213"/>
                <a:gd name="connsiteY3" fmla="*/ 378519 h 378519"/>
                <a:gd name="connsiteX4" fmla="*/ 0 w 2063213"/>
                <a:gd name="connsiteY4" fmla="*/ 0 h 378519"/>
                <a:gd name="connsiteX0" fmla="*/ 0 w 2063213"/>
                <a:gd name="connsiteY0" fmla="*/ 0 h 378519"/>
                <a:gd name="connsiteX1" fmla="*/ 1425038 w 2063213"/>
                <a:gd name="connsiteY1" fmla="*/ 0 h 378519"/>
                <a:gd name="connsiteX2" fmla="*/ 2063213 w 2063213"/>
                <a:gd name="connsiteY2" fmla="*/ 378519 h 378519"/>
                <a:gd name="connsiteX3" fmla="*/ 0 w 2063213"/>
                <a:gd name="connsiteY3" fmla="*/ 378519 h 378519"/>
                <a:gd name="connsiteX4" fmla="*/ 0 w 2063213"/>
                <a:gd name="connsiteY4" fmla="*/ 0 h 378519"/>
                <a:gd name="connsiteX0" fmla="*/ 0 w 2063213"/>
                <a:gd name="connsiteY0" fmla="*/ 0 h 378519"/>
                <a:gd name="connsiteX1" fmla="*/ 1565439 w 2063213"/>
                <a:gd name="connsiteY1" fmla="*/ 3005 h 378519"/>
                <a:gd name="connsiteX2" fmla="*/ 2063213 w 2063213"/>
                <a:gd name="connsiteY2" fmla="*/ 378519 h 378519"/>
                <a:gd name="connsiteX3" fmla="*/ 0 w 2063213"/>
                <a:gd name="connsiteY3" fmla="*/ 378519 h 378519"/>
                <a:gd name="connsiteX4" fmla="*/ 0 w 2063213"/>
                <a:gd name="connsiteY4" fmla="*/ 0 h 378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63213" h="378519">
                  <a:moveTo>
                    <a:pt x="0" y="0"/>
                  </a:moveTo>
                  <a:lnTo>
                    <a:pt x="1565439" y="3005"/>
                  </a:lnTo>
                  <a:lnTo>
                    <a:pt x="2063213" y="378519"/>
                  </a:lnTo>
                  <a:lnTo>
                    <a:pt x="0" y="378519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16000">
                  <a:srgbClr val="045ECC"/>
                </a:gs>
                <a:gs pos="100000">
                  <a:srgbClr val="0355B9"/>
                </a:gs>
              </a:gsLst>
              <a:lin ang="5400000" scaled="0"/>
            </a:gra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76" name="오각형 75"/>
            <p:cNvSpPr/>
            <p:nvPr/>
          </p:nvSpPr>
          <p:spPr>
            <a:xfrm>
              <a:off x="899592" y="767372"/>
              <a:ext cx="7708793" cy="862696"/>
            </a:xfrm>
            <a:prstGeom prst="homePlate">
              <a:avLst/>
            </a:prstGeom>
            <a:gradFill>
              <a:gsLst>
                <a:gs pos="16000">
                  <a:srgbClr val="045ECC"/>
                </a:gs>
                <a:gs pos="100000">
                  <a:srgbClr val="0355B9"/>
                </a:gs>
              </a:gsLst>
              <a:lin ang="10800000" scaled="0"/>
            </a:gra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" name="직사각형 1"/>
          <p:cNvSpPr/>
          <p:nvPr/>
        </p:nvSpPr>
        <p:spPr>
          <a:xfrm>
            <a:off x="337813" y="775287"/>
            <a:ext cx="8040563" cy="7554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30325" eaLnBrk="0" latinLnBrk="0" hangingPunct="0">
              <a:spcAft>
                <a:spcPts val="600"/>
              </a:spcAft>
              <a:buSzPct val="100000"/>
              <a:defRPr/>
            </a:pPr>
            <a:r>
              <a:rPr lang="en-US" altLang="ko-KR" sz="2400" b="1" dirty="0">
                <a:solidFill>
                  <a:schemeClr val="bg1"/>
                </a:solidFill>
                <a:latin typeface="Arial Narrow" panose="020B0606020202030204" pitchFamily="34" charset="0"/>
                <a:ea typeface="맑은 고딕" panose="020B0503020000020004" pitchFamily="50" charset="-127"/>
              </a:rPr>
              <a:t>Chinese </a:t>
            </a:r>
            <a:r>
              <a:rPr lang="en-US" altLang="ko-KR" sz="2400" b="1" dirty="0" smtClean="0">
                <a:solidFill>
                  <a:schemeClr val="bg1"/>
                </a:solidFill>
                <a:latin typeface="Arial Narrow" panose="020B0606020202030204" pitchFamily="34" charset="0"/>
                <a:ea typeface="맑은 고딕" panose="020B0503020000020004" pitchFamily="50" charset="-127"/>
              </a:rPr>
              <a:t>companies </a:t>
            </a:r>
            <a:r>
              <a:rPr lang="en-US" altLang="ko-KR" sz="2400" b="1" dirty="0">
                <a:solidFill>
                  <a:schemeClr val="bg1"/>
                </a:solidFill>
                <a:latin typeface="Arial Narrow" panose="020B0606020202030204" pitchFamily="34" charset="0"/>
                <a:ea typeface="맑은 고딕" panose="020B0503020000020004" pitchFamily="50" charset="-127"/>
              </a:rPr>
              <a:t>are no longer</a:t>
            </a:r>
            <a:r>
              <a:rPr lang="ko-KR" altLang="en-US" sz="2400" b="1" dirty="0">
                <a:solidFill>
                  <a:schemeClr val="bg1"/>
                </a:solidFill>
                <a:latin typeface="Arial Narrow" panose="020B0606020202030204" pitchFamily="34" charset="0"/>
                <a:ea typeface="맑은 고딕" panose="020B0503020000020004" pitchFamily="50" charset="-127"/>
              </a:rPr>
              <a:t> </a:t>
            </a:r>
            <a:r>
              <a:rPr lang="en-US" altLang="ko-KR" sz="2400" b="1" dirty="0">
                <a:solidFill>
                  <a:schemeClr val="bg1"/>
                </a:solidFill>
                <a:latin typeface="Arial Narrow" panose="020B0606020202030204" pitchFamily="34" charset="0"/>
                <a:ea typeface="맑은 고딕" panose="020B0503020000020004" pitchFamily="50" charset="-127"/>
              </a:rPr>
              <a:t>“Copy</a:t>
            </a:r>
            <a:r>
              <a:rPr lang="ko-KR" altLang="en-US" sz="2400" b="1" dirty="0">
                <a:solidFill>
                  <a:schemeClr val="bg1"/>
                </a:solidFill>
                <a:latin typeface="Arial Narrow" panose="020B0606020202030204" pitchFamily="34" charset="0"/>
                <a:ea typeface="맑은 고딕" panose="020B0503020000020004" pitchFamily="50" charset="-127"/>
              </a:rPr>
              <a:t> </a:t>
            </a:r>
            <a:r>
              <a:rPr lang="en-US" altLang="ko-KR" sz="2400" b="1" dirty="0">
                <a:solidFill>
                  <a:schemeClr val="bg1"/>
                </a:solidFill>
                <a:latin typeface="Arial Narrow" panose="020B0606020202030204" pitchFamily="34" charset="0"/>
                <a:ea typeface="맑은 고딕" panose="020B0503020000020004" pitchFamily="50" charset="-127"/>
              </a:rPr>
              <a:t>Cats,” but</a:t>
            </a:r>
            <a:r>
              <a:rPr lang="ko-KR" altLang="en-US" sz="2400" b="1" dirty="0">
                <a:solidFill>
                  <a:schemeClr val="bg1"/>
                </a:solidFill>
                <a:latin typeface="Arial Narrow" panose="020B0606020202030204" pitchFamily="34" charset="0"/>
                <a:ea typeface="맑은 고딕" panose="020B0503020000020004" pitchFamily="50" charset="-127"/>
              </a:rPr>
              <a:t> </a:t>
            </a:r>
            <a:r>
              <a:rPr lang="en-US" altLang="ko-KR" sz="2400" b="1" dirty="0">
                <a:solidFill>
                  <a:schemeClr val="bg1"/>
                </a:solidFill>
                <a:latin typeface="Arial Narrow" panose="020B0606020202030204" pitchFamily="34" charset="0"/>
                <a:ea typeface="맑은 고딕" panose="020B0503020000020004" pitchFamily="50" charset="-127"/>
              </a:rPr>
              <a:t>“Innovators.” </a:t>
            </a:r>
            <a:br>
              <a:rPr lang="en-US" altLang="ko-KR" sz="2400" b="1" dirty="0">
                <a:solidFill>
                  <a:schemeClr val="bg1"/>
                </a:solidFill>
                <a:latin typeface="Arial Narrow" panose="020B0606020202030204" pitchFamily="34" charset="0"/>
                <a:ea typeface="맑은 고딕" panose="020B0503020000020004" pitchFamily="50" charset="-127"/>
              </a:rPr>
            </a:br>
            <a:r>
              <a:rPr lang="en-US" altLang="ko-KR" sz="2400" b="1" dirty="0">
                <a:solidFill>
                  <a:schemeClr val="bg1"/>
                </a:solidFill>
                <a:latin typeface="Arial Narrow" panose="020B0606020202030204" pitchFamily="34" charset="0"/>
                <a:ea typeface="맑은 고딕" panose="020B0503020000020004" pitchFamily="50" charset="-127"/>
              </a:rPr>
              <a:t>From “Fast Followers” to “1st Movers”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849778" y="2008936"/>
            <a:ext cx="79464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맑은 고딕" panose="020B0503020000020004" pitchFamily="50" charset="-127"/>
              </a:rPr>
              <a:t>33% of the 3,600 exhibitions; Overtook MS spot and other Japanese </a:t>
            </a:r>
            <a:r>
              <a:rPr lang="en-US" altLang="ko-KR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맑은 고딕" panose="020B0503020000020004" pitchFamily="50" charset="-127"/>
              </a:rPr>
              <a:t>Positions</a:t>
            </a:r>
            <a:endParaRPr lang="ko-KR" altLang="en-US" sz="1600" b="1" dirty="0"/>
          </a:p>
        </p:txBody>
      </p:sp>
      <p:grpSp>
        <p:nvGrpSpPr>
          <p:cNvPr id="82" name="그룹 81"/>
          <p:cNvGrpSpPr/>
          <p:nvPr/>
        </p:nvGrpSpPr>
        <p:grpSpPr>
          <a:xfrm>
            <a:off x="441849" y="1663507"/>
            <a:ext cx="1568187" cy="350863"/>
            <a:chOff x="2154182" y="4056443"/>
            <a:chExt cx="1020824" cy="165290"/>
          </a:xfrm>
        </p:grpSpPr>
        <p:sp>
          <p:nvSpPr>
            <p:cNvPr id="83" name="모서리가 둥근 직사각형 82"/>
            <p:cNvSpPr/>
            <p:nvPr/>
          </p:nvSpPr>
          <p:spPr>
            <a:xfrm>
              <a:off x="2154182" y="4066546"/>
              <a:ext cx="1020824" cy="155187"/>
            </a:xfrm>
            <a:prstGeom prst="roundRect">
              <a:avLst>
                <a:gd name="adj" fmla="val 50000"/>
              </a:avLst>
            </a:prstGeom>
            <a:solidFill>
              <a:srgbClr val="4379CB"/>
            </a:solidFill>
            <a:ln w="19050">
              <a:noFill/>
              <a:prstDash val="sysDash"/>
            </a:ln>
            <a:effectLst>
              <a:innerShdw blurRad="38100" dist="25400" dir="135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2255437" y="4056443"/>
              <a:ext cx="781781" cy="1437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gradFill>
                    <a:gsLst>
                      <a:gs pos="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0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itchFamily="50" charset="-127"/>
                  <a:ea typeface="맑은 고딕" pitchFamily="50" charset="-127"/>
                </a:rPr>
                <a:t>2016 CES</a:t>
              </a:r>
              <a:endParaRPr lang="ko-KR" altLang="en-US" b="1" dirty="0" smtClean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85" name="직사각형 84"/>
          <p:cNvSpPr/>
          <p:nvPr/>
        </p:nvSpPr>
        <p:spPr>
          <a:xfrm>
            <a:off x="481088" y="3527884"/>
            <a:ext cx="3834782" cy="2561576"/>
          </a:xfrm>
          <a:prstGeom prst="rect">
            <a:avLst/>
          </a:prstGeom>
          <a:solidFill>
            <a:schemeClr val="bg1"/>
          </a:solidFill>
          <a:ln w="3175" cap="rnd">
            <a:solidFill>
              <a:schemeClr val="bg1">
                <a:lumMod val="75000"/>
              </a:schemeClr>
            </a:solidFill>
            <a:tailEnd type="none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  <a:ea typeface="Rix고딕 B" pitchFamily="18" charset="-127"/>
            </a:endParaRPr>
          </a:p>
        </p:txBody>
      </p:sp>
      <p:sp>
        <p:nvSpPr>
          <p:cNvPr id="88" name="직사각형 87"/>
          <p:cNvSpPr/>
          <p:nvPr/>
        </p:nvSpPr>
        <p:spPr>
          <a:xfrm>
            <a:off x="107504" y="3261422"/>
            <a:ext cx="4475070" cy="2185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30325" eaLnBrk="0" latinLnBrk="0" hangingPunct="0">
              <a:lnSpc>
                <a:spcPts val="900"/>
              </a:lnSpc>
              <a:spcAft>
                <a:spcPts val="600"/>
              </a:spcAft>
              <a:buSzPct val="100000"/>
              <a:defRPr/>
            </a:pPr>
            <a:r>
              <a:rPr lang="en-US" altLang="ko-KR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맑은 고딕" panose="020B0503020000020004" pitchFamily="50" charset="-127"/>
              </a:rPr>
              <a:t>&lt;China’s Change Global innovation</a:t>
            </a:r>
            <a:r>
              <a:rPr lang="ko-KR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맑은 고딕" panose="020B0503020000020004" pitchFamily="50" charset="-127"/>
              </a:rPr>
              <a:t> </a:t>
            </a:r>
            <a:r>
              <a:rPr lang="en-US" altLang="ko-KR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맑은 고딕" panose="020B0503020000020004" pitchFamily="50" charset="-127"/>
              </a:rPr>
              <a:t>1000 (‘05-’14)&gt;</a:t>
            </a:r>
          </a:p>
        </p:txBody>
      </p:sp>
      <p:grpSp>
        <p:nvGrpSpPr>
          <p:cNvPr id="93" name="그룹 92"/>
          <p:cNvGrpSpPr/>
          <p:nvPr/>
        </p:nvGrpSpPr>
        <p:grpSpPr>
          <a:xfrm>
            <a:off x="551934" y="3832753"/>
            <a:ext cx="3751964" cy="2885053"/>
            <a:chOff x="686503" y="2392413"/>
            <a:chExt cx="3132000" cy="1423918"/>
          </a:xfrm>
        </p:grpSpPr>
        <p:cxnSp>
          <p:nvCxnSpPr>
            <p:cNvPr id="94" name="직선 연결선 93"/>
            <p:cNvCxnSpPr/>
            <p:nvPr/>
          </p:nvCxnSpPr>
          <p:spPr>
            <a:xfrm>
              <a:off x="686503" y="3393210"/>
              <a:ext cx="3132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직사각형 94"/>
            <p:cNvSpPr/>
            <p:nvPr/>
          </p:nvSpPr>
          <p:spPr>
            <a:xfrm>
              <a:off x="761091" y="3404747"/>
              <a:ext cx="180000" cy="5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 b="1">
                <a:ea typeface="+mj-ea"/>
              </a:endParaRPr>
            </a:p>
          </p:txBody>
        </p:sp>
        <p:sp>
          <p:nvSpPr>
            <p:cNvPr id="96" name="직사각형 95"/>
            <p:cNvSpPr/>
            <p:nvPr/>
          </p:nvSpPr>
          <p:spPr>
            <a:xfrm>
              <a:off x="1672035" y="3625136"/>
              <a:ext cx="318374" cy="19119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1100" b="1" kern="0" spc="-90" dirty="0" smtClean="0">
                  <a:gradFill>
                    <a:gsLst>
                      <a:gs pos="100000">
                        <a:prstClr val="black">
                          <a:lumMod val="75000"/>
                          <a:lumOff val="25000"/>
                        </a:prstClr>
                      </a:gs>
                      <a:gs pos="100000">
                        <a:srgbClr val="4F81BD">
                          <a:tint val="23500"/>
                          <a:satMod val="160000"/>
                        </a:srgbClr>
                      </a:gs>
                    </a:gsLst>
                    <a:lin ang="5400000" scaled="0"/>
                  </a:gradFill>
                  <a:ea typeface="+mj-ea"/>
                </a:rPr>
                <a:t>유럽</a:t>
              </a:r>
              <a:endParaRPr lang="ko-KR" altLang="en-US" sz="1100" b="1" kern="0" spc="-90" dirty="0">
                <a:gradFill>
                  <a:gsLst>
                    <a:gs pos="10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4F81BD">
                        <a:tint val="23500"/>
                        <a:satMod val="160000"/>
                      </a:srgbClr>
                    </a:gs>
                  </a:gsLst>
                  <a:lin ang="5400000" scaled="0"/>
                </a:gradFill>
                <a:ea typeface="+mj-ea"/>
              </a:endParaRPr>
            </a:p>
          </p:txBody>
        </p:sp>
        <p:sp>
          <p:nvSpPr>
            <p:cNvPr id="97" name="직사각형 96"/>
            <p:cNvSpPr/>
            <p:nvPr/>
          </p:nvSpPr>
          <p:spPr>
            <a:xfrm>
              <a:off x="851829" y="3625138"/>
              <a:ext cx="318374" cy="19119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1100" b="1" kern="0" spc="-90" dirty="0" smtClean="0">
                  <a:gradFill>
                    <a:gsLst>
                      <a:gs pos="100000">
                        <a:prstClr val="black">
                          <a:lumMod val="75000"/>
                          <a:lumOff val="25000"/>
                        </a:prstClr>
                      </a:gs>
                      <a:gs pos="100000">
                        <a:srgbClr val="4F81BD">
                          <a:tint val="23500"/>
                          <a:satMod val="160000"/>
                        </a:srgbClr>
                      </a:gs>
                    </a:gsLst>
                    <a:lin ang="5400000" scaled="0"/>
                  </a:gradFill>
                  <a:ea typeface="+mj-ea"/>
                </a:rPr>
                <a:t>북미</a:t>
              </a:r>
              <a:endParaRPr lang="ko-KR" altLang="en-US" sz="1100" b="1" kern="0" spc="-90" dirty="0">
                <a:gradFill>
                  <a:gsLst>
                    <a:gs pos="10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4F81BD">
                        <a:tint val="23500"/>
                        <a:satMod val="160000"/>
                      </a:srgbClr>
                    </a:gs>
                  </a:gsLst>
                  <a:lin ang="5400000" scaled="0"/>
                </a:gradFill>
                <a:ea typeface="+mj-ea"/>
              </a:endParaRPr>
            </a:p>
          </p:txBody>
        </p:sp>
        <p:sp>
          <p:nvSpPr>
            <p:cNvPr id="102" name="직사각형 101"/>
            <p:cNvSpPr/>
            <p:nvPr/>
          </p:nvSpPr>
          <p:spPr>
            <a:xfrm>
              <a:off x="2475289" y="3625136"/>
              <a:ext cx="318374" cy="19119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1100" b="1" kern="0" spc="-90" dirty="0" smtClean="0">
                  <a:gradFill>
                    <a:gsLst>
                      <a:gs pos="100000">
                        <a:prstClr val="black">
                          <a:lumMod val="75000"/>
                          <a:lumOff val="25000"/>
                        </a:prstClr>
                      </a:gs>
                      <a:gs pos="100000">
                        <a:srgbClr val="4F81BD">
                          <a:tint val="23500"/>
                          <a:satMod val="160000"/>
                        </a:srgbClr>
                      </a:gs>
                    </a:gsLst>
                    <a:lin ang="5400000" scaled="0"/>
                  </a:gradFill>
                  <a:ea typeface="+mj-ea"/>
                </a:rPr>
                <a:t>일본</a:t>
              </a:r>
              <a:endParaRPr lang="ko-KR" altLang="en-US" sz="1100" b="1" kern="0" spc="-90" dirty="0">
                <a:gradFill>
                  <a:gsLst>
                    <a:gs pos="10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4F81BD">
                        <a:tint val="23500"/>
                        <a:satMod val="160000"/>
                      </a:srgbClr>
                    </a:gs>
                  </a:gsLst>
                  <a:lin ang="5400000" scaled="0"/>
                </a:gradFill>
                <a:ea typeface="+mj-ea"/>
              </a:endParaRPr>
            </a:p>
          </p:txBody>
        </p:sp>
        <p:sp>
          <p:nvSpPr>
            <p:cNvPr id="103" name="직사각형 102"/>
            <p:cNvSpPr/>
            <p:nvPr/>
          </p:nvSpPr>
          <p:spPr>
            <a:xfrm>
              <a:off x="3270841" y="3625136"/>
              <a:ext cx="318374" cy="19119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1100" b="1" kern="0" spc="-90" dirty="0" smtClean="0">
                  <a:gradFill>
                    <a:gsLst>
                      <a:gs pos="100000">
                        <a:prstClr val="black">
                          <a:lumMod val="75000"/>
                          <a:lumOff val="25000"/>
                        </a:prstClr>
                      </a:gs>
                      <a:gs pos="100000">
                        <a:srgbClr val="4F81BD">
                          <a:tint val="23500"/>
                          <a:satMod val="160000"/>
                        </a:srgbClr>
                      </a:gs>
                    </a:gsLst>
                    <a:lin ang="5400000" scaled="0"/>
                  </a:gradFill>
                  <a:ea typeface="+mj-ea"/>
                </a:rPr>
                <a:t>중국</a:t>
              </a:r>
              <a:endParaRPr lang="ko-KR" altLang="en-US" sz="1100" b="1" kern="0" spc="-90" dirty="0">
                <a:gradFill>
                  <a:gsLst>
                    <a:gs pos="10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4F81BD">
                        <a:tint val="23500"/>
                        <a:satMod val="160000"/>
                      </a:srgbClr>
                    </a:gs>
                  </a:gsLst>
                  <a:lin ang="5400000" scaled="0"/>
                </a:gradFill>
                <a:ea typeface="+mj-ea"/>
              </a:endParaRPr>
            </a:p>
          </p:txBody>
        </p:sp>
        <p:sp>
          <p:nvSpPr>
            <p:cNvPr id="104" name="직사각형 103"/>
            <p:cNvSpPr/>
            <p:nvPr/>
          </p:nvSpPr>
          <p:spPr>
            <a:xfrm>
              <a:off x="1165742" y="3401610"/>
              <a:ext cx="180000" cy="576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 b="1">
                <a:ea typeface="+mj-ea"/>
              </a:endParaRPr>
            </a:p>
          </p:txBody>
        </p:sp>
        <p:sp>
          <p:nvSpPr>
            <p:cNvPr id="148" name="직사각형 147"/>
            <p:cNvSpPr/>
            <p:nvPr/>
          </p:nvSpPr>
          <p:spPr>
            <a:xfrm>
              <a:off x="720887" y="3502988"/>
              <a:ext cx="187022" cy="101220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900" b="1" kern="0" spc="-90" smtClean="0">
                  <a:gradFill>
                    <a:gsLst>
                      <a:gs pos="100000">
                        <a:prstClr val="black">
                          <a:lumMod val="75000"/>
                          <a:lumOff val="25000"/>
                        </a:prstClr>
                      </a:gs>
                      <a:gs pos="100000">
                        <a:srgbClr val="4F81BD">
                          <a:tint val="23500"/>
                          <a:satMod val="160000"/>
                        </a:srgbClr>
                      </a:gs>
                    </a:gsLst>
                    <a:lin ang="5400000" scaled="0"/>
                  </a:gradFill>
                  <a:ea typeface="+mj-ea"/>
                </a:rPr>
                <a:t>-</a:t>
              </a:r>
              <a:r>
                <a:rPr lang="en-US" altLang="ko-KR" sz="900" b="1" kern="0" smtClean="0">
                  <a:gradFill>
                    <a:gsLst>
                      <a:gs pos="100000">
                        <a:prstClr val="black">
                          <a:lumMod val="75000"/>
                          <a:lumOff val="25000"/>
                        </a:prstClr>
                      </a:gs>
                      <a:gs pos="100000">
                        <a:srgbClr val="4F81BD">
                          <a:tint val="23500"/>
                          <a:satMod val="160000"/>
                        </a:srgbClr>
                      </a:gs>
                    </a:gsLst>
                    <a:lin ang="5400000" scaled="0"/>
                  </a:gradFill>
                  <a:ea typeface="+mj-ea"/>
                </a:rPr>
                <a:t>25</a:t>
              </a:r>
              <a:r>
                <a:rPr lang="en-US" altLang="ko-KR" sz="900" b="1" kern="0" spc="-90" dirty="0" smtClean="0">
                  <a:gradFill>
                    <a:gsLst>
                      <a:gs pos="100000">
                        <a:prstClr val="black">
                          <a:lumMod val="75000"/>
                          <a:lumOff val="25000"/>
                        </a:prstClr>
                      </a:gs>
                      <a:gs pos="100000">
                        <a:srgbClr val="4F81BD">
                          <a:tint val="23500"/>
                          <a:satMod val="160000"/>
                        </a:srgbClr>
                      </a:gs>
                    </a:gsLst>
                    <a:lin ang="5400000" scaled="0"/>
                  </a:gradFill>
                  <a:ea typeface="+mj-ea"/>
                </a:rPr>
                <a:t>%</a:t>
              </a:r>
              <a:endParaRPr lang="ko-KR" altLang="en-US" sz="900" b="1" dirty="0">
                <a:gradFill>
                  <a:gsLst>
                    <a:gs pos="10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4F81BD">
                        <a:tint val="23500"/>
                        <a:satMod val="160000"/>
                      </a:srgbClr>
                    </a:gs>
                  </a:gsLst>
                  <a:lin ang="5400000" scaled="0"/>
                </a:gradFill>
                <a:ea typeface="+mj-ea"/>
              </a:endParaRPr>
            </a:p>
          </p:txBody>
        </p:sp>
        <p:sp>
          <p:nvSpPr>
            <p:cNvPr id="149" name="직사각형 148"/>
            <p:cNvSpPr/>
            <p:nvPr/>
          </p:nvSpPr>
          <p:spPr>
            <a:xfrm>
              <a:off x="1200388" y="3494074"/>
              <a:ext cx="187022" cy="101220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900" b="1" kern="0" spc="-90" smtClean="0">
                  <a:gradFill>
                    <a:gsLst>
                      <a:gs pos="100000">
                        <a:prstClr val="black">
                          <a:lumMod val="75000"/>
                          <a:lumOff val="25000"/>
                        </a:prstClr>
                      </a:gs>
                      <a:gs pos="100000">
                        <a:srgbClr val="4F81BD">
                          <a:tint val="23500"/>
                          <a:satMod val="160000"/>
                        </a:srgbClr>
                      </a:gs>
                    </a:gsLst>
                    <a:lin ang="5400000" scaled="0"/>
                  </a:gradFill>
                  <a:ea typeface="+mj-ea"/>
                </a:rPr>
                <a:t>-</a:t>
              </a:r>
              <a:r>
                <a:rPr lang="en-US" altLang="ko-KR" sz="900" b="1" kern="0" smtClean="0">
                  <a:gradFill>
                    <a:gsLst>
                      <a:gs pos="100000">
                        <a:prstClr val="black">
                          <a:lumMod val="75000"/>
                          <a:lumOff val="25000"/>
                        </a:prstClr>
                      </a:gs>
                      <a:gs pos="100000">
                        <a:srgbClr val="4F81BD">
                          <a:tint val="23500"/>
                          <a:satMod val="160000"/>
                        </a:srgbClr>
                      </a:gs>
                    </a:gsLst>
                    <a:lin ang="5400000" scaled="0"/>
                  </a:gradFill>
                  <a:ea typeface="+mj-ea"/>
                </a:rPr>
                <a:t>26</a:t>
              </a:r>
              <a:r>
                <a:rPr lang="en-US" altLang="ko-KR" sz="900" b="1" kern="0" spc="-90" smtClean="0">
                  <a:gradFill>
                    <a:gsLst>
                      <a:gs pos="100000">
                        <a:prstClr val="black">
                          <a:lumMod val="75000"/>
                          <a:lumOff val="25000"/>
                        </a:prstClr>
                      </a:gs>
                      <a:gs pos="100000">
                        <a:srgbClr val="4F81BD">
                          <a:tint val="23500"/>
                          <a:satMod val="160000"/>
                        </a:srgbClr>
                      </a:gs>
                    </a:gsLst>
                    <a:lin ang="5400000" scaled="0"/>
                  </a:gradFill>
                  <a:ea typeface="+mj-ea"/>
                </a:rPr>
                <a:t>%</a:t>
              </a:r>
              <a:endParaRPr lang="ko-KR" altLang="en-US" sz="900" b="1" dirty="0">
                <a:gradFill>
                  <a:gsLst>
                    <a:gs pos="10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4F81BD">
                        <a:tint val="23500"/>
                        <a:satMod val="160000"/>
                      </a:srgbClr>
                    </a:gs>
                  </a:gsLst>
                  <a:lin ang="5400000" scaled="0"/>
                </a:gradFill>
                <a:ea typeface="+mj-ea"/>
              </a:endParaRPr>
            </a:p>
          </p:txBody>
        </p:sp>
        <p:sp>
          <p:nvSpPr>
            <p:cNvPr id="150" name="직사각형 149"/>
            <p:cNvSpPr/>
            <p:nvPr/>
          </p:nvSpPr>
          <p:spPr>
            <a:xfrm>
              <a:off x="984364" y="3442131"/>
              <a:ext cx="155277" cy="101220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900" b="1" kern="0" smtClean="0">
                  <a:gradFill>
                    <a:gsLst>
                      <a:gs pos="100000">
                        <a:prstClr val="black">
                          <a:lumMod val="75000"/>
                          <a:lumOff val="25000"/>
                        </a:prstClr>
                      </a:gs>
                      <a:gs pos="100000">
                        <a:srgbClr val="4F81BD">
                          <a:tint val="23500"/>
                          <a:satMod val="160000"/>
                        </a:srgbClr>
                      </a:gs>
                    </a:gsLst>
                    <a:lin ang="5400000" scaled="0"/>
                  </a:gradFill>
                  <a:ea typeface="+mj-ea"/>
                </a:rPr>
                <a:t>-6%</a:t>
              </a:r>
              <a:endParaRPr lang="ko-KR" altLang="en-US" sz="900" b="1" dirty="0">
                <a:gradFill>
                  <a:gsLst>
                    <a:gs pos="10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4F81BD">
                        <a:tint val="23500"/>
                        <a:satMod val="160000"/>
                      </a:srgbClr>
                    </a:gs>
                  </a:gsLst>
                  <a:lin ang="5400000" scaled="0"/>
                </a:gradFill>
                <a:ea typeface="+mj-ea"/>
              </a:endParaRPr>
            </a:p>
          </p:txBody>
        </p:sp>
        <p:sp>
          <p:nvSpPr>
            <p:cNvPr id="152" name="직사각형 151"/>
            <p:cNvSpPr/>
            <p:nvPr/>
          </p:nvSpPr>
          <p:spPr>
            <a:xfrm>
              <a:off x="964984" y="3401161"/>
              <a:ext cx="180000" cy="360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 b="1">
                <a:ea typeface="+mj-ea"/>
              </a:endParaRPr>
            </a:p>
          </p:txBody>
        </p:sp>
        <p:sp>
          <p:nvSpPr>
            <p:cNvPr id="153" name="직사각형 152"/>
            <p:cNvSpPr/>
            <p:nvPr/>
          </p:nvSpPr>
          <p:spPr>
            <a:xfrm>
              <a:off x="1588445" y="3324695"/>
              <a:ext cx="180000" cy="612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 b="1">
                <a:ea typeface="+mj-ea"/>
              </a:endParaRPr>
            </a:p>
          </p:txBody>
        </p:sp>
        <p:sp>
          <p:nvSpPr>
            <p:cNvPr id="154" name="직사각형 153"/>
            <p:cNvSpPr/>
            <p:nvPr/>
          </p:nvSpPr>
          <p:spPr>
            <a:xfrm>
              <a:off x="1993096" y="3357777"/>
              <a:ext cx="180000" cy="324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 b="1">
                <a:ea typeface="+mj-ea"/>
              </a:endParaRPr>
            </a:p>
          </p:txBody>
        </p:sp>
        <p:sp>
          <p:nvSpPr>
            <p:cNvPr id="155" name="직사각형 154"/>
            <p:cNvSpPr/>
            <p:nvPr/>
          </p:nvSpPr>
          <p:spPr>
            <a:xfrm>
              <a:off x="1612601" y="3184501"/>
              <a:ext cx="160797" cy="101220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900" b="1" kern="0" smtClean="0">
                  <a:gradFill>
                    <a:gsLst>
                      <a:gs pos="100000">
                        <a:prstClr val="black">
                          <a:lumMod val="75000"/>
                          <a:lumOff val="25000"/>
                        </a:prstClr>
                      </a:gs>
                      <a:gs pos="100000">
                        <a:srgbClr val="4F81BD">
                          <a:tint val="23500"/>
                          <a:satMod val="160000"/>
                        </a:srgbClr>
                      </a:gs>
                    </a:gsLst>
                    <a:lin ang="5400000" scaled="0"/>
                  </a:gradFill>
                  <a:ea typeface="+mj-ea"/>
                </a:rPr>
                <a:t>27</a:t>
              </a:r>
              <a:r>
                <a:rPr lang="en-US" altLang="ko-KR" sz="900" b="1" kern="0" spc="-90" smtClean="0">
                  <a:gradFill>
                    <a:gsLst>
                      <a:gs pos="100000">
                        <a:prstClr val="black">
                          <a:lumMod val="75000"/>
                          <a:lumOff val="25000"/>
                        </a:prstClr>
                      </a:gs>
                      <a:gs pos="100000">
                        <a:srgbClr val="4F81BD">
                          <a:tint val="23500"/>
                          <a:satMod val="160000"/>
                        </a:srgbClr>
                      </a:gs>
                    </a:gsLst>
                    <a:lin ang="5400000" scaled="0"/>
                  </a:gradFill>
                  <a:ea typeface="+mj-ea"/>
                </a:rPr>
                <a:t>%</a:t>
              </a:r>
              <a:endParaRPr lang="ko-KR" altLang="en-US" sz="900" b="1" dirty="0">
                <a:gradFill>
                  <a:gsLst>
                    <a:gs pos="10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4F81BD">
                        <a:tint val="23500"/>
                        <a:satMod val="160000"/>
                      </a:srgbClr>
                    </a:gs>
                  </a:gsLst>
                  <a:lin ang="5400000" scaled="0"/>
                </a:gradFill>
                <a:ea typeface="+mj-ea"/>
              </a:endParaRPr>
            </a:p>
          </p:txBody>
        </p:sp>
        <p:sp>
          <p:nvSpPr>
            <p:cNvPr id="156" name="직사각형 155"/>
            <p:cNvSpPr/>
            <p:nvPr/>
          </p:nvSpPr>
          <p:spPr>
            <a:xfrm>
              <a:off x="2007854" y="3228391"/>
              <a:ext cx="160797" cy="101220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900" b="1" kern="0" smtClean="0">
                  <a:gradFill>
                    <a:gsLst>
                      <a:gs pos="100000">
                        <a:prstClr val="black">
                          <a:lumMod val="75000"/>
                          <a:lumOff val="25000"/>
                        </a:prstClr>
                      </a:gs>
                      <a:gs pos="100000">
                        <a:srgbClr val="4F81BD">
                          <a:tint val="23500"/>
                          <a:satMod val="160000"/>
                        </a:srgbClr>
                      </a:gs>
                    </a:gsLst>
                    <a:lin ang="5400000" scaled="0"/>
                  </a:gradFill>
                  <a:ea typeface="+mj-ea"/>
                </a:rPr>
                <a:t>11</a:t>
              </a:r>
              <a:r>
                <a:rPr lang="en-US" altLang="ko-KR" sz="900" b="1" kern="0" spc="-90" smtClean="0">
                  <a:gradFill>
                    <a:gsLst>
                      <a:gs pos="100000">
                        <a:prstClr val="black">
                          <a:lumMod val="75000"/>
                          <a:lumOff val="25000"/>
                        </a:prstClr>
                      </a:gs>
                      <a:gs pos="100000">
                        <a:srgbClr val="4F81BD">
                          <a:tint val="23500"/>
                          <a:satMod val="160000"/>
                        </a:srgbClr>
                      </a:gs>
                    </a:gsLst>
                    <a:lin ang="5400000" scaled="0"/>
                  </a:gradFill>
                  <a:ea typeface="+mj-ea"/>
                </a:rPr>
                <a:t>%</a:t>
              </a:r>
              <a:endParaRPr lang="ko-KR" altLang="en-US" sz="900" b="1" dirty="0">
                <a:gradFill>
                  <a:gsLst>
                    <a:gs pos="10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4F81BD">
                        <a:tint val="23500"/>
                        <a:satMod val="160000"/>
                      </a:srgbClr>
                    </a:gs>
                  </a:gsLst>
                  <a:lin ang="5400000" scaled="0"/>
                </a:gradFill>
                <a:ea typeface="+mj-ea"/>
              </a:endParaRPr>
            </a:p>
          </p:txBody>
        </p:sp>
        <p:sp>
          <p:nvSpPr>
            <p:cNvPr id="160" name="직사각형 159"/>
            <p:cNvSpPr/>
            <p:nvPr/>
          </p:nvSpPr>
          <p:spPr>
            <a:xfrm>
              <a:off x="1811718" y="3434180"/>
              <a:ext cx="155277" cy="101220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900" b="1" kern="0" smtClean="0">
                  <a:gradFill>
                    <a:gsLst>
                      <a:gs pos="100000">
                        <a:prstClr val="black">
                          <a:lumMod val="75000"/>
                          <a:lumOff val="25000"/>
                        </a:prstClr>
                      </a:gs>
                      <a:gs pos="100000">
                        <a:srgbClr val="4F81BD">
                          <a:tint val="23500"/>
                          <a:satMod val="160000"/>
                        </a:srgbClr>
                      </a:gs>
                    </a:gsLst>
                    <a:lin ang="5400000" scaled="0"/>
                  </a:gradFill>
                  <a:ea typeface="+mj-ea"/>
                </a:rPr>
                <a:t>-1%</a:t>
              </a:r>
              <a:endParaRPr lang="ko-KR" altLang="en-US" sz="900" b="1" dirty="0">
                <a:gradFill>
                  <a:gsLst>
                    <a:gs pos="10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4F81BD">
                        <a:tint val="23500"/>
                        <a:satMod val="160000"/>
                      </a:srgbClr>
                    </a:gs>
                  </a:gsLst>
                  <a:lin ang="5400000" scaled="0"/>
                </a:gradFill>
                <a:ea typeface="+mj-ea"/>
              </a:endParaRPr>
            </a:p>
          </p:txBody>
        </p:sp>
        <p:sp>
          <p:nvSpPr>
            <p:cNvPr id="161" name="직사각형 160"/>
            <p:cNvSpPr/>
            <p:nvPr/>
          </p:nvSpPr>
          <p:spPr>
            <a:xfrm>
              <a:off x="2380533" y="3404747"/>
              <a:ext cx="180000" cy="864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 b="1">
                <a:ea typeface="+mj-ea"/>
              </a:endParaRPr>
            </a:p>
          </p:txBody>
        </p:sp>
        <p:sp>
          <p:nvSpPr>
            <p:cNvPr id="162" name="직사각형 161"/>
            <p:cNvSpPr/>
            <p:nvPr/>
          </p:nvSpPr>
          <p:spPr>
            <a:xfrm>
              <a:off x="2785184" y="3401610"/>
              <a:ext cx="180000" cy="1008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 b="1">
                <a:ea typeface="+mj-ea"/>
              </a:endParaRPr>
            </a:p>
          </p:txBody>
        </p:sp>
        <p:sp>
          <p:nvSpPr>
            <p:cNvPr id="163" name="직사각형 162"/>
            <p:cNvSpPr/>
            <p:nvPr/>
          </p:nvSpPr>
          <p:spPr>
            <a:xfrm>
              <a:off x="2340329" y="3502988"/>
              <a:ext cx="187022" cy="101220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900" b="1" kern="0" spc="-90" smtClean="0">
                  <a:gradFill>
                    <a:gsLst>
                      <a:gs pos="100000">
                        <a:prstClr val="black">
                          <a:lumMod val="75000"/>
                          <a:lumOff val="25000"/>
                        </a:prstClr>
                      </a:gs>
                      <a:gs pos="100000">
                        <a:srgbClr val="4F81BD">
                          <a:tint val="23500"/>
                          <a:satMod val="160000"/>
                        </a:srgbClr>
                      </a:gs>
                    </a:gsLst>
                    <a:lin ang="5400000" scaled="0"/>
                  </a:gradFill>
                  <a:ea typeface="+mj-ea"/>
                </a:rPr>
                <a:t>-</a:t>
              </a:r>
              <a:r>
                <a:rPr lang="en-US" altLang="ko-KR" sz="900" b="1" kern="0" smtClean="0">
                  <a:gradFill>
                    <a:gsLst>
                      <a:gs pos="100000">
                        <a:prstClr val="black">
                          <a:lumMod val="75000"/>
                          <a:lumOff val="25000"/>
                        </a:prstClr>
                      </a:gs>
                      <a:gs pos="100000">
                        <a:srgbClr val="4F81BD">
                          <a:tint val="23500"/>
                          <a:satMod val="160000"/>
                        </a:srgbClr>
                      </a:gs>
                    </a:gsLst>
                    <a:lin ang="5400000" scaled="0"/>
                  </a:gradFill>
                  <a:ea typeface="+mj-ea"/>
                </a:rPr>
                <a:t>31</a:t>
              </a:r>
              <a:r>
                <a:rPr lang="en-US" altLang="ko-KR" sz="900" b="1" kern="0" spc="-90" smtClean="0">
                  <a:gradFill>
                    <a:gsLst>
                      <a:gs pos="100000">
                        <a:prstClr val="black">
                          <a:lumMod val="75000"/>
                          <a:lumOff val="25000"/>
                        </a:prstClr>
                      </a:gs>
                      <a:gs pos="100000">
                        <a:srgbClr val="4F81BD">
                          <a:tint val="23500"/>
                          <a:satMod val="160000"/>
                        </a:srgbClr>
                      </a:gs>
                    </a:gsLst>
                    <a:lin ang="5400000" scaled="0"/>
                  </a:gradFill>
                  <a:ea typeface="+mj-ea"/>
                </a:rPr>
                <a:t>%</a:t>
              </a:r>
              <a:endParaRPr lang="ko-KR" altLang="en-US" sz="900" b="1" dirty="0">
                <a:gradFill>
                  <a:gsLst>
                    <a:gs pos="10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4F81BD">
                        <a:tint val="23500"/>
                        <a:satMod val="160000"/>
                      </a:srgbClr>
                    </a:gs>
                  </a:gsLst>
                  <a:lin ang="5400000" scaled="0"/>
                </a:gradFill>
                <a:ea typeface="+mj-ea"/>
              </a:endParaRPr>
            </a:p>
          </p:txBody>
        </p:sp>
        <p:sp>
          <p:nvSpPr>
            <p:cNvPr id="164" name="직사각형 163"/>
            <p:cNvSpPr/>
            <p:nvPr/>
          </p:nvSpPr>
          <p:spPr>
            <a:xfrm>
              <a:off x="2819830" y="3530649"/>
              <a:ext cx="187022" cy="101220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900" b="1" kern="0" spc="-90" dirty="0" smtClean="0">
                  <a:gradFill>
                    <a:gsLst>
                      <a:gs pos="100000">
                        <a:prstClr val="black">
                          <a:lumMod val="75000"/>
                          <a:lumOff val="25000"/>
                        </a:prstClr>
                      </a:gs>
                      <a:gs pos="100000">
                        <a:srgbClr val="4F81BD">
                          <a:tint val="23500"/>
                          <a:satMod val="160000"/>
                        </a:srgbClr>
                      </a:gs>
                    </a:gsLst>
                    <a:lin ang="5400000" scaled="0"/>
                  </a:gradFill>
                  <a:ea typeface="+mj-ea"/>
                </a:rPr>
                <a:t>-</a:t>
              </a:r>
              <a:r>
                <a:rPr lang="en-US" altLang="ko-KR" sz="900" b="1" kern="0" dirty="0" smtClean="0">
                  <a:gradFill>
                    <a:gsLst>
                      <a:gs pos="100000">
                        <a:prstClr val="black">
                          <a:lumMod val="75000"/>
                          <a:lumOff val="25000"/>
                        </a:prstClr>
                      </a:gs>
                      <a:gs pos="100000">
                        <a:srgbClr val="4F81BD">
                          <a:tint val="23500"/>
                          <a:satMod val="160000"/>
                        </a:srgbClr>
                      </a:gs>
                    </a:gsLst>
                    <a:lin ang="5400000" scaled="0"/>
                  </a:gradFill>
                  <a:ea typeface="+mj-ea"/>
                </a:rPr>
                <a:t>39</a:t>
              </a:r>
              <a:r>
                <a:rPr lang="en-US" altLang="ko-KR" sz="900" b="1" kern="0" spc="-90" dirty="0" smtClean="0">
                  <a:gradFill>
                    <a:gsLst>
                      <a:gs pos="100000">
                        <a:prstClr val="black">
                          <a:lumMod val="75000"/>
                          <a:lumOff val="25000"/>
                        </a:prstClr>
                      </a:gs>
                      <a:gs pos="100000">
                        <a:srgbClr val="4F81BD">
                          <a:tint val="23500"/>
                          <a:satMod val="160000"/>
                        </a:srgbClr>
                      </a:gs>
                    </a:gsLst>
                    <a:lin ang="5400000" scaled="0"/>
                  </a:gradFill>
                  <a:ea typeface="+mj-ea"/>
                </a:rPr>
                <a:t>%</a:t>
              </a:r>
              <a:endParaRPr lang="ko-KR" altLang="en-US" sz="900" b="1" dirty="0">
                <a:gradFill>
                  <a:gsLst>
                    <a:gs pos="10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4F81BD">
                        <a:tint val="23500"/>
                        <a:satMod val="160000"/>
                      </a:srgbClr>
                    </a:gs>
                  </a:gsLst>
                  <a:lin ang="5400000" scaled="0"/>
                </a:gradFill>
                <a:ea typeface="+mj-ea"/>
              </a:endParaRPr>
            </a:p>
          </p:txBody>
        </p:sp>
        <p:sp>
          <p:nvSpPr>
            <p:cNvPr id="165" name="직사각형 164"/>
            <p:cNvSpPr/>
            <p:nvPr/>
          </p:nvSpPr>
          <p:spPr>
            <a:xfrm>
              <a:off x="2583919" y="3501512"/>
              <a:ext cx="203585" cy="101220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900" b="1" kern="0" smtClean="0">
                  <a:gradFill>
                    <a:gsLst>
                      <a:gs pos="100000">
                        <a:prstClr val="black">
                          <a:lumMod val="75000"/>
                          <a:lumOff val="25000"/>
                        </a:prstClr>
                      </a:gs>
                      <a:gs pos="100000">
                        <a:srgbClr val="4F81BD">
                          <a:tint val="23500"/>
                          <a:satMod val="160000"/>
                        </a:srgbClr>
                      </a:gs>
                    </a:gsLst>
                    <a:lin ang="5400000" scaled="0"/>
                  </a:gradFill>
                  <a:ea typeface="+mj-ea"/>
                </a:rPr>
                <a:t>-25%</a:t>
              </a:r>
              <a:endParaRPr lang="ko-KR" altLang="en-US" sz="900" b="1" dirty="0">
                <a:gradFill>
                  <a:gsLst>
                    <a:gs pos="10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4F81BD">
                        <a:tint val="23500"/>
                        <a:satMod val="160000"/>
                      </a:srgbClr>
                    </a:gs>
                  </a:gsLst>
                  <a:lin ang="5400000" scaled="0"/>
                </a:gradFill>
                <a:ea typeface="+mj-ea"/>
              </a:endParaRPr>
            </a:p>
          </p:txBody>
        </p:sp>
        <p:sp>
          <p:nvSpPr>
            <p:cNvPr id="166" name="직사각형 165"/>
            <p:cNvSpPr/>
            <p:nvPr/>
          </p:nvSpPr>
          <p:spPr>
            <a:xfrm>
              <a:off x="2584426" y="3408476"/>
              <a:ext cx="180000" cy="5400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 b="1">
                <a:ea typeface="+mj-ea"/>
              </a:endParaRPr>
            </a:p>
          </p:txBody>
        </p:sp>
        <p:sp>
          <p:nvSpPr>
            <p:cNvPr id="167" name="직사각형 166"/>
            <p:cNvSpPr/>
            <p:nvPr/>
          </p:nvSpPr>
          <p:spPr>
            <a:xfrm>
              <a:off x="3172621" y="2646726"/>
              <a:ext cx="180000" cy="735676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 b="1">
                <a:ea typeface="+mj-ea"/>
              </a:endParaRPr>
            </a:p>
          </p:txBody>
        </p:sp>
        <p:sp>
          <p:nvSpPr>
            <p:cNvPr id="168" name="직사각형 167"/>
            <p:cNvSpPr/>
            <p:nvPr/>
          </p:nvSpPr>
          <p:spPr>
            <a:xfrm>
              <a:off x="3569957" y="2851508"/>
              <a:ext cx="180000" cy="53798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 b="1">
                <a:ea typeface="+mj-ea"/>
              </a:endParaRPr>
            </a:p>
          </p:txBody>
        </p:sp>
        <p:sp>
          <p:nvSpPr>
            <p:cNvPr id="169" name="직사각형 168"/>
            <p:cNvSpPr/>
            <p:nvPr/>
          </p:nvSpPr>
          <p:spPr>
            <a:xfrm>
              <a:off x="2990304" y="2529114"/>
              <a:ext cx="344511" cy="101220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r"/>
              <a:r>
                <a:rPr lang="en-US" altLang="ko-KR" sz="900" b="1" kern="0" smtClean="0">
                  <a:gradFill>
                    <a:gsLst>
                      <a:gs pos="100000">
                        <a:prstClr val="black">
                          <a:lumMod val="75000"/>
                          <a:lumOff val="25000"/>
                        </a:prstClr>
                      </a:gs>
                      <a:gs pos="100000">
                        <a:srgbClr val="4F81BD">
                          <a:tint val="23500"/>
                          <a:satMod val="160000"/>
                        </a:srgbClr>
                      </a:gs>
                    </a:gsLst>
                    <a:lin ang="5400000" scaled="0"/>
                  </a:gradFill>
                  <a:ea typeface="+mj-ea"/>
                </a:rPr>
                <a:t>1,325</a:t>
              </a:r>
              <a:r>
                <a:rPr lang="en-US" altLang="ko-KR" sz="900" b="1" kern="0" spc="-90" dirty="0" smtClean="0">
                  <a:gradFill>
                    <a:gsLst>
                      <a:gs pos="100000">
                        <a:prstClr val="black">
                          <a:lumMod val="75000"/>
                          <a:lumOff val="25000"/>
                        </a:prstClr>
                      </a:gs>
                      <a:gs pos="100000">
                        <a:srgbClr val="4F81BD">
                          <a:tint val="23500"/>
                          <a:satMod val="160000"/>
                        </a:srgbClr>
                      </a:gs>
                    </a:gsLst>
                    <a:lin ang="5400000" scaled="0"/>
                  </a:gradFill>
                  <a:ea typeface="+mj-ea"/>
                </a:rPr>
                <a:t>%</a:t>
              </a:r>
              <a:endParaRPr lang="ko-KR" altLang="en-US" sz="900" b="1" dirty="0">
                <a:gradFill>
                  <a:gsLst>
                    <a:gs pos="10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4F81BD">
                        <a:tint val="23500"/>
                        <a:satMod val="160000"/>
                      </a:srgbClr>
                    </a:gs>
                  </a:gsLst>
                  <a:lin ang="5400000" scaled="0"/>
                </a:gradFill>
                <a:ea typeface="+mj-ea"/>
              </a:endParaRPr>
            </a:p>
          </p:txBody>
        </p:sp>
        <p:sp>
          <p:nvSpPr>
            <p:cNvPr id="170" name="직사각형 169"/>
            <p:cNvSpPr/>
            <p:nvPr/>
          </p:nvSpPr>
          <p:spPr>
            <a:xfrm>
              <a:off x="3604603" y="2737823"/>
              <a:ext cx="209105" cy="101220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900" b="1" kern="0" dirty="0" smtClean="0">
                  <a:gradFill>
                    <a:gsLst>
                      <a:gs pos="100000">
                        <a:prstClr val="black">
                          <a:lumMod val="75000"/>
                          <a:lumOff val="25000"/>
                        </a:prstClr>
                      </a:gs>
                      <a:gs pos="100000">
                        <a:srgbClr val="4F81BD">
                          <a:tint val="23500"/>
                          <a:satMod val="160000"/>
                        </a:srgbClr>
                      </a:gs>
                    </a:gsLst>
                    <a:lin ang="5400000" scaled="0"/>
                  </a:gradFill>
                  <a:ea typeface="+mj-ea"/>
                </a:rPr>
                <a:t>736</a:t>
              </a:r>
              <a:r>
                <a:rPr lang="en-US" altLang="ko-KR" sz="900" b="1" kern="0" spc="-90" dirty="0" smtClean="0">
                  <a:gradFill>
                    <a:gsLst>
                      <a:gs pos="100000">
                        <a:prstClr val="black">
                          <a:lumMod val="75000"/>
                          <a:lumOff val="25000"/>
                        </a:prstClr>
                      </a:gs>
                      <a:gs pos="100000">
                        <a:srgbClr val="4F81BD">
                          <a:tint val="23500"/>
                          <a:satMod val="160000"/>
                        </a:srgbClr>
                      </a:gs>
                    </a:gsLst>
                    <a:lin ang="5400000" scaled="0"/>
                  </a:gradFill>
                  <a:ea typeface="+mj-ea"/>
                </a:rPr>
                <a:t>%</a:t>
              </a:r>
              <a:endParaRPr lang="ko-KR" altLang="en-US" sz="900" b="1" dirty="0">
                <a:gradFill>
                  <a:gsLst>
                    <a:gs pos="10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4F81BD">
                        <a:tint val="23500"/>
                        <a:satMod val="160000"/>
                      </a:srgbClr>
                    </a:gs>
                  </a:gsLst>
                  <a:lin ang="5400000" scaled="0"/>
                </a:gradFill>
                <a:ea typeface="+mj-ea"/>
              </a:endParaRPr>
            </a:p>
          </p:txBody>
        </p:sp>
        <p:sp>
          <p:nvSpPr>
            <p:cNvPr id="171" name="직사각형 170"/>
            <p:cNvSpPr/>
            <p:nvPr/>
          </p:nvSpPr>
          <p:spPr>
            <a:xfrm>
              <a:off x="3354015" y="2392413"/>
              <a:ext cx="279267" cy="101220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900" b="1" kern="0" smtClean="0">
                  <a:gradFill>
                    <a:gsLst>
                      <a:gs pos="100000">
                        <a:prstClr val="black">
                          <a:lumMod val="75000"/>
                          <a:lumOff val="25000"/>
                        </a:prstClr>
                      </a:gs>
                      <a:gs pos="100000">
                        <a:srgbClr val="4F81BD">
                          <a:tint val="23500"/>
                          <a:satMod val="160000"/>
                        </a:srgbClr>
                      </a:gs>
                    </a:gsLst>
                    <a:lin ang="5400000" scaled="0"/>
                  </a:gradFill>
                  <a:ea typeface="+mj-ea"/>
                </a:rPr>
                <a:t>1,491</a:t>
              </a:r>
              <a:r>
                <a:rPr lang="en-US" altLang="ko-KR" sz="900" b="1" kern="0" spc="-90" smtClean="0">
                  <a:gradFill>
                    <a:gsLst>
                      <a:gs pos="100000">
                        <a:prstClr val="black">
                          <a:lumMod val="75000"/>
                          <a:lumOff val="25000"/>
                        </a:prstClr>
                      </a:gs>
                      <a:gs pos="100000">
                        <a:srgbClr val="4F81BD">
                          <a:tint val="23500"/>
                          <a:satMod val="160000"/>
                        </a:srgbClr>
                      </a:gs>
                    </a:gsLst>
                    <a:lin ang="5400000" scaled="0"/>
                  </a:gradFill>
                  <a:ea typeface="+mj-ea"/>
                </a:rPr>
                <a:t>%</a:t>
              </a:r>
              <a:endParaRPr lang="ko-KR" altLang="en-US" sz="900" b="1" dirty="0">
                <a:gradFill>
                  <a:gsLst>
                    <a:gs pos="10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4F81BD">
                        <a:tint val="23500"/>
                        <a:satMod val="160000"/>
                      </a:srgbClr>
                    </a:gs>
                  </a:gsLst>
                  <a:lin ang="5400000" scaled="0"/>
                </a:gradFill>
                <a:ea typeface="+mj-ea"/>
              </a:endParaRPr>
            </a:p>
          </p:txBody>
        </p:sp>
        <p:sp>
          <p:nvSpPr>
            <p:cNvPr id="172" name="직사각형 171"/>
            <p:cNvSpPr/>
            <p:nvPr/>
          </p:nvSpPr>
          <p:spPr>
            <a:xfrm flipV="1">
              <a:off x="3369199" y="2529112"/>
              <a:ext cx="180000" cy="849697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 b="1">
                <a:ea typeface="+mj-ea"/>
              </a:endParaRPr>
            </a:p>
          </p:txBody>
        </p:sp>
        <p:grpSp>
          <p:nvGrpSpPr>
            <p:cNvPr id="173" name="그룹 20"/>
            <p:cNvGrpSpPr/>
            <p:nvPr/>
          </p:nvGrpSpPr>
          <p:grpSpPr>
            <a:xfrm>
              <a:off x="3095243" y="2916604"/>
              <a:ext cx="720000" cy="90000"/>
              <a:chOff x="2117235" y="5699760"/>
              <a:chExt cx="451063" cy="122739"/>
            </a:xfrm>
          </p:grpSpPr>
          <p:sp>
            <p:nvSpPr>
              <p:cNvPr id="180" name="자유형 179"/>
              <p:cNvSpPr/>
              <p:nvPr/>
            </p:nvSpPr>
            <p:spPr>
              <a:xfrm>
                <a:off x="2117235" y="5699760"/>
                <a:ext cx="451063" cy="122739"/>
              </a:xfrm>
              <a:custGeom>
                <a:avLst/>
                <a:gdLst>
                  <a:gd name="connsiteX0" fmla="*/ 6137 w 451063"/>
                  <a:gd name="connsiteY0" fmla="*/ 64438 h 122739"/>
                  <a:gd name="connsiteX1" fmla="*/ 171833 w 451063"/>
                  <a:gd name="connsiteY1" fmla="*/ 15343 h 122739"/>
                  <a:gd name="connsiteX2" fmla="*/ 300709 w 451063"/>
                  <a:gd name="connsiteY2" fmla="*/ 70575 h 122739"/>
                  <a:gd name="connsiteX3" fmla="*/ 451063 w 451063"/>
                  <a:gd name="connsiteY3" fmla="*/ 0 h 122739"/>
                  <a:gd name="connsiteX4" fmla="*/ 451063 w 451063"/>
                  <a:gd name="connsiteY4" fmla="*/ 52164 h 122739"/>
                  <a:gd name="connsiteX5" fmla="*/ 297640 w 451063"/>
                  <a:gd name="connsiteY5" fmla="*/ 119670 h 122739"/>
                  <a:gd name="connsiteX6" fmla="*/ 171833 w 451063"/>
                  <a:gd name="connsiteY6" fmla="*/ 67507 h 122739"/>
                  <a:gd name="connsiteX7" fmla="*/ 0 w 451063"/>
                  <a:gd name="connsiteY7" fmla="*/ 122739 h 122739"/>
                  <a:gd name="connsiteX8" fmla="*/ 6137 w 451063"/>
                  <a:gd name="connsiteY8" fmla="*/ 64438 h 122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51063" h="122739">
                    <a:moveTo>
                      <a:pt x="6137" y="64438"/>
                    </a:moveTo>
                    <a:lnTo>
                      <a:pt x="171833" y="15343"/>
                    </a:lnTo>
                    <a:lnTo>
                      <a:pt x="300709" y="70575"/>
                    </a:lnTo>
                    <a:lnTo>
                      <a:pt x="451063" y="0"/>
                    </a:lnTo>
                    <a:lnTo>
                      <a:pt x="451063" y="52164"/>
                    </a:lnTo>
                    <a:lnTo>
                      <a:pt x="297640" y="119670"/>
                    </a:lnTo>
                    <a:lnTo>
                      <a:pt x="171833" y="67507"/>
                    </a:lnTo>
                    <a:lnTo>
                      <a:pt x="0" y="122739"/>
                    </a:lnTo>
                    <a:lnTo>
                      <a:pt x="6137" y="64438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rnd">
                <a:noFill/>
                <a:tailEnd type="none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 b="1">
                  <a:solidFill>
                    <a:prstClr val="white"/>
                  </a:solidFill>
                  <a:ea typeface="+mj-ea"/>
                </a:endParaRPr>
              </a:p>
            </p:txBody>
          </p:sp>
          <p:sp>
            <p:nvSpPr>
              <p:cNvPr id="181" name="자유형 180"/>
              <p:cNvSpPr/>
              <p:nvPr/>
            </p:nvSpPr>
            <p:spPr>
              <a:xfrm>
                <a:off x="2122170" y="5699760"/>
                <a:ext cx="438150" cy="68580"/>
              </a:xfrm>
              <a:custGeom>
                <a:avLst/>
                <a:gdLst>
                  <a:gd name="connsiteX0" fmla="*/ 0 w 438150"/>
                  <a:gd name="connsiteY0" fmla="*/ 64770 h 68580"/>
                  <a:gd name="connsiteX1" fmla="*/ 167640 w 438150"/>
                  <a:gd name="connsiteY1" fmla="*/ 11430 h 68580"/>
                  <a:gd name="connsiteX2" fmla="*/ 293370 w 438150"/>
                  <a:gd name="connsiteY2" fmla="*/ 68580 h 68580"/>
                  <a:gd name="connsiteX3" fmla="*/ 438150 w 438150"/>
                  <a:gd name="connsiteY3" fmla="*/ 0 h 68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8150" h="68580">
                    <a:moveTo>
                      <a:pt x="0" y="64770"/>
                    </a:moveTo>
                    <a:lnTo>
                      <a:pt x="167640" y="11430"/>
                    </a:lnTo>
                    <a:lnTo>
                      <a:pt x="293370" y="68580"/>
                    </a:lnTo>
                    <a:lnTo>
                      <a:pt x="438150" y="0"/>
                    </a:lnTo>
                  </a:path>
                </a:pathLst>
              </a:custGeom>
              <a:noFill/>
              <a:ln w="9525" cap="rnd">
                <a:solidFill>
                  <a:schemeClr val="tx1">
                    <a:lumMod val="65000"/>
                    <a:lumOff val="35000"/>
                  </a:schemeClr>
                </a:solidFill>
                <a:tailEnd type="none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 b="1">
                  <a:solidFill>
                    <a:prstClr val="white"/>
                  </a:solidFill>
                  <a:ea typeface="+mj-ea"/>
                </a:endParaRPr>
              </a:p>
            </p:txBody>
          </p:sp>
          <p:sp>
            <p:nvSpPr>
              <p:cNvPr id="182" name="자유형 181"/>
              <p:cNvSpPr/>
              <p:nvPr/>
            </p:nvSpPr>
            <p:spPr>
              <a:xfrm>
                <a:off x="2122170" y="5752016"/>
                <a:ext cx="438150" cy="68580"/>
              </a:xfrm>
              <a:custGeom>
                <a:avLst/>
                <a:gdLst>
                  <a:gd name="connsiteX0" fmla="*/ 0 w 438150"/>
                  <a:gd name="connsiteY0" fmla="*/ 64770 h 68580"/>
                  <a:gd name="connsiteX1" fmla="*/ 167640 w 438150"/>
                  <a:gd name="connsiteY1" fmla="*/ 11430 h 68580"/>
                  <a:gd name="connsiteX2" fmla="*/ 293370 w 438150"/>
                  <a:gd name="connsiteY2" fmla="*/ 68580 h 68580"/>
                  <a:gd name="connsiteX3" fmla="*/ 438150 w 438150"/>
                  <a:gd name="connsiteY3" fmla="*/ 0 h 68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8150" h="68580">
                    <a:moveTo>
                      <a:pt x="0" y="64770"/>
                    </a:moveTo>
                    <a:lnTo>
                      <a:pt x="167640" y="11430"/>
                    </a:lnTo>
                    <a:lnTo>
                      <a:pt x="293370" y="68580"/>
                    </a:lnTo>
                    <a:lnTo>
                      <a:pt x="438150" y="0"/>
                    </a:lnTo>
                  </a:path>
                </a:pathLst>
              </a:custGeom>
              <a:noFill/>
              <a:ln w="9525" cap="rnd">
                <a:solidFill>
                  <a:schemeClr val="tx1">
                    <a:lumMod val="65000"/>
                    <a:lumOff val="35000"/>
                  </a:schemeClr>
                </a:solidFill>
                <a:tailEnd type="none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 b="1">
                  <a:solidFill>
                    <a:prstClr val="white"/>
                  </a:solidFill>
                  <a:ea typeface="+mj-ea"/>
                </a:endParaRPr>
              </a:p>
            </p:txBody>
          </p:sp>
        </p:grpSp>
        <p:sp>
          <p:nvSpPr>
            <p:cNvPr id="174" name="직사각형 173"/>
            <p:cNvSpPr/>
            <p:nvPr/>
          </p:nvSpPr>
          <p:spPr>
            <a:xfrm>
              <a:off x="901459" y="2816106"/>
              <a:ext cx="1619474" cy="11246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1000" b="1" kern="0" dirty="0" smtClean="0">
                  <a:gradFill>
                    <a:gsLst>
                      <a:gs pos="100000">
                        <a:prstClr val="black">
                          <a:lumMod val="75000"/>
                          <a:lumOff val="25000"/>
                        </a:prstClr>
                      </a:gs>
                      <a:gs pos="100000">
                        <a:srgbClr val="4F81BD">
                          <a:tint val="23500"/>
                          <a:satMod val="160000"/>
                        </a:srgbClr>
                      </a:gs>
                    </a:gsLst>
                    <a:lin ang="5400000" scaled="0"/>
                  </a:gradFill>
                  <a:ea typeface="+mj-ea"/>
                </a:rPr>
                <a:t> Global Innovation 1000</a:t>
              </a:r>
              <a:r>
                <a:rPr lang="ko-KR" altLang="en-US" sz="1000" b="1" kern="0" dirty="0" smtClean="0">
                  <a:gradFill>
                    <a:gsLst>
                      <a:gs pos="100000">
                        <a:prstClr val="black">
                          <a:lumMod val="75000"/>
                          <a:lumOff val="25000"/>
                        </a:prstClr>
                      </a:gs>
                      <a:gs pos="100000">
                        <a:srgbClr val="4F81BD">
                          <a:tint val="23500"/>
                          <a:satMod val="160000"/>
                        </a:srgbClr>
                      </a:gs>
                    </a:gsLst>
                    <a:lin ang="5400000" scaled="0"/>
                  </a:gradFill>
                  <a:ea typeface="+mj-ea"/>
                </a:rPr>
                <a:t> 진입 기업 수</a:t>
              </a:r>
              <a:endParaRPr lang="ko-KR" altLang="en-US" sz="1000" b="1" dirty="0">
                <a:gradFill>
                  <a:gsLst>
                    <a:gs pos="10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4F81BD">
                        <a:tint val="23500"/>
                        <a:satMod val="160000"/>
                      </a:srgbClr>
                    </a:gs>
                  </a:gsLst>
                  <a:lin ang="5400000" scaled="0"/>
                </a:gradFill>
                <a:ea typeface="+mj-ea"/>
              </a:endParaRPr>
            </a:p>
          </p:txBody>
        </p:sp>
        <p:sp>
          <p:nvSpPr>
            <p:cNvPr id="175" name="직사각형 174"/>
            <p:cNvSpPr/>
            <p:nvPr/>
          </p:nvSpPr>
          <p:spPr>
            <a:xfrm>
              <a:off x="695838" y="2855957"/>
              <a:ext cx="180000" cy="5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 b="1">
                <a:ea typeface="+mj-ea"/>
              </a:endParaRPr>
            </a:p>
          </p:txBody>
        </p:sp>
        <p:sp>
          <p:nvSpPr>
            <p:cNvPr id="176" name="직사각형 175"/>
            <p:cNvSpPr/>
            <p:nvPr/>
          </p:nvSpPr>
          <p:spPr>
            <a:xfrm>
              <a:off x="901459" y="2939217"/>
              <a:ext cx="456628" cy="11246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1000" b="1" kern="0" dirty="0" smtClean="0">
                  <a:gradFill>
                    <a:gsLst>
                      <a:gs pos="100000">
                        <a:prstClr val="black">
                          <a:lumMod val="75000"/>
                          <a:lumOff val="25000"/>
                        </a:prstClr>
                      </a:gs>
                      <a:gs pos="100000">
                        <a:srgbClr val="4F81BD">
                          <a:tint val="23500"/>
                          <a:satMod val="160000"/>
                        </a:srgbClr>
                      </a:gs>
                    </a:gsLst>
                    <a:lin ang="5400000" scaled="0"/>
                  </a:gradFill>
                  <a:ea typeface="+mj-ea"/>
                </a:rPr>
                <a:t> R&amp;D </a:t>
              </a:r>
              <a:r>
                <a:rPr lang="ko-KR" altLang="en-US" sz="1000" b="1" kern="0" dirty="0" smtClean="0">
                  <a:gradFill>
                    <a:gsLst>
                      <a:gs pos="100000">
                        <a:prstClr val="black">
                          <a:lumMod val="75000"/>
                          <a:lumOff val="25000"/>
                        </a:prstClr>
                      </a:gs>
                      <a:gs pos="100000">
                        <a:srgbClr val="4F81BD">
                          <a:tint val="23500"/>
                          <a:satMod val="160000"/>
                        </a:srgbClr>
                      </a:gs>
                    </a:gsLst>
                    <a:lin ang="5400000" scaled="0"/>
                  </a:gradFill>
                  <a:ea typeface="+mj-ea"/>
                </a:rPr>
                <a:t>투자</a:t>
              </a:r>
              <a:endParaRPr lang="ko-KR" altLang="en-US" sz="1000" b="1" dirty="0">
                <a:gradFill>
                  <a:gsLst>
                    <a:gs pos="10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4F81BD">
                        <a:tint val="23500"/>
                        <a:satMod val="160000"/>
                      </a:srgbClr>
                    </a:gs>
                  </a:gsLst>
                  <a:lin ang="5400000" scaled="0"/>
                </a:gradFill>
                <a:ea typeface="+mj-ea"/>
              </a:endParaRPr>
            </a:p>
          </p:txBody>
        </p:sp>
        <p:sp>
          <p:nvSpPr>
            <p:cNvPr id="177" name="직사각형 176"/>
            <p:cNvSpPr/>
            <p:nvPr/>
          </p:nvSpPr>
          <p:spPr>
            <a:xfrm>
              <a:off x="695838" y="2971753"/>
              <a:ext cx="180000" cy="5400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 b="1">
                <a:ea typeface="+mj-ea"/>
              </a:endParaRPr>
            </a:p>
          </p:txBody>
        </p:sp>
        <p:sp>
          <p:nvSpPr>
            <p:cNvPr id="178" name="직사각형 177"/>
            <p:cNvSpPr/>
            <p:nvPr/>
          </p:nvSpPr>
          <p:spPr>
            <a:xfrm>
              <a:off x="902655" y="3054075"/>
              <a:ext cx="216237" cy="11246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1000" b="1" kern="0" smtClean="0">
                  <a:gradFill>
                    <a:gsLst>
                      <a:gs pos="100000">
                        <a:prstClr val="black">
                          <a:lumMod val="75000"/>
                          <a:lumOff val="25000"/>
                        </a:prstClr>
                      </a:gs>
                      <a:gs pos="100000">
                        <a:srgbClr val="4F81BD">
                          <a:tint val="23500"/>
                          <a:satMod val="160000"/>
                        </a:srgbClr>
                      </a:gs>
                    </a:gsLst>
                    <a:lin ang="5400000" scaled="0"/>
                  </a:gradFill>
                  <a:ea typeface="+mj-ea"/>
                </a:rPr>
                <a:t> </a:t>
              </a:r>
              <a:r>
                <a:rPr lang="ko-KR" altLang="en-US" sz="1000" b="1" kern="0" smtClean="0">
                  <a:gradFill>
                    <a:gsLst>
                      <a:gs pos="100000">
                        <a:prstClr val="black">
                          <a:lumMod val="75000"/>
                          <a:lumOff val="25000"/>
                        </a:prstClr>
                      </a:gs>
                      <a:gs pos="100000">
                        <a:srgbClr val="4F81BD">
                          <a:tint val="23500"/>
                          <a:satMod val="160000"/>
                        </a:srgbClr>
                      </a:gs>
                    </a:gsLst>
                    <a:lin ang="5400000" scaled="0"/>
                  </a:gradFill>
                  <a:ea typeface="+mj-ea"/>
                </a:rPr>
                <a:t>매출</a:t>
              </a:r>
              <a:endParaRPr lang="ko-KR" altLang="en-US" sz="1000" b="1" dirty="0">
                <a:gradFill>
                  <a:gsLst>
                    <a:gs pos="10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4F81BD">
                        <a:tint val="23500"/>
                        <a:satMod val="160000"/>
                      </a:srgbClr>
                    </a:gs>
                  </a:gsLst>
                  <a:lin ang="5400000" scaled="0"/>
                </a:gradFill>
                <a:ea typeface="+mj-ea"/>
              </a:endParaRPr>
            </a:p>
          </p:txBody>
        </p:sp>
        <p:sp>
          <p:nvSpPr>
            <p:cNvPr id="179" name="직사각형 178"/>
            <p:cNvSpPr/>
            <p:nvPr/>
          </p:nvSpPr>
          <p:spPr>
            <a:xfrm>
              <a:off x="697034" y="3086611"/>
              <a:ext cx="180000" cy="54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 b="1">
                <a:ea typeface="+mj-ea"/>
              </a:endParaRPr>
            </a:p>
          </p:txBody>
        </p:sp>
      </p:grpSp>
      <p:sp>
        <p:nvSpPr>
          <p:cNvPr id="183" name="TextBox 182"/>
          <p:cNvSpPr txBox="1"/>
          <p:nvPr/>
        </p:nvSpPr>
        <p:spPr>
          <a:xfrm>
            <a:off x="4599311" y="2753932"/>
            <a:ext cx="4025558" cy="1426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SzPct val="80000"/>
              <a:buBlip>
                <a:blip r:embed="rId5"/>
              </a:buBlip>
            </a:pPr>
            <a:r>
              <a:rPr kumimoji="1" lang="en-US" altLang="ko-KR" sz="1600" b="1" kern="0" dirty="0">
                <a:gradFill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50000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0"/>
                </a:gradFill>
                <a:latin typeface="Arial Narrow" panose="020B0606020202030204" pitchFamily="34" charset="0"/>
              </a:rPr>
              <a:t>B : Baidu(Internet Search), 2000</a:t>
            </a:r>
          </a:p>
          <a:p>
            <a:pPr marL="285750" indent="-285750">
              <a:lnSpc>
                <a:spcPct val="120000"/>
              </a:lnSpc>
              <a:buSzPct val="80000"/>
              <a:buBlip>
                <a:blip r:embed="rId5"/>
              </a:buBlip>
            </a:pPr>
            <a:r>
              <a:rPr kumimoji="1" lang="en-US" altLang="ko-KR" sz="1600" b="1" kern="0" dirty="0">
                <a:gradFill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50000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0"/>
                </a:gradFill>
                <a:latin typeface="Arial Narrow" panose="020B0606020202030204" pitchFamily="34" charset="0"/>
              </a:rPr>
              <a:t>A : Alibaba(E-Commerce),  1999</a:t>
            </a:r>
          </a:p>
          <a:p>
            <a:pPr marL="285750" indent="-285750">
              <a:lnSpc>
                <a:spcPct val="120000"/>
              </a:lnSpc>
              <a:buSzPct val="80000"/>
              <a:buBlip>
                <a:blip r:embed="rId5"/>
              </a:buBlip>
            </a:pPr>
            <a:r>
              <a:rPr kumimoji="1" lang="en-US" altLang="ko-KR" sz="1600" b="1" kern="0" dirty="0">
                <a:gradFill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50000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0"/>
                </a:gradFill>
                <a:latin typeface="Arial Narrow" panose="020B0606020202030204" pitchFamily="34" charset="0"/>
              </a:rPr>
              <a:t>T : </a:t>
            </a:r>
            <a:r>
              <a:rPr kumimoji="1" lang="en-US" altLang="ko-KR" sz="1600" b="1" kern="0" dirty="0" err="1">
                <a:gradFill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50000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0"/>
                </a:gradFill>
                <a:latin typeface="Arial Narrow" panose="020B0606020202030204" pitchFamily="34" charset="0"/>
              </a:rPr>
              <a:t>Tencent</a:t>
            </a:r>
            <a:r>
              <a:rPr kumimoji="1" lang="en-US" altLang="ko-KR" sz="1600" b="1" kern="0" dirty="0">
                <a:gradFill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50000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0"/>
                </a:gradFill>
                <a:latin typeface="Arial Narrow" panose="020B0606020202030204" pitchFamily="34" charset="0"/>
              </a:rPr>
              <a:t>(On-line Game), 1998</a:t>
            </a:r>
          </a:p>
          <a:p>
            <a:pPr marL="285750" indent="-285750">
              <a:lnSpc>
                <a:spcPct val="120000"/>
              </a:lnSpc>
              <a:buSzPct val="80000"/>
              <a:buBlip>
                <a:blip r:embed="rId5"/>
              </a:buBlip>
            </a:pPr>
            <a:r>
              <a:rPr lang="en-US" altLang="ko-KR" sz="1600" b="1" kern="0" dirty="0">
                <a:gradFill>
                  <a:gsLst>
                    <a:gs pos="16000">
                      <a:srgbClr val="AA0908"/>
                    </a:gs>
                    <a:gs pos="100000">
                      <a:srgbClr val="C00000"/>
                    </a:gs>
                  </a:gsLst>
                  <a:lin ang="5400000" scaled="0"/>
                </a:gradFill>
                <a:latin typeface="Arial Narrow" panose="020B0606020202030204" pitchFamily="34" charset="0"/>
                <a:cs typeface="Arial" panose="020B0604020202020204" pitchFamily="34" charset="0"/>
              </a:rPr>
              <a:t>X : Xiaomi(S. phone &amp;),     2010</a:t>
            </a:r>
          </a:p>
          <a:p>
            <a:pPr marL="285750" indent="-285750">
              <a:lnSpc>
                <a:spcPct val="120000"/>
              </a:lnSpc>
              <a:buSzPct val="80000"/>
              <a:buBlip>
                <a:blip r:embed="rId5"/>
              </a:buBlip>
            </a:pPr>
            <a:r>
              <a:rPr lang="en-US" altLang="ko-KR" sz="1600" b="1" kern="0" dirty="0">
                <a:gradFill>
                  <a:gsLst>
                    <a:gs pos="16000">
                      <a:srgbClr val="AA0908"/>
                    </a:gs>
                    <a:gs pos="100000">
                      <a:srgbClr val="C00000"/>
                    </a:gs>
                  </a:gsLst>
                  <a:lin ang="5400000" scaled="0"/>
                </a:gradFill>
                <a:latin typeface="Arial Narrow" panose="020B0606020202030204" pitchFamily="34" charset="0"/>
                <a:cs typeface="Arial" panose="020B0604020202020204" pitchFamily="34" charset="0"/>
              </a:rPr>
              <a:t>H : Huawei(Net. Device &amp;),1987</a:t>
            </a:r>
          </a:p>
        </p:txBody>
      </p:sp>
      <p:grpSp>
        <p:nvGrpSpPr>
          <p:cNvPr id="186" name="그룹 185"/>
          <p:cNvGrpSpPr/>
          <p:nvPr/>
        </p:nvGrpSpPr>
        <p:grpSpPr>
          <a:xfrm>
            <a:off x="725403" y="2134352"/>
            <a:ext cx="106410" cy="167333"/>
            <a:chOff x="409755" y="4148034"/>
            <a:chExt cx="97813" cy="153813"/>
          </a:xfrm>
          <a:solidFill>
            <a:srgbClr val="0066FF"/>
          </a:solidFill>
        </p:grpSpPr>
        <p:sp>
          <p:nvSpPr>
            <p:cNvPr id="187" name="모서리가 둥근 직사각형 186"/>
            <p:cNvSpPr/>
            <p:nvPr/>
          </p:nvSpPr>
          <p:spPr>
            <a:xfrm>
              <a:off x="409755" y="4148034"/>
              <a:ext cx="54677" cy="5467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88" name="모서리가 둥근 직사각형 187"/>
            <p:cNvSpPr/>
            <p:nvPr/>
          </p:nvSpPr>
          <p:spPr>
            <a:xfrm>
              <a:off x="452891" y="4197602"/>
              <a:ext cx="54677" cy="5467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89" name="모서리가 둥근 직사각형 188"/>
            <p:cNvSpPr/>
            <p:nvPr/>
          </p:nvSpPr>
          <p:spPr>
            <a:xfrm>
              <a:off x="409755" y="4247170"/>
              <a:ext cx="54677" cy="5467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90" name="그룹 189"/>
          <p:cNvGrpSpPr/>
          <p:nvPr/>
        </p:nvGrpSpPr>
        <p:grpSpPr>
          <a:xfrm>
            <a:off x="725901" y="2517412"/>
            <a:ext cx="106410" cy="167333"/>
            <a:chOff x="409755" y="4148034"/>
            <a:chExt cx="97813" cy="153813"/>
          </a:xfrm>
          <a:solidFill>
            <a:srgbClr val="0066FF"/>
          </a:solidFill>
        </p:grpSpPr>
        <p:sp>
          <p:nvSpPr>
            <p:cNvPr id="191" name="모서리가 둥근 직사각형 190"/>
            <p:cNvSpPr/>
            <p:nvPr/>
          </p:nvSpPr>
          <p:spPr>
            <a:xfrm>
              <a:off x="409755" y="4148034"/>
              <a:ext cx="54677" cy="5467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92" name="모서리가 둥근 직사각형 191"/>
            <p:cNvSpPr/>
            <p:nvPr/>
          </p:nvSpPr>
          <p:spPr>
            <a:xfrm>
              <a:off x="452891" y="4197602"/>
              <a:ext cx="54677" cy="5467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93" name="모서리가 둥근 직사각형 192"/>
            <p:cNvSpPr/>
            <p:nvPr/>
          </p:nvSpPr>
          <p:spPr>
            <a:xfrm>
              <a:off x="409755" y="4247170"/>
              <a:ext cx="54677" cy="5467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73" name="TextBox 72"/>
          <p:cNvSpPr txBox="1"/>
          <p:nvPr/>
        </p:nvSpPr>
        <p:spPr>
          <a:xfrm>
            <a:off x="847680" y="2379024"/>
            <a:ext cx="79485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맑은 고딕" panose="020B0503020000020004" pitchFamily="50" charset="-127"/>
              </a:rPr>
              <a:t>Faraday Future EV “FFZERO1,” “Ehang184” Manned Drone,</a:t>
            </a:r>
            <a:br>
              <a:rPr lang="en-US" altLang="ko-K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맑은 고딕" panose="020B0503020000020004" pitchFamily="50" charset="-127"/>
              </a:rPr>
            </a:br>
            <a:r>
              <a:rPr lang="en-US" altLang="ko-K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맑은 고딕" panose="020B0503020000020004" pitchFamily="50" charset="-127"/>
              </a:rPr>
              <a:t>“</a:t>
            </a:r>
            <a:r>
              <a:rPr lang="en-US" altLang="ko-KR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맑은 고딕" panose="020B0503020000020004" pitchFamily="50" charset="-127"/>
              </a:rPr>
              <a:t>Ninebot</a:t>
            </a:r>
            <a:r>
              <a:rPr lang="en-US" altLang="ko-K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맑은 고딕" panose="020B0503020000020004" pitchFamily="50" charset="-127"/>
              </a:rPr>
              <a:t>” Transportation Robot</a:t>
            </a:r>
            <a:endParaRPr lang="ko-KR" alt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  <a:ea typeface="맑은 고딕" panose="020B0503020000020004" pitchFamily="50" charset="-127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4572000" y="4293096"/>
            <a:ext cx="4248471" cy="2240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ko-KR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China’s other Strength : </a:t>
            </a:r>
            <a:r>
              <a:rPr lang="en-US" altLang="ko-KR" b="1" dirty="0" err="1" smtClean="0">
                <a:solidFill>
                  <a:srgbClr val="0070C0"/>
                </a:solidFill>
                <a:latin typeface="Arial Narrow" panose="020B0606020202030204" pitchFamily="34" charset="0"/>
              </a:rPr>
              <a:t>Zhongguancun</a:t>
            </a:r>
            <a:endParaRPr lang="en-US" altLang="ko-KR" b="1" dirty="0" smtClean="0">
              <a:solidFill>
                <a:srgbClr val="0070C0"/>
              </a:solidFill>
              <a:latin typeface="Arial Narrow" panose="020B0606020202030204" pitchFamily="34" charset="0"/>
            </a:endParaRPr>
          </a:p>
          <a:p>
            <a:pPr marL="285750" indent="-285750">
              <a:lnSpc>
                <a:spcPct val="120000"/>
              </a:lnSpc>
              <a:buFontTx/>
              <a:buChar char="-"/>
            </a:pPr>
            <a:r>
              <a:rPr kumimoji="1" lang="en-US" altLang="ko-KR" sz="1600" b="1" kern="0" dirty="0">
                <a:gradFill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50000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0"/>
                </a:gradFill>
                <a:latin typeface="Arial Narrow" panose="020B0606020202030204" pitchFamily="34" charset="0"/>
              </a:rPr>
              <a:t>China’s Silicon Valley (50</a:t>
            </a:r>
            <a:r>
              <a:rPr kumimoji="1" lang="ko-KR" altLang="en-US" sz="1600" b="1" kern="0" dirty="0">
                <a:gradFill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50000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0"/>
                </a:gradFill>
                <a:latin typeface="Arial Narrow" panose="020B0606020202030204" pitchFamily="34" charset="0"/>
              </a:rPr>
              <a:t> </a:t>
            </a:r>
            <a:r>
              <a:rPr kumimoji="1" lang="en-US" altLang="ko-KR" sz="1600" b="1" kern="0" dirty="0">
                <a:gradFill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50000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0"/>
                </a:gradFill>
                <a:latin typeface="Arial Narrow" panose="020B0606020202030204" pitchFamily="34" charset="0"/>
              </a:rPr>
              <a:t>startups / day</a:t>
            </a:r>
            <a:r>
              <a:rPr kumimoji="1" lang="en-US" altLang="ko-KR" sz="1600" b="1" kern="0" dirty="0" smtClean="0">
                <a:gradFill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50000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0"/>
                </a:gradFill>
                <a:latin typeface="Arial Narrow" panose="020B0606020202030204" pitchFamily="34" charset="0"/>
              </a:rPr>
              <a:t>) :</a:t>
            </a:r>
            <a:r>
              <a:rPr kumimoji="1" lang="en-US" altLang="ko-KR" sz="1600" b="1" kern="0" dirty="0">
                <a:gradFill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50000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0"/>
                </a:gradFill>
                <a:latin typeface="Arial Narrow" panose="020B0606020202030204" pitchFamily="34" charset="0"/>
              </a:rPr>
              <a:t/>
            </a:r>
            <a:br>
              <a:rPr kumimoji="1" lang="en-US" altLang="ko-KR" sz="1600" b="1" kern="0" dirty="0">
                <a:gradFill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50000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0"/>
                </a:gradFill>
                <a:latin typeface="Arial Narrow" panose="020B0606020202030204" pitchFamily="34" charset="0"/>
              </a:rPr>
            </a:br>
            <a:r>
              <a:rPr kumimoji="1" lang="en-US" altLang="ko-KR" sz="1600" b="1" kern="0" dirty="0">
                <a:gradFill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50000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0"/>
                </a:gradFill>
                <a:latin typeface="Arial Narrow" panose="020B0606020202030204" pitchFamily="34" charset="0"/>
              </a:rPr>
              <a:t>20,000 Companies</a:t>
            </a:r>
          </a:p>
          <a:p>
            <a:pPr marL="285750" indent="-285750">
              <a:lnSpc>
                <a:spcPct val="120000"/>
              </a:lnSpc>
              <a:buFontTx/>
              <a:buChar char="-"/>
            </a:pPr>
            <a:r>
              <a:rPr kumimoji="1" lang="en-US" altLang="ko-KR" sz="1600" b="1" kern="0" dirty="0">
                <a:gradFill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50000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0"/>
                </a:gradFill>
                <a:latin typeface="Arial Narrow" panose="020B0606020202030204" pitchFamily="34" charset="0"/>
              </a:rPr>
              <a:t>Startup </a:t>
            </a:r>
            <a:r>
              <a:rPr kumimoji="1" lang="en-US" altLang="ko-KR" sz="1600" b="1" kern="0" dirty="0" smtClean="0">
                <a:gradFill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50000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0"/>
                </a:gradFill>
                <a:latin typeface="Arial Narrow" panose="020B0606020202030204" pitchFamily="34" charset="0"/>
              </a:rPr>
              <a:t>Ecosystem : </a:t>
            </a:r>
            <a:r>
              <a:rPr kumimoji="1" lang="en-US" altLang="ko-KR" sz="1600" b="1" kern="0" dirty="0">
                <a:gradFill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50000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0"/>
                </a:gradFill>
                <a:latin typeface="Arial Narrow" panose="020B0606020202030204" pitchFamily="34" charset="0"/>
              </a:rPr>
              <a:t>Mgmt., Support Org.,</a:t>
            </a:r>
            <a:br>
              <a:rPr kumimoji="1" lang="en-US" altLang="ko-KR" sz="1600" b="1" kern="0" dirty="0">
                <a:gradFill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50000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0"/>
                </a:gradFill>
                <a:latin typeface="Arial Narrow" panose="020B0606020202030204" pitchFamily="34" charset="0"/>
              </a:rPr>
            </a:br>
            <a:r>
              <a:rPr kumimoji="1" lang="en-US" altLang="ko-KR" sz="1600" b="1" kern="0" dirty="0">
                <a:gradFill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50000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0"/>
                </a:gradFill>
                <a:latin typeface="Arial Narrow" panose="020B0606020202030204" pitchFamily="34" charset="0"/>
              </a:rPr>
              <a:t>Univ., R&amp;D Inst., Companies </a:t>
            </a:r>
          </a:p>
          <a:p>
            <a:pPr marL="285750" indent="-285750">
              <a:lnSpc>
                <a:spcPct val="120000"/>
              </a:lnSpc>
              <a:buFontTx/>
              <a:buChar char="-"/>
            </a:pPr>
            <a:r>
              <a:rPr kumimoji="1" lang="en-US" altLang="ko-KR" sz="1600" b="1" kern="0" dirty="0">
                <a:gradFill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50000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0"/>
                </a:gradFill>
                <a:latin typeface="Arial Narrow" panose="020B0606020202030204" pitchFamily="34" charset="0"/>
              </a:rPr>
              <a:t>Young Entrepreneurs’ </a:t>
            </a:r>
            <a:r>
              <a:rPr kumimoji="1" lang="en-US" altLang="ko-KR" sz="1600" b="1" kern="0" dirty="0" smtClean="0">
                <a:gradFill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50000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0"/>
                </a:gradFill>
                <a:latin typeface="Arial Narrow" panose="020B0606020202030204" pitchFamily="34" charset="0"/>
              </a:rPr>
              <a:t>Mecca : </a:t>
            </a:r>
            <a:r>
              <a:rPr kumimoji="1" lang="en-US" altLang="ko-KR" sz="1600" b="1" kern="0" dirty="0">
                <a:gradFill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50000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0"/>
                </a:gradFill>
                <a:latin typeface="Arial Narrow" panose="020B0606020202030204" pitchFamily="34" charset="0"/>
              </a:rPr>
              <a:t>Avg. Age of 33</a:t>
            </a:r>
            <a:br>
              <a:rPr kumimoji="1" lang="en-US" altLang="ko-KR" sz="1600" b="1" kern="0" dirty="0">
                <a:gradFill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50000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0"/>
                </a:gradFill>
                <a:latin typeface="Arial Narrow" panose="020B0606020202030204" pitchFamily="34" charset="0"/>
              </a:rPr>
            </a:br>
            <a:r>
              <a:rPr kumimoji="1" lang="en-US" altLang="ko-KR" sz="1600" b="1" kern="0" dirty="0">
                <a:gradFill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50000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0"/>
                </a:gradFill>
                <a:latin typeface="Arial Narrow" panose="020B0606020202030204" pitchFamily="34" charset="0"/>
              </a:rPr>
              <a:t>and 200,000 with Masters/Doctorates</a:t>
            </a:r>
          </a:p>
          <a:p>
            <a:pPr marL="285750" indent="-285750">
              <a:lnSpc>
                <a:spcPct val="120000"/>
              </a:lnSpc>
              <a:buFontTx/>
              <a:buChar char="-"/>
            </a:pPr>
            <a:r>
              <a:rPr kumimoji="1" lang="en-US" altLang="ko-KR" sz="1600" b="1" kern="0" dirty="0">
                <a:gradFill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50000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0"/>
                </a:gradFill>
                <a:latin typeface="Arial Narrow" panose="020B0606020202030204" pitchFamily="34" charset="0"/>
              </a:rPr>
              <a:t>Baidu, </a:t>
            </a:r>
            <a:r>
              <a:rPr kumimoji="1" lang="en-US" altLang="ko-KR" sz="1600" b="1" kern="0" dirty="0" err="1">
                <a:gradFill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50000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0"/>
                </a:gradFill>
                <a:latin typeface="Arial Narrow" panose="020B0606020202030204" pitchFamily="34" charset="0"/>
              </a:rPr>
              <a:t>Tencent</a:t>
            </a:r>
            <a:r>
              <a:rPr kumimoji="1" lang="en-US" altLang="ko-KR" sz="1600" b="1" kern="0" dirty="0">
                <a:gradFill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50000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0"/>
                </a:gradFill>
                <a:latin typeface="Arial Narrow" panose="020B0606020202030204" pitchFamily="34" charset="0"/>
              </a:rPr>
              <a:t>, Lenovo</a:t>
            </a:r>
            <a:endParaRPr kumimoji="1" lang="ko-KR" altLang="en-US" sz="1600" b="1" kern="0" dirty="0">
              <a:gradFill>
                <a:gsLst>
                  <a:gs pos="0">
                    <a:prstClr val="black">
                      <a:lumMod val="65000"/>
                      <a:lumOff val="35000"/>
                    </a:prstClr>
                  </a:gs>
                  <a:gs pos="50000">
                    <a:prstClr val="black">
                      <a:lumMod val="75000"/>
                      <a:lumOff val="25000"/>
                    </a:prstClr>
                  </a:gs>
                </a:gsLst>
                <a:lin ang="5400000" scaled="0"/>
              </a:gra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480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C:\Users\O\Desktop\마스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409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모서리가 둥근 직사각형 46"/>
          <p:cNvSpPr/>
          <p:nvPr/>
        </p:nvSpPr>
        <p:spPr>
          <a:xfrm>
            <a:off x="432084" y="5397287"/>
            <a:ext cx="8107188" cy="1345142"/>
          </a:xfrm>
          <a:prstGeom prst="roundRect">
            <a:avLst>
              <a:gd name="adj" fmla="val 9762"/>
            </a:avLst>
          </a:prstGeom>
          <a:solidFill>
            <a:srgbClr val="D9F0FB"/>
          </a:solidFill>
          <a:ln>
            <a:noFill/>
          </a:ln>
          <a:effectLst>
            <a:innerShdw blurRad="63500" dir="13500000">
              <a:srgbClr val="4E9BDA">
                <a:alpha val="68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/>
          </a:p>
        </p:txBody>
      </p:sp>
      <p:pic>
        <p:nvPicPr>
          <p:cNvPr id="16" name="Picture 5" descr="E:\제작중\2015.05.14_IITP 파워포인트\1\시안\요소\내지라인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10" r="3583"/>
          <a:stretch/>
        </p:blipFill>
        <p:spPr bwMode="auto">
          <a:xfrm>
            <a:off x="0" y="11548"/>
            <a:ext cx="9144000" cy="1232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" name="직사각형 111"/>
          <p:cNvSpPr/>
          <p:nvPr/>
        </p:nvSpPr>
        <p:spPr>
          <a:xfrm>
            <a:off x="432084" y="5445223"/>
            <a:ext cx="7992888" cy="4127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 latinLnBrk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kumimoji="1" lang="ko-KR" altLang="en-US" b="1" kern="0" spc="-150" dirty="0">
              <a:gradFill>
                <a:gsLst>
                  <a:gs pos="0">
                    <a:srgbClr val="FFFF00"/>
                  </a:gs>
                  <a:gs pos="100000">
                    <a:srgbClr val="FFFF00"/>
                  </a:gs>
                </a:gsLst>
                <a:lin ang="5400000" scaled="0"/>
              </a:gradFill>
            </a:endParaRPr>
          </a:p>
        </p:txBody>
      </p:sp>
      <p:cxnSp>
        <p:nvCxnSpPr>
          <p:cNvPr id="36" name="직선 연결선 35"/>
          <p:cNvCxnSpPr/>
          <p:nvPr/>
        </p:nvCxnSpPr>
        <p:spPr>
          <a:xfrm>
            <a:off x="251520" y="620688"/>
            <a:ext cx="8384450" cy="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직선 연결선 36"/>
          <p:cNvCxnSpPr/>
          <p:nvPr/>
        </p:nvCxnSpPr>
        <p:spPr>
          <a:xfrm>
            <a:off x="251520" y="620688"/>
            <a:ext cx="349259" cy="0"/>
          </a:xfrm>
          <a:prstGeom prst="line">
            <a:avLst/>
          </a:prstGeom>
          <a:ln w="22225" cap="sq">
            <a:solidFill>
              <a:srgbClr val="DE5A00"/>
            </a:solidFill>
            <a:prstDash val="solid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4" r="13088"/>
          <a:stretch/>
        </p:blipFill>
        <p:spPr bwMode="auto">
          <a:xfrm>
            <a:off x="1236988" y="764704"/>
            <a:ext cx="7079428" cy="4595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그룹 2"/>
          <p:cNvGrpSpPr/>
          <p:nvPr/>
        </p:nvGrpSpPr>
        <p:grpSpPr>
          <a:xfrm>
            <a:off x="4129220" y="4758244"/>
            <a:ext cx="4115188" cy="232694"/>
            <a:chOff x="4129220" y="4758244"/>
            <a:chExt cx="4115188" cy="232694"/>
          </a:xfrm>
        </p:grpSpPr>
        <p:pic>
          <p:nvPicPr>
            <p:cNvPr id="28" name="Picture 143" descr="체크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9220" y="4758244"/>
              <a:ext cx="226756" cy="232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143" descr="체크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17652" y="4758244"/>
              <a:ext cx="226756" cy="232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" name="Picture 143" descr="체크"/>
          <p:cNvPicPr>
            <a:picLocks noChangeAspect="1" noChangeArrowheads="1"/>
          </p:cNvPicPr>
          <p:nvPr/>
        </p:nvPicPr>
        <p:blipFill>
          <a:blip r:embed="rId7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6637" y="3196306"/>
            <a:ext cx="226756" cy="23269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43" descr="체크"/>
          <p:cNvPicPr>
            <a:picLocks noChangeAspect="1" noChangeArrowheads="1"/>
          </p:cNvPicPr>
          <p:nvPr/>
        </p:nvPicPr>
        <p:blipFill>
          <a:blip r:embed="rId7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6346" y="2636912"/>
            <a:ext cx="226756" cy="23269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43" descr="체크"/>
          <p:cNvPicPr>
            <a:picLocks noChangeAspect="1" noChangeArrowheads="1"/>
          </p:cNvPicPr>
          <p:nvPr/>
        </p:nvPicPr>
        <p:blipFill>
          <a:blip r:embed="rId7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6346" y="4281128"/>
            <a:ext cx="226756" cy="23269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43" descr="체크"/>
          <p:cNvPicPr>
            <a:picLocks noChangeAspect="1" noChangeArrowheads="1"/>
          </p:cNvPicPr>
          <p:nvPr/>
        </p:nvPicPr>
        <p:blipFill>
          <a:blip r:embed="rId7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283" y="2060848"/>
            <a:ext cx="226756" cy="23269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43" descr="체크"/>
          <p:cNvPicPr>
            <a:picLocks noChangeAspect="1" noChangeArrowheads="1"/>
          </p:cNvPicPr>
          <p:nvPr/>
        </p:nvPicPr>
        <p:blipFill>
          <a:blip r:embed="rId7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136" y="2636912"/>
            <a:ext cx="226756" cy="23269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43" descr="체크"/>
          <p:cNvPicPr>
            <a:picLocks noChangeAspect="1" noChangeArrowheads="1"/>
          </p:cNvPicPr>
          <p:nvPr/>
        </p:nvPicPr>
        <p:blipFill>
          <a:blip r:embed="rId7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2298" y="3147564"/>
            <a:ext cx="226756" cy="23269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43" descr="체크"/>
          <p:cNvPicPr>
            <a:picLocks noChangeAspect="1" noChangeArrowheads="1"/>
          </p:cNvPicPr>
          <p:nvPr/>
        </p:nvPicPr>
        <p:blipFill>
          <a:blip r:embed="rId7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5723" y="2078679"/>
            <a:ext cx="226756" cy="23269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43" descr="체크"/>
          <p:cNvPicPr>
            <a:picLocks noChangeAspect="1" noChangeArrowheads="1"/>
          </p:cNvPicPr>
          <p:nvPr/>
        </p:nvPicPr>
        <p:blipFill>
          <a:blip r:embed="rId7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52" y="820042"/>
            <a:ext cx="226756" cy="23269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43" descr="체크"/>
          <p:cNvPicPr>
            <a:picLocks noChangeAspect="1" noChangeArrowheads="1"/>
          </p:cNvPicPr>
          <p:nvPr/>
        </p:nvPicPr>
        <p:blipFill>
          <a:blip r:embed="rId7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5723" y="4275065"/>
            <a:ext cx="226756" cy="232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143" descr="체크"/>
          <p:cNvPicPr>
            <a:picLocks noChangeAspect="1" noChangeArrowheads="1"/>
          </p:cNvPicPr>
          <p:nvPr/>
        </p:nvPicPr>
        <p:blipFill>
          <a:blip r:embed="rId7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8168" y="4772443"/>
            <a:ext cx="226756" cy="232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43" descr="체크"/>
          <p:cNvPicPr>
            <a:picLocks noChangeAspect="1" noChangeArrowheads="1"/>
          </p:cNvPicPr>
          <p:nvPr/>
        </p:nvPicPr>
        <p:blipFill>
          <a:blip r:embed="rId7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108" y="4797152"/>
            <a:ext cx="226756" cy="23269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직사각형 49"/>
          <p:cNvSpPr/>
          <p:nvPr/>
        </p:nvSpPr>
        <p:spPr>
          <a:xfrm>
            <a:off x="611560" y="159023"/>
            <a:ext cx="7742504" cy="461665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fontAlgn="base"/>
            <a:r>
              <a:rPr lang="ko-KR" altLang="en-US" sz="2400" b="1" dirty="0" smtClean="0">
                <a:gradFill>
                  <a:gsLst>
                    <a:gs pos="57500">
                      <a:srgbClr val="DE5A00"/>
                    </a:gs>
                    <a:gs pos="44583">
                      <a:srgbClr val="DE5A00"/>
                    </a:gs>
                  </a:gsLst>
                  <a:lin ang="5400000" scaled="0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2200" spc="-100" dirty="0">
                <a:gradFill>
                  <a:gsLst>
                    <a:gs pos="0">
                      <a:srgbClr val="F79646">
                        <a:lumMod val="75000"/>
                      </a:srgbClr>
                    </a:gs>
                    <a:gs pos="100000">
                      <a:srgbClr val="CC3300"/>
                    </a:gs>
                  </a:gsLst>
                  <a:lin ang="5400000" scaled="0"/>
                </a:gradFill>
                <a:effectLst>
                  <a:glow rad="101600">
                    <a:srgbClr val="FFFFFF"/>
                  </a:glow>
                </a:effectLst>
                <a:latin typeface="Arial Black" panose="020B0A04020102020204" pitchFamily="34" charset="0"/>
                <a:ea typeface="HY견고딕" pitchFamily="18" charset="-127"/>
              </a:rPr>
              <a:t>China’s Status Change: Other Strengths = Startups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03711" y="174412"/>
            <a:ext cx="585664" cy="430887"/>
          </a:xfrm>
          <a:prstGeom prst="rect">
            <a:avLst/>
          </a:prstGeom>
          <a:noFill/>
        </p:spPr>
        <p:txBody>
          <a:bodyPr wrap="none" lIns="36000" rIns="36000" rtlCol="0" anchor="ctr">
            <a:spAutoFit/>
          </a:bodyPr>
          <a:lstStyle/>
          <a:p>
            <a:r>
              <a:rPr lang="en-US" altLang="ko-KR" sz="2200" spc="-100" dirty="0" smtClean="0">
                <a:gradFill>
                  <a:gsLst>
                    <a:gs pos="0">
                      <a:srgbClr val="F79646">
                        <a:lumMod val="75000"/>
                      </a:srgbClr>
                    </a:gs>
                    <a:gs pos="100000">
                      <a:srgbClr val="CC3300"/>
                    </a:gs>
                  </a:gsLst>
                  <a:lin ang="5400000" scaled="0"/>
                </a:gradFill>
                <a:effectLst>
                  <a:glow rad="101600">
                    <a:srgbClr val="FFFFFF"/>
                  </a:glow>
                </a:effectLst>
                <a:latin typeface="Arial Black" panose="020B0A04020102020204" pitchFamily="34" charset="0"/>
                <a:ea typeface="HY견고딕" pitchFamily="18" charset="-127"/>
              </a:rPr>
              <a:t>2-4.</a:t>
            </a:r>
            <a:endParaRPr lang="ko-KR" altLang="en-US" sz="2200" spc="-100" dirty="0">
              <a:gradFill>
                <a:gsLst>
                  <a:gs pos="0">
                    <a:srgbClr val="F79646">
                      <a:lumMod val="75000"/>
                    </a:srgbClr>
                  </a:gs>
                  <a:gs pos="100000">
                    <a:srgbClr val="CC3300"/>
                  </a:gs>
                </a:gsLst>
                <a:lin ang="5400000" scaled="0"/>
              </a:gradFill>
              <a:effectLst>
                <a:glow rad="101600">
                  <a:srgbClr val="FFFFFF"/>
                </a:glow>
              </a:effectLst>
              <a:latin typeface="Arial Black" panose="020B0A04020102020204" pitchFamily="34" charset="0"/>
              <a:ea typeface="HY견고딕" pitchFamily="18" charset="-127"/>
            </a:endParaRPr>
          </a:p>
        </p:txBody>
      </p:sp>
      <p:pic>
        <p:nvPicPr>
          <p:cNvPr id="33" name="Picture 3" descr="C:\Users\nipa\Desktop\BS-04-4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100" y="44624"/>
            <a:ext cx="1885950" cy="379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그룹 47"/>
          <p:cNvGrpSpPr/>
          <p:nvPr/>
        </p:nvGrpSpPr>
        <p:grpSpPr>
          <a:xfrm>
            <a:off x="1111358" y="5579192"/>
            <a:ext cx="106410" cy="167333"/>
            <a:chOff x="409755" y="4148034"/>
            <a:chExt cx="97813" cy="153813"/>
          </a:xfrm>
          <a:solidFill>
            <a:srgbClr val="0066FF"/>
          </a:solidFill>
        </p:grpSpPr>
        <p:sp>
          <p:nvSpPr>
            <p:cNvPr id="49" name="모서리가 둥근 직사각형 48"/>
            <p:cNvSpPr/>
            <p:nvPr/>
          </p:nvSpPr>
          <p:spPr>
            <a:xfrm>
              <a:off x="409755" y="4148034"/>
              <a:ext cx="54677" cy="5467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51" name="모서리가 둥근 직사각형 50"/>
            <p:cNvSpPr/>
            <p:nvPr/>
          </p:nvSpPr>
          <p:spPr>
            <a:xfrm>
              <a:off x="452891" y="4197602"/>
              <a:ext cx="54677" cy="5467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52" name="모서리가 둥근 직사각형 51"/>
            <p:cNvSpPr/>
            <p:nvPr/>
          </p:nvSpPr>
          <p:spPr>
            <a:xfrm>
              <a:off x="409755" y="4247170"/>
              <a:ext cx="54677" cy="5467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53" name="그룹 52"/>
          <p:cNvGrpSpPr/>
          <p:nvPr/>
        </p:nvGrpSpPr>
        <p:grpSpPr>
          <a:xfrm>
            <a:off x="1115616" y="5981096"/>
            <a:ext cx="106410" cy="167333"/>
            <a:chOff x="409755" y="4148034"/>
            <a:chExt cx="97813" cy="153813"/>
          </a:xfrm>
          <a:solidFill>
            <a:srgbClr val="0066FF"/>
          </a:solidFill>
        </p:grpSpPr>
        <p:sp>
          <p:nvSpPr>
            <p:cNvPr id="54" name="모서리가 둥근 직사각형 53"/>
            <p:cNvSpPr/>
            <p:nvPr/>
          </p:nvSpPr>
          <p:spPr>
            <a:xfrm>
              <a:off x="409755" y="4148034"/>
              <a:ext cx="54677" cy="5467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55" name="모서리가 둥근 직사각형 54"/>
            <p:cNvSpPr/>
            <p:nvPr/>
          </p:nvSpPr>
          <p:spPr>
            <a:xfrm>
              <a:off x="452891" y="4197602"/>
              <a:ext cx="54677" cy="5467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56" name="모서리가 둥근 직사각형 55"/>
            <p:cNvSpPr/>
            <p:nvPr/>
          </p:nvSpPr>
          <p:spPr>
            <a:xfrm>
              <a:off x="409755" y="4247170"/>
              <a:ext cx="54677" cy="5467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57" name="그룹 56"/>
          <p:cNvGrpSpPr/>
          <p:nvPr/>
        </p:nvGrpSpPr>
        <p:grpSpPr>
          <a:xfrm>
            <a:off x="1113030" y="6388155"/>
            <a:ext cx="106410" cy="167333"/>
            <a:chOff x="409755" y="4148034"/>
            <a:chExt cx="97813" cy="153813"/>
          </a:xfrm>
          <a:solidFill>
            <a:srgbClr val="0066FF"/>
          </a:solidFill>
        </p:grpSpPr>
        <p:sp>
          <p:nvSpPr>
            <p:cNvPr id="58" name="모서리가 둥근 직사각형 57"/>
            <p:cNvSpPr/>
            <p:nvPr/>
          </p:nvSpPr>
          <p:spPr>
            <a:xfrm>
              <a:off x="409755" y="4148034"/>
              <a:ext cx="54677" cy="5467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59" name="모서리가 둥근 직사각형 58"/>
            <p:cNvSpPr/>
            <p:nvPr/>
          </p:nvSpPr>
          <p:spPr>
            <a:xfrm>
              <a:off x="452891" y="4197602"/>
              <a:ext cx="54677" cy="5467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60" name="모서리가 둥근 직사각형 59"/>
            <p:cNvSpPr/>
            <p:nvPr/>
          </p:nvSpPr>
          <p:spPr>
            <a:xfrm>
              <a:off x="409755" y="4247170"/>
              <a:ext cx="54677" cy="5467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" name="직사각형 1"/>
          <p:cNvSpPr/>
          <p:nvPr/>
        </p:nvSpPr>
        <p:spPr>
          <a:xfrm>
            <a:off x="1331640" y="5373216"/>
            <a:ext cx="8136904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ko-KR" b="1" kern="0" dirty="0">
                <a:gradFill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50000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0"/>
                </a:gradFill>
                <a:latin typeface="Arial Narrow" panose="020B0606020202030204" pitchFamily="34" charset="0"/>
              </a:rPr>
              <a:t>Fortune’s </a:t>
            </a:r>
            <a:r>
              <a:rPr kumimoji="1" lang="en-US" altLang="ko-KR" b="1" kern="0" dirty="0" smtClean="0">
                <a:gradFill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50000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0"/>
                </a:gradFill>
                <a:latin typeface="Arial Narrow" panose="020B0606020202030204" pitchFamily="34" charset="0"/>
              </a:rPr>
              <a:t>List </a:t>
            </a:r>
            <a:r>
              <a:rPr kumimoji="1" lang="en-US" altLang="ko-KR" b="1" kern="0" dirty="0">
                <a:gradFill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50000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0"/>
                </a:gradFill>
                <a:latin typeface="Arial Narrow" panose="020B0606020202030204" pitchFamily="34" charset="0"/>
              </a:rPr>
              <a:t>of </a:t>
            </a:r>
            <a:r>
              <a:rPr lang="en-US" altLang="ko-KR" b="1" dirty="0">
                <a:gradFill>
                  <a:gsLst>
                    <a:gs pos="0">
                      <a:srgbClr val="038CC9"/>
                    </a:gs>
                    <a:gs pos="100000">
                      <a:srgbClr val="1A5FCE"/>
                    </a:gs>
                  </a:gsLst>
                  <a:lin ang="5400000" scaled="0"/>
                </a:gradFill>
                <a:effectLst>
                  <a:glow rad="139700">
                    <a:srgbClr val="FFFFFF"/>
                  </a:glow>
                </a:effectLst>
                <a:latin typeface="Arial Narrow" panose="020B0606020202030204" pitchFamily="34" charset="0"/>
                <a:ea typeface="맑은 고딕" pitchFamily="50" charset="-127"/>
              </a:rPr>
              <a:t>Unicorn Startups </a:t>
            </a:r>
            <a:r>
              <a:rPr kumimoji="1" lang="en-US" altLang="ko-KR" b="1" kern="0" dirty="0">
                <a:gradFill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50000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0"/>
                </a:gradFill>
                <a:latin typeface="Arial Narrow" panose="020B0606020202030204" pitchFamily="34" charset="0"/>
              </a:rPr>
              <a:t>(2016.01.19) : </a:t>
            </a:r>
            <a:r>
              <a:rPr kumimoji="1" lang="en-US" altLang="ko-KR" b="1" kern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174</a:t>
            </a:r>
            <a:r>
              <a:rPr kumimoji="1" lang="ko-KR" altLang="en-US" b="1" kern="0" dirty="0" smtClean="0">
                <a:gradFill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50000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0"/>
                </a:gradFill>
                <a:latin typeface="Arial Narrow" panose="020B0606020202030204" pitchFamily="34" charset="0"/>
              </a:rPr>
              <a:t> </a:t>
            </a:r>
            <a:r>
              <a:rPr kumimoji="1" lang="en-US" altLang="ko-KR" b="1" kern="0" dirty="0">
                <a:gradFill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50000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0"/>
                </a:gradFill>
                <a:latin typeface="Arial Narrow" panose="020B0606020202030204" pitchFamily="34" charset="0"/>
              </a:rPr>
              <a:t>Companies</a:t>
            </a:r>
          </a:p>
          <a:p>
            <a:pPr>
              <a:lnSpc>
                <a:spcPct val="150000"/>
              </a:lnSpc>
            </a:pPr>
            <a:r>
              <a:rPr kumimoji="1" lang="en-US" altLang="ko-KR" b="1" kern="0" dirty="0">
                <a:gradFill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50000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0"/>
                </a:gradFill>
                <a:latin typeface="Arial Narrow" panose="020B0606020202030204" pitchFamily="34" charset="0"/>
              </a:rPr>
              <a:t>Unicorn </a:t>
            </a:r>
            <a:r>
              <a:rPr kumimoji="1" lang="en-US" altLang="ko-KR" b="1" kern="0" dirty="0" smtClean="0">
                <a:gradFill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50000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0"/>
                </a:gradFill>
                <a:latin typeface="Arial Narrow" panose="020B0606020202030204" pitchFamily="34" charset="0"/>
              </a:rPr>
              <a:t>Startups : </a:t>
            </a:r>
            <a:r>
              <a:rPr kumimoji="1" lang="en-US" altLang="ko-KR" b="1" kern="0" dirty="0">
                <a:gradFill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50000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0"/>
                </a:gradFill>
                <a:latin typeface="Arial Narrow" panose="020B0606020202030204" pitchFamily="34" charset="0"/>
              </a:rPr>
              <a:t>Startups with</a:t>
            </a:r>
            <a:r>
              <a:rPr kumimoji="1" lang="en-US" altLang="ko-KR" b="1" kern="0" dirty="0">
                <a:solidFill>
                  <a:srgbClr val="FF0000"/>
                </a:solidFill>
                <a:latin typeface="Arial Narrow" panose="020B0606020202030204" pitchFamily="34" charset="0"/>
              </a:rPr>
              <a:t> $</a:t>
            </a:r>
            <a:r>
              <a:rPr kumimoji="1" lang="en-US" altLang="ko-KR" b="1" kern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1 </a:t>
            </a:r>
            <a:r>
              <a:rPr kumimoji="1" lang="en-US" altLang="ko-KR" b="1" kern="0" dirty="0">
                <a:solidFill>
                  <a:srgbClr val="FF0000"/>
                </a:solidFill>
                <a:latin typeface="Arial Narrow" panose="020B0606020202030204" pitchFamily="34" charset="0"/>
              </a:rPr>
              <a:t>billion </a:t>
            </a:r>
            <a:r>
              <a:rPr kumimoji="1" lang="en-US" altLang="ko-KR" b="1" kern="0" dirty="0">
                <a:gradFill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50000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0"/>
                </a:gradFill>
                <a:latin typeface="Arial Narrow" panose="020B0606020202030204" pitchFamily="34" charset="0"/>
              </a:rPr>
              <a:t>market value </a:t>
            </a:r>
          </a:p>
          <a:p>
            <a:pPr>
              <a:lnSpc>
                <a:spcPct val="150000"/>
              </a:lnSpc>
            </a:pPr>
            <a:r>
              <a:rPr kumimoji="1" lang="en-US" altLang="ko-KR" b="1" kern="0" dirty="0">
                <a:gradFill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50000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0"/>
                </a:gradFill>
                <a:latin typeface="Arial Narrow" panose="020B0606020202030204" pitchFamily="34" charset="0"/>
              </a:rPr>
              <a:t>USA(101), </a:t>
            </a:r>
            <a:r>
              <a:rPr lang="en-US" altLang="ko-KR" b="1" dirty="0" smtClean="0">
                <a:gradFill>
                  <a:gsLst>
                    <a:gs pos="0">
                      <a:srgbClr val="038CC9"/>
                    </a:gs>
                    <a:gs pos="100000">
                      <a:srgbClr val="1A5FCE"/>
                    </a:gs>
                  </a:gsLst>
                  <a:lin ang="5400000" scaled="0"/>
                </a:gradFill>
                <a:effectLst>
                  <a:glow rad="139700">
                    <a:srgbClr val="FFFFFF"/>
                  </a:glow>
                </a:effectLst>
                <a:latin typeface="Arial Narrow" panose="020B0606020202030204" pitchFamily="34" charset="0"/>
                <a:ea typeface="맑은 고딕" pitchFamily="50" charset="-127"/>
              </a:rPr>
              <a:t>CHN(35)</a:t>
            </a:r>
            <a:r>
              <a:rPr kumimoji="1" lang="en-US" altLang="ko-KR" b="1" kern="0" dirty="0" smtClean="0">
                <a:gradFill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50000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0"/>
                </a:gradFill>
                <a:latin typeface="Arial Narrow" panose="020B0606020202030204" pitchFamily="34" charset="0"/>
              </a:rPr>
              <a:t>, </a:t>
            </a:r>
            <a:r>
              <a:rPr kumimoji="1" lang="en-US" altLang="ko-KR" b="1" kern="0" dirty="0">
                <a:gradFill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50000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0"/>
                </a:gradFill>
                <a:latin typeface="Arial Narrow" panose="020B0606020202030204" pitchFamily="34" charset="0"/>
              </a:rPr>
              <a:t>IND(7), EUR(18), KOR(2</a:t>
            </a:r>
            <a:r>
              <a:rPr kumimoji="1" lang="en-US" altLang="ko-KR" b="1" kern="0" dirty="0" smtClean="0">
                <a:gradFill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50000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0"/>
                </a:gradFill>
                <a:latin typeface="Arial Narrow" panose="020B0606020202030204" pitchFamily="34" charset="0"/>
              </a:rPr>
              <a:t>), ISR(2</a:t>
            </a:r>
            <a:r>
              <a:rPr kumimoji="1" lang="en-US" altLang="ko-KR" b="1" kern="0" dirty="0">
                <a:gradFill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50000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0"/>
                </a:gradFill>
                <a:latin typeface="Arial Narrow" panose="020B0606020202030204" pitchFamily="34" charset="0"/>
              </a:rPr>
              <a:t>), SGP &amp; JPN(0)</a:t>
            </a:r>
          </a:p>
        </p:txBody>
      </p:sp>
      <p:sp>
        <p:nvSpPr>
          <p:cNvPr id="4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8604448" y="6453336"/>
            <a:ext cx="430695" cy="365125"/>
          </a:xfrm>
        </p:spPr>
        <p:txBody>
          <a:bodyPr/>
          <a:lstStyle/>
          <a:p>
            <a:fld id="{39B9D086-CB07-40F2-BE8A-FA3E89239419}" type="slidenum">
              <a:rPr lang="ko-KR" altLang="en-US" smtClean="0"/>
              <a:pPr/>
              <a:t>17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82276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8" descr="C:\Users\O\Desktop\V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62" b="91999"/>
          <a:stretch/>
        </p:blipFill>
        <p:spPr bwMode="auto">
          <a:xfrm>
            <a:off x="7092280" y="0"/>
            <a:ext cx="2051720" cy="54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제작중\2015.05.14_IITP 파워포인트\1\시안\요소\내지라인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10" r="3583"/>
          <a:stretch/>
        </p:blipFill>
        <p:spPr bwMode="auto">
          <a:xfrm>
            <a:off x="0" y="11548"/>
            <a:ext cx="9144000" cy="1232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E:\제작중\2014.06.23_정보통신산업진흥원 파워포인트\템플릿\0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52770" y="2636912"/>
            <a:ext cx="7010061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48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ea typeface="HY헤드라인M" panose="02030600000101010101" pitchFamily="18" charset="-127"/>
              </a:rPr>
              <a:t>IT Key </a:t>
            </a:r>
            <a:r>
              <a:rPr lang="en-US" altLang="ko-KR" sz="48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ea typeface="HY헤드라인M" panose="02030600000101010101" pitchFamily="18" charset="-127"/>
              </a:rPr>
              <a:t>Issues </a:t>
            </a:r>
            <a:r>
              <a:rPr lang="en-US" altLang="ko-KR" sz="48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ea typeface="HY헤드라인M" panose="02030600000101010101" pitchFamily="18" charset="-127"/>
              </a:rPr>
              <a:t>in 2016</a:t>
            </a:r>
            <a:endParaRPr lang="ko-KR" altLang="en-US" sz="4800" spc="-150" dirty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  <a:ea typeface="HY헤드라인M" panose="02030600000101010101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2509" y="2525766"/>
            <a:ext cx="8771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Ⅲ</a:t>
            </a:r>
            <a:endParaRPr lang="ko-KR" altLang="en-US" sz="5400" b="1" dirty="0">
              <a:solidFill>
                <a:schemeClr val="tx1">
                  <a:lumMod val="75000"/>
                  <a:lumOff val="25000"/>
                </a:schemeClr>
              </a:solidFill>
              <a:latin typeface="PMingLiU" panose="02020500000000000000" pitchFamily="18" charset="-120"/>
            </a:endParaRPr>
          </a:p>
        </p:txBody>
      </p:sp>
      <p:sp>
        <p:nvSpPr>
          <p:cNvPr id="8" name="타원 7"/>
          <p:cNvSpPr/>
          <p:nvPr/>
        </p:nvSpPr>
        <p:spPr>
          <a:xfrm>
            <a:off x="1511896" y="3188497"/>
            <a:ext cx="85725" cy="85725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53027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Picture 8" descr="C:\Users\O\Desktop\마스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4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6" name="Picture 5" descr="E:\제작중\2015.05.14_IITP 파워포인트\1\시안\요소\내지라인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10" r="3583"/>
          <a:stretch/>
        </p:blipFill>
        <p:spPr bwMode="auto">
          <a:xfrm>
            <a:off x="0" y="11548"/>
            <a:ext cx="9144000" cy="920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7" name="직선 연결선 176"/>
          <p:cNvCxnSpPr/>
          <p:nvPr/>
        </p:nvCxnSpPr>
        <p:spPr>
          <a:xfrm>
            <a:off x="123791" y="809229"/>
            <a:ext cx="8384450" cy="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직선 연결선 177"/>
          <p:cNvCxnSpPr/>
          <p:nvPr/>
        </p:nvCxnSpPr>
        <p:spPr>
          <a:xfrm>
            <a:off x="133217" y="809816"/>
            <a:ext cx="349259" cy="0"/>
          </a:xfrm>
          <a:prstGeom prst="line">
            <a:avLst/>
          </a:prstGeom>
          <a:ln w="22225" cap="sq">
            <a:solidFill>
              <a:srgbClr val="DE5A00"/>
            </a:solidFill>
            <a:prstDash val="solid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9" name="TextBox 178"/>
          <p:cNvSpPr txBox="1"/>
          <p:nvPr/>
        </p:nvSpPr>
        <p:spPr>
          <a:xfrm>
            <a:off x="107504" y="367856"/>
            <a:ext cx="329184" cy="430887"/>
          </a:xfrm>
          <a:prstGeom prst="rect">
            <a:avLst/>
          </a:prstGeom>
          <a:noFill/>
        </p:spPr>
        <p:txBody>
          <a:bodyPr wrap="none" lIns="36000" rIns="36000" rtlCol="0" anchor="ctr">
            <a:spAutoFit/>
          </a:bodyPr>
          <a:lstStyle/>
          <a:p>
            <a:r>
              <a:rPr lang="en-US" altLang="ko-KR" sz="2200" spc="-100" dirty="0">
                <a:gradFill>
                  <a:gsLst>
                    <a:gs pos="0">
                      <a:srgbClr val="F79646">
                        <a:lumMod val="75000"/>
                      </a:srgbClr>
                    </a:gs>
                    <a:gs pos="100000">
                      <a:srgbClr val="CC3300"/>
                    </a:gs>
                  </a:gsLst>
                  <a:lin ang="5400000" scaled="0"/>
                </a:gradFill>
                <a:effectLst>
                  <a:glow rad="101600">
                    <a:srgbClr val="FFFFFF"/>
                  </a:glow>
                </a:effectLst>
                <a:latin typeface="Arial Black" panose="020B0A04020102020204" pitchFamily="34" charset="0"/>
                <a:ea typeface="HY견고딕" pitchFamily="18" charset="-127"/>
              </a:rPr>
              <a:t>3.</a:t>
            </a:r>
            <a:endParaRPr lang="ko-KR" altLang="en-US" sz="2200" spc="-100" dirty="0">
              <a:gradFill>
                <a:gsLst>
                  <a:gs pos="0">
                    <a:srgbClr val="F79646">
                      <a:lumMod val="75000"/>
                    </a:srgbClr>
                  </a:gs>
                  <a:gs pos="100000">
                    <a:srgbClr val="CC3300"/>
                  </a:gs>
                </a:gsLst>
                <a:lin ang="5400000" scaled="0"/>
              </a:gradFill>
              <a:effectLst>
                <a:glow rad="101600">
                  <a:srgbClr val="FFFFFF"/>
                </a:glow>
              </a:effectLst>
              <a:latin typeface="Arial Black" panose="020B0A04020102020204" pitchFamily="34" charset="0"/>
              <a:ea typeface="HY견고딕" pitchFamily="18" charset="-127"/>
            </a:endParaRPr>
          </a:p>
        </p:txBody>
      </p:sp>
      <p:sp>
        <p:nvSpPr>
          <p:cNvPr id="180" name="직사각형 179"/>
          <p:cNvSpPr/>
          <p:nvPr/>
        </p:nvSpPr>
        <p:spPr>
          <a:xfrm>
            <a:off x="372086" y="320604"/>
            <a:ext cx="8652020" cy="49244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fontAlgn="base"/>
            <a:r>
              <a:rPr lang="en-US" altLang="ko-KR" sz="2200" spc="-100" dirty="0">
                <a:gradFill>
                  <a:gsLst>
                    <a:gs pos="0">
                      <a:srgbClr val="F79646">
                        <a:lumMod val="75000"/>
                      </a:srgbClr>
                    </a:gs>
                    <a:gs pos="100000">
                      <a:srgbClr val="CC3300"/>
                    </a:gs>
                  </a:gsLst>
                  <a:lin ang="5400000" scaled="0"/>
                </a:gradFill>
                <a:effectLst>
                  <a:glow rad="101600">
                    <a:srgbClr val="FFFFFF"/>
                  </a:glow>
                </a:effectLst>
                <a:latin typeface="Arial Black" panose="020B0A04020102020204" pitchFamily="34" charset="0"/>
                <a:ea typeface="HY견고딕" pitchFamily="18" charset="-127"/>
              </a:rPr>
              <a:t>IT Key </a:t>
            </a:r>
            <a:r>
              <a:rPr lang="en-US" altLang="ko-KR" sz="2200" spc="-100" dirty="0" smtClean="0">
                <a:gradFill>
                  <a:gsLst>
                    <a:gs pos="0">
                      <a:srgbClr val="F79646">
                        <a:lumMod val="75000"/>
                      </a:srgbClr>
                    </a:gs>
                    <a:gs pos="100000">
                      <a:srgbClr val="CC3300"/>
                    </a:gs>
                  </a:gsLst>
                  <a:lin ang="5400000" scaled="0"/>
                </a:gradFill>
                <a:effectLst>
                  <a:glow rad="101600">
                    <a:srgbClr val="FFFFFF"/>
                  </a:glow>
                </a:effectLst>
                <a:latin typeface="Arial Black" panose="020B0A04020102020204" pitchFamily="34" charset="0"/>
                <a:ea typeface="HY견고딕" pitchFamily="18" charset="-127"/>
              </a:rPr>
              <a:t>Issues </a:t>
            </a:r>
            <a:r>
              <a:rPr lang="en-US" altLang="ko-KR" sz="2200" spc="-100" dirty="0">
                <a:gradFill>
                  <a:gsLst>
                    <a:gs pos="0">
                      <a:srgbClr val="F79646">
                        <a:lumMod val="75000"/>
                      </a:srgbClr>
                    </a:gs>
                    <a:gs pos="100000">
                      <a:srgbClr val="CC3300"/>
                    </a:gs>
                  </a:gsLst>
                  <a:lin ang="5400000" scaled="0"/>
                </a:gradFill>
                <a:effectLst>
                  <a:glow rad="101600">
                    <a:srgbClr val="FFFFFF"/>
                  </a:glow>
                </a:effectLst>
                <a:latin typeface="Arial Black" panose="020B0A04020102020204" pitchFamily="34" charset="0"/>
                <a:ea typeface="HY견고딕" pitchFamily="18" charset="-127"/>
              </a:rPr>
              <a:t>in </a:t>
            </a:r>
            <a:r>
              <a:rPr lang="en-US" altLang="ko-KR" sz="2200" spc="-100" dirty="0" smtClean="0">
                <a:gradFill>
                  <a:gsLst>
                    <a:gs pos="0">
                      <a:srgbClr val="F79646">
                        <a:lumMod val="75000"/>
                      </a:srgbClr>
                    </a:gs>
                    <a:gs pos="100000">
                      <a:srgbClr val="CC3300"/>
                    </a:gs>
                  </a:gsLst>
                  <a:lin ang="5400000" scaled="0"/>
                </a:gradFill>
                <a:effectLst>
                  <a:glow rad="101600">
                    <a:srgbClr val="FFFFFF"/>
                  </a:glow>
                </a:effectLst>
                <a:latin typeface="Arial Black" panose="020B0A04020102020204" pitchFamily="34" charset="0"/>
                <a:ea typeface="HY견고딕" pitchFamily="18" charset="-127"/>
              </a:rPr>
              <a:t>2016 (</a:t>
            </a:r>
            <a:r>
              <a:rPr lang="en-US" altLang="ko-KR" sz="2200" spc="-100" dirty="0">
                <a:gradFill>
                  <a:gsLst>
                    <a:gs pos="0">
                      <a:srgbClr val="F79646">
                        <a:lumMod val="75000"/>
                      </a:srgbClr>
                    </a:gs>
                    <a:gs pos="100000">
                      <a:srgbClr val="CC3300"/>
                    </a:gs>
                  </a:gsLst>
                  <a:lin ang="5400000" scaled="0"/>
                </a:gradFill>
                <a:effectLst>
                  <a:glow rad="101600">
                    <a:srgbClr val="FFFFFF"/>
                  </a:glow>
                </a:effectLst>
                <a:latin typeface="Arial Black" panose="020B0A04020102020204" pitchFamily="34" charset="0"/>
                <a:ea typeface="HY견고딕" pitchFamily="18" charset="-127"/>
              </a:rPr>
              <a:t>1)</a:t>
            </a:r>
            <a:r>
              <a:rPr lang="en-US" altLang="ko-KR" sz="2200" b="1" dirty="0" smtClean="0">
                <a:gradFill>
                  <a:gsLst>
                    <a:gs pos="57500">
                      <a:srgbClr val="DE5A00"/>
                    </a:gs>
                    <a:gs pos="44583">
                      <a:srgbClr val="DE5A00"/>
                    </a:gs>
                  </a:gsLst>
                  <a:lin ang="5400000" scaled="0"/>
                </a:gradFill>
              </a:rPr>
              <a:t> - </a:t>
            </a:r>
            <a:r>
              <a:rPr lang="en-US" altLang="ko-KR" sz="2600" b="1" dirty="0" smtClean="0">
                <a:gradFill>
                  <a:gsLst>
                    <a:gs pos="0">
                      <a:srgbClr val="038CC9"/>
                    </a:gs>
                    <a:gs pos="100000">
                      <a:srgbClr val="1A5FCE"/>
                    </a:gs>
                  </a:gsLst>
                  <a:lin ang="5400000" scaled="0"/>
                </a:gradFill>
                <a:effectLst>
                  <a:glow rad="139700">
                    <a:srgbClr val="FFFFFF"/>
                  </a:glow>
                </a:effectLst>
                <a:latin typeface="Arial Narrow" panose="020B0606020202030204" pitchFamily="34" charset="0"/>
                <a:ea typeface="맑은 고딕" pitchFamily="50" charset="-127"/>
              </a:rPr>
              <a:t>Hyper-Connected </a:t>
            </a:r>
            <a:r>
              <a:rPr lang="en-US" altLang="ko-KR" sz="2600" b="1" dirty="0">
                <a:gradFill>
                  <a:gsLst>
                    <a:gs pos="0">
                      <a:srgbClr val="038CC9"/>
                    </a:gs>
                    <a:gs pos="100000">
                      <a:srgbClr val="1A5FCE"/>
                    </a:gs>
                  </a:gsLst>
                  <a:lin ang="5400000" scaled="0"/>
                </a:gradFill>
                <a:effectLst>
                  <a:glow rad="139700">
                    <a:srgbClr val="FFFFFF"/>
                  </a:glow>
                </a:effectLst>
                <a:latin typeface="Arial Narrow" panose="020B0606020202030204" pitchFamily="34" charset="0"/>
                <a:ea typeface="맑은 고딕" pitchFamily="50" charset="-127"/>
              </a:rPr>
              <a:t>Society, ICBM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159" name="모서리가 둥근 직사각형 158"/>
          <p:cNvSpPr/>
          <p:nvPr/>
        </p:nvSpPr>
        <p:spPr>
          <a:xfrm>
            <a:off x="471657" y="1345344"/>
            <a:ext cx="8278359" cy="2044600"/>
          </a:xfrm>
          <a:prstGeom prst="roundRect">
            <a:avLst>
              <a:gd name="adj" fmla="val 2282"/>
            </a:avLst>
          </a:prstGeom>
          <a:solidFill>
            <a:schemeClr val="bg1"/>
          </a:solidFill>
          <a:ln w="12700">
            <a:solidFill>
              <a:srgbClr val="00AB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250" name="모서리가 둥근 직사각형 409"/>
          <p:cNvSpPr/>
          <p:nvPr/>
        </p:nvSpPr>
        <p:spPr>
          <a:xfrm>
            <a:off x="467544" y="965853"/>
            <a:ext cx="2599675" cy="408428"/>
          </a:xfrm>
          <a:custGeom>
            <a:avLst/>
            <a:gdLst/>
            <a:ahLst/>
            <a:cxnLst/>
            <a:rect l="l" t="t" r="r" b="b"/>
            <a:pathLst>
              <a:path w="2938280" h="414898">
                <a:moveTo>
                  <a:pt x="118790" y="0"/>
                </a:moveTo>
                <a:lnTo>
                  <a:pt x="2819490" y="0"/>
                </a:lnTo>
                <a:cubicBezTo>
                  <a:pt x="2885096" y="0"/>
                  <a:pt x="2938280" y="53184"/>
                  <a:pt x="2938280" y="118790"/>
                </a:cubicBezTo>
                <a:lnTo>
                  <a:pt x="2938280" y="414898"/>
                </a:lnTo>
                <a:lnTo>
                  <a:pt x="0" y="414898"/>
                </a:lnTo>
                <a:lnTo>
                  <a:pt x="0" y="118790"/>
                </a:lnTo>
                <a:cubicBezTo>
                  <a:pt x="0" y="53184"/>
                  <a:pt x="53184" y="0"/>
                  <a:pt x="118790" y="0"/>
                </a:cubicBezTo>
                <a:close/>
              </a:path>
            </a:pathLst>
          </a:custGeom>
          <a:gradFill flip="none" rotWithShape="1">
            <a:gsLst>
              <a:gs pos="17083">
                <a:srgbClr val="00ABB4"/>
              </a:gs>
              <a:gs pos="33000">
                <a:srgbClr val="00ABB4"/>
              </a:gs>
            </a:gsLst>
            <a:lin ang="2700000" scaled="1"/>
            <a:tileRect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251" name="TextBox 54"/>
          <p:cNvSpPr txBox="1"/>
          <p:nvPr/>
        </p:nvSpPr>
        <p:spPr>
          <a:xfrm>
            <a:off x="588388" y="997663"/>
            <a:ext cx="2357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600" b="1" dirty="0" smtClean="0">
                <a:gradFill>
                  <a:gsLst>
                    <a:gs pos="0">
                      <a:prstClr val="white"/>
                    </a:gs>
                    <a:gs pos="50000">
                      <a:prstClr val="white"/>
                    </a:gs>
                  </a:gsLst>
                  <a:lin ang="5400000" scaled="0"/>
                </a:gradFill>
              </a:rPr>
              <a:t>Hyper Connectivity</a:t>
            </a:r>
            <a:endParaRPr lang="ko-KR" altLang="en-US" sz="1600" b="1" dirty="0" smtClean="0">
              <a:gradFill>
                <a:gsLst>
                  <a:gs pos="0">
                    <a:prstClr val="white"/>
                  </a:gs>
                  <a:gs pos="50000">
                    <a:prstClr val="white"/>
                  </a:gs>
                </a:gsLst>
                <a:lin ang="5400000" scaled="0"/>
              </a:gradFill>
            </a:endParaRPr>
          </a:p>
        </p:txBody>
      </p:sp>
      <p:sp>
        <p:nvSpPr>
          <p:cNvPr id="186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8677809" y="6520259"/>
            <a:ext cx="430695" cy="365125"/>
          </a:xfrm>
        </p:spPr>
        <p:txBody>
          <a:bodyPr/>
          <a:lstStyle/>
          <a:p>
            <a:fld id="{39B9D086-CB07-40F2-BE8A-FA3E89239419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5" name="모서리가 둥근 직사각형 409"/>
          <p:cNvSpPr/>
          <p:nvPr/>
        </p:nvSpPr>
        <p:spPr>
          <a:xfrm>
            <a:off x="494176" y="3566912"/>
            <a:ext cx="3167806" cy="408428"/>
          </a:xfrm>
          <a:custGeom>
            <a:avLst/>
            <a:gdLst/>
            <a:ahLst/>
            <a:cxnLst/>
            <a:rect l="l" t="t" r="r" b="b"/>
            <a:pathLst>
              <a:path w="2938280" h="414898">
                <a:moveTo>
                  <a:pt x="118790" y="0"/>
                </a:moveTo>
                <a:lnTo>
                  <a:pt x="2819490" y="0"/>
                </a:lnTo>
                <a:cubicBezTo>
                  <a:pt x="2885096" y="0"/>
                  <a:pt x="2938280" y="53184"/>
                  <a:pt x="2938280" y="118790"/>
                </a:cubicBezTo>
                <a:lnTo>
                  <a:pt x="2938280" y="414898"/>
                </a:lnTo>
                <a:lnTo>
                  <a:pt x="0" y="414898"/>
                </a:lnTo>
                <a:lnTo>
                  <a:pt x="0" y="118790"/>
                </a:lnTo>
                <a:cubicBezTo>
                  <a:pt x="0" y="53184"/>
                  <a:pt x="53184" y="0"/>
                  <a:pt x="118790" y="0"/>
                </a:cubicBezTo>
                <a:close/>
              </a:path>
            </a:pathLst>
          </a:custGeom>
          <a:gradFill flip="none" rotWithShape="1">
            <a:gsLst>
              <a:gs pos="6250">
                <a:srgbClr val="0082D2"/>
              </a:gs>
              <a:gs pos="23000">
                <a:srgbClr val="0082D2"/>
              </a:gs>
            </a:gsLst>
            <a:lin ang="2700000" scaled="1"/>
            <a:tileRect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87" name="TextBox 54"/>
          <p:cNvSpPr txBox="1"/>
          <p:nvPr/>
        </p:nvSpPr>
        <p:spPr>
          <a:xfrm>
            <a:off x="471657" y="3598722"/>
            <a:ext cx="29958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600" b="1" dirty="0" smtClean="0">
                <a:gradFill>
                  <a:gsLst>
                    <a:gs pos="0">
                      <a:prstClr val="white"/>
                    </a:gs>
                    <a:gs pos="50000">
                      <a:prstClr val="white"/>
                    </a:gs>
                  </a:gsLst>
                  <a:lin ang="5400000" scaled="0"/>
                </a:gradFill>
              </a:rPr>
              <a:t>ICBM Global</a:t>
            </a:r>
            <a:r>
              <a:rPr lang="ko-KR" altLang="en-US" sz="1600" b="1" dirty="0" smtClean="0">
                <a:gradFill>
                  <a:gsLst>
                    <a:gs pos="0">
                      <a:prstClr val="white"/>
                    </a:gs>
                    <a:gs pos="50000">
                      <a:prstClr val="white"/>
                    </a:gs>
                  </a:gsLst>
                  <a:lin ang="5400000" scaled="0"/>
                </a:gradFill>
              </a:rPr>
              <a:t> </a:t>
            </a:r>
            <a:r>
              <a:rPr lang="en-US" altLang="ko-KR" sz="1600" b="1" dirty="0">
                <a:gradFill>
                  <a:gsLst>
                    <a:gs pos="0">
                      <a:prstClr val="white"/>
                    </a:gs>
                    <a:gs pos="50000">
                      <a:prstClr val="white"/>
                    </a:gs>
                  </a:gsLst>
                  <a:lin ang="5400000" scaled="0"/>
                </a:gradFill>
              </a:rPr>
              <a:t>M</a:t>
            </a:r>
            <a:r>
              <a:rPr lang="en-US" altLang="ko-KR" sz="1600" b="1" dirty="0" smtClean="0">
                <a:gradFill>
                  <a:gsLst>
                    <a:gs pos="0">
                      <a:prstClr val="white"/>
                    </a:gs>
                    <a:gs pos="50000">
                      <a:prstClr val="white"/>
                    </a:gs>
                  </a:gsLst>
                  <a:lin ang="5400000" scaled="0"/>
                </a:gradFill>
              </a:rPr>
              <a:t>arket Growth </a:t>
            </a:r>
            <a:endParaRPr lang="ko-KR" altLang="en-US" sz="1600" b="1" dirty="0">
              <a:gradFill>
                <a:gsLst>
                  <a:gs pos="0">
                    <a:prstClr val="white"/>
                  </a:gs>
                  <a:gs pos="50000">
                    <a:prstClr val="white"/>
                  </a:gs>
                </a:gsLst>
                <a:lin ang="5400000" scaled="0"/>
              </a:gradFill>
            </a:endParaRPr>
          </a:p>
        </p:txBody>
      </p:sp>
      <p:sp>
        <p:nvSpPr>
          <p:cNvPr id="188" name="모서리가 둥근 직사각형 187"/>
          <p:cNvSpPr/>
          <p:nvPr/>
        </p:nvSpPr>
        <p:spPr>
          <a:xfrm>
            <a:off x="504137" y="3942388"/>
            <a:ext cx="8237642" cy="2759924"/>
          </a:xfrm>
          <a:prstGeom prst="roundRect">
            <a:avLst>
              <a:gd name="adj" fmla="val 2282"/>
            </a:avLst>
          </a:prstGeom>
          <a:solidFill>
            <a:schemeClr val="bg1"/>
          </a:solidFill>
          <a:ln w="12700">
            <a:solidFill>
              <a:srgbClr val="0082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grpSp>
        <p:nvGrpSpPr>
          <p:cNvPr id="220" name="그룹 219"/>
          <p:cNvGrpSpPr/>
          <p:nvPr/>
        </p:nvGrpSpPr>
        <p:grpSpPr>
          <a:xfrm>
            <a:off x="4860032" y="4105678"/>
            <a:ext cx="1460480" cy="1582250"/>
            <a:chOff x="4576443" y="2137282"/>
            <a:chExt cx="1220004" cy="1937495"/>
          </a:xfrm>
        </p:grpSpPr>
        <p:grpSp>
          <p:nvGrpSpPr>
            <p:cNvPr id="222" name="그룹 221"/>
            <p:cNvGrpSpPr/>
            <p:nvPr/>
          </p:nvGrpSpPr>
          <p:grpSpPr>
            <a:xfrm>
              <a:off x="4631318" y="2137282"/>
              <a:ext cx="1114162" cy="1114162"/>
              <a:chOff x="3682756" y="2278380"/>
              <a:chExt cx="831966" cy="831966"/>
            </a:xfrm>
          </p:grpSpPr>
          <p:grpSp>
            <p:nvGrpSpPr>
              <p:cNvPr id="244" name="그룹 243"/>
              <p:cNvGrpSpPr/>
              <p:nvPr/>
            </p:nvGrpSpPr>
            <p:grpSpPr>
              <a:xfrm>
                <a:off x="3682756" y="2278380"/>
                <a:ext cx="831966" cy="831966"/>
                <a:chOff x="3501191" y="2096815"/>
                <a:chExt cx="1195096" cy="1195096"/>
              </a:xfrm>
            </p:grpSpPr>
            <p:sp>
              <p:nvSpPr>
                <p:cNvPr id="246" name="타원 245"/>
                <p:cNvSpPr/>
                <p:nvPr/>
              </p:nvSpPr>
              <p:spPr>
                <a:xfrm>
                  <a:off x="3501191" y="2096815"/>
                  <a:ext cx="1195096" cy="1195096"/>
                </a:xfrm>
                <a:prstGeom prst="ellipse">
                  <a:avLst/>
                </a:prstGeom>
                <a:solidFill>
                  <a:srgbClr val="007ECC"/>
                </a:solidFill>
                <a:ln w="317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/>
                  <a:endParaRPr lang="ko-KR" altLang="en-US">
                    <a:solidFill>
                      <a:prstClr val="black"/>
                    </a:solidFill>
                    <a:latin typeface="굴림" pitchFamily="50" charset="-127"/>
                    <a:ea typeface="굴림" pitchFamily="50" charset="-127"/>
                  </a:endParaRPr>
                </a:p>
              </p:txBody>
            </p:sp>
            <p:sp>
              <p:nvSpPr>
                <p:cNvPr id="247" name="타원 246"/>
                <p:cNvSpPr/>
                <p:nvPr/>
              </p:nvSpPr>
              <p:spPr>
                <a:xfrm>
                  <a:off x="3759426" y="2142217"/>
                  <a:ext cx="685146" cy="397924"/>
                </a:xfrm>
                <a:prstGeom prst="ellipse">
                  <a:avLst/>
                </a:prstGeom>
                <a:gradFill>
                  <a:gsLst>
                    <a:gs pos="66000">
                      <a:srgbClr val="2E7A62">
                        <a:alpha val="0"/>
                      </a:srgbClr>
                    </a:gs>
                    <a:gs pos="100000">
                      <a:schemeClr val="bg1">
                        <a:alpha val="21000"/>
                      </a:schemeClr>
                    </a:gs>
                  </a:gsLst>
                  <a:lin ang="162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245" name="직사각형 244"/>
              <p:cNvSpPr/>
              <p:nvPr/>
            </p:nvSpPr>
            <p:spPr>
              <a:xfrm>
                <a:off x="3762861" y="2356164"/>
                <a:ext cx="671753" cy="22982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1042988" fontAlgn="base" latinLnBrk="0">
                  <a:spcBef>
                    <a:spcPct val="0"/>
                  </a:spcBef>
                  <a:spcAft>
                    <a:spcPct val="0"/>
                  </a:spcAft>
                  <a:buClr>
                    <a:srgbClr val="161645"/>
                  </a:buClr>
                  <a:buSzPts val="1200"/>
                  <a:defRPr/>
                </a:pPr>
                <a:r>
                  <a:rPr kumimoji="1" lang="en-US" altLang="ko-KR" sz="1400" b="1" kern="0" dirty="0" smtClean="0">
                    <a:gradFill>
                      <a:gsLst>
                        <a:gs pos="0">
                          <a:prstClr val="white"/>
                        </a:gs>
                        <a:gs pos="100000">
                          <a:prstClr val="white"/>
                        </a:gs>
                      </a:gsLst>
                      <a:lin ang="5400000" scaled="0"/>
                    </a:gradFill>
                    <a:effectLst>
                      <a:outerShdw blurRad="152400" sx="102000" sy="102000" algn="ctr" rotWithShape="0">
                        <a:srgbClr val="0F3E65">
                          <a:alpha val="75000"/>
                        </a:srgbClr>
                      </a:outerShdw>
                    </a:effectLst>
                  </a:rPr>
                  <a:t>Big data</a:t>
                </a:r>
                <a:endParaRPr kumimoji="1" lang="en-US" altLang="ko-KR" sz="1400" b="1" kern="0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  <a:effectLst>
                    <a:outerShdw blurRad="152400" sx="102000" sy="102000" algn="ctr" rotWithShape="0">
                      <a:srgbClr val="0F3E65">
                        <a:alpha val="75000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223" name="모서리가 둥근 직사각형 222"/>
            <p:cNvSpPr/>
            <p:nvPr/>
          </p:nvSpPr>
          <p:spPr>
            <a:xfrm>
              <a:off x="4576443" y="2552076"/>
              <a:ext cx="1214757" cy="1419055"/>
            </a:xfrm>
            <a:prstGeom prst="roundRect">
              <a:avLst>
                <a:gd name="adj" fmla="val 3821"/>
              </a:avLst>
            </a:prstGeom>
            <a:solidFill>
              <a:schemeClr val="bg1"/>
            </a:solidFill>
            <a:ln w="6350">
              <a:gradFill flip="none" rotWithShape="1">
                <a:gsLst>
                  <a:gs pos="0">
                    <a:srgbClr val="007ECC"/>
                  </a:gs>
                  <a:gs pos="100000">
                    <a:schemeClr val="bg1"/>
                  </a:gs>
                </a:gsLst>
                <a:lin ang="54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</a:endParaRPr>
            </a:p>
          </p:txBody>
        </p:sp>
        <p:grpSp>
          <p:nvGrpSpPr>
            <p:cNvPr id="224" name="그룹 223"/>
            <p:cNvGrpSpPr/>
            <p:nvPr/>
          </p:nvGrpSpPr>
          <p:grpSpPr>
            <a:xfrm>
              <a:off x="4710050" y="3099500"/>
              <a:ext cx="1025440" cy="872304"/>
              <a:chOff x="4722750" y="3836100"/>
              <a:chExt cx="1025440" cy="872304"/>
            </a:xfrm>
          </p:grpSpPr>
          <p:grpSp>
            <p:nvGrpSpPr>
              <p:cNvPr id="228" name="그룹 227"/>
              <p:cNvGrpSpPr/>
              <p:nvPr/>
            </p:nvGrpSpPr>
            <p:grpSpPr>
              <a:xfrm>
                <a:off x="4779679" y="4298917"/>
                <a:ext cx="259642" cy="181110"/>
                <a:chOff x="1540670" y="3062137"/>
                <a:chExt cx="419099" cy="1100288"/>
              </a:xfrm>
            </p:grpSpPr>
            <p:sp>
              <p:nvSpPr>
                <p:cNvPr id="239" name="직사각형 238"/>
                <p:cNvSpPr/>
                <p:nvPr/>
              </p:nvSpPr>
              <p:spPr>
                <a:xfrm>
                  <a:off x="1747838" y="3062137"/>
                  <a:ext cx="211931" cy="1100288"/>
                </a:xfrm>
                <a:prstGeom prst="rect">
                  <a:avLst/>
                </a:prstGeom>
                <a:solidFill>
                  <a:srgbClr val="868D9E"/>
                </a:solidFill>
                <a:ln w="317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ko-KR" altLang="en-US" dirty="0">
                    <a:solidFill>
                      <a:prstClr val="black"/>
                    </a:solidFill>
                    <a:latin typeface="굴림" pitchFamily="50" charset="-127"/>
                    <a:ea typeface="굴림" pitchFamily="50" charset="-127"/>
                  </a:endParaRPr>
                </a:p>
              </p:txBody>
            </p:sp>
            <p:sp>
              <p:nvSpPr>
                <p:cNvPr id="240" name="직사각형 239"/>
                <p:cNvSpPr/>
                <p:nvPr/>
              </p:nvSpPr>
              <p:spPr>
                <a:xfrm>
                  <a:off x="1540670" y="3062137"/>
                  <a:ext cx="211931" cy="1100288"/>
                </a:xfrm>
                <a:prstGeom prst="rect">
                  <a:avLst/>
                </a:prstGeom>
                <a:solidFill>
                  <a:srgbClr val="969CAC"/>
                </a:solidFill>
                <a:ln w="317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ko-KR" altLang="en-US" dirty="0">
                    <a:solidFill>
                      <a:prstClr val="black"/>
                    </a:solidFill>
                    <a:latin typeface="굴림" pitchFamily="50" charset="-127"/>
                    <a:ea typeface="굴림" pitchFamily="50" charset="-127"/>
                  </a:endParaRPr>
                </a:p>
              </p:txBody>
            </p:sp>
          </p:grpSp>
          <p:grpSp>
            <p:nvGrpSpPr>
              <p:cNvPr id="229" name="그룹 228"/>
              <p:cNvGrpSpPr/>
              <p:nvPr/>
            </p:nvGrpSpPr>
            <p:grpSpPr>
              <a:xfrm>
                <a:off x="5308330" y="4167000"/>
                <a:ext cx="259642" cy="313030"/>
                <a:chOff x="1540669" y="3062137"/>
                <a:chExt cx="419100" cy="1100288"/>
              </a:xfrm>
            </p:grpSpPr>
            <p:sp>
              <p:nvSpPr>
                <p:cNvPr id="237" name="직사각형 236"/>
                <p:cNvSpPr/>
                <p:nvPr/>
              </p:nvSpPr>
              <p:spPr>
                <a:xfrm>
                  <a:off x="1747838" y="3062137"/>
                  <a:ext cx="211931" cy="1100288"/>
                </a:xfrm>
                <a:prstGeom prst="rect">
                  <a:avLst/>
                </a:prstGeom>
                <a:solidFill>
                  <a:srgbClr val="007ECC"/>
                </a:solidFill>
                <a:ln w="31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38" name="직사각형 237"/>
                <p:cNvSpPr/>
                <p:nvPr/>
              </p:nvSpPr>
              <p:spPr>
                <a:xfrm>
                  <a:off x="1540669" y="3062137"/>
                  <a:ext cx="211931" cy="1100288"/>
                </a:xfrm>
                <a:prstGeom prst="rect">
                  <a:avLst/>
                </a:prstGeom>
                <a:solidFill>
                  <a:srgbClr val="008CE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230" name="TextBox 229"/>
              <p:cNvSpPr txBox="1"/>
              <p:nvPr/>
            </p:nvSpPr>
            <p:spPr>
              <a:xfrm>
                <a:off x="5204451" y="3836100"/>
                <a:ext cx="54373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kumimoji="1" lang="en-US" altLang="ko-KR" sz="1400" b="1" kern="0" dirty="0" smtClean="0">
                    <a:gradFill>
                      <a:gsLst>
                        <a:gs pos="0">
                          <a:srgbClr val="007ECC"/>
                        </a:gs>
                        <a:gs pos="100000">
                          <a:srgbClr val="007ECC"/>
                        </a:gs>
                      </a:gsLst>
                      <a:lin ang="5400000" scaled="1"/>
                    </a:gradFill>
                  </a:rPr>
                  <a:t>31.1</a:t>
                </a:r>
                <a:endParaRPr kumimoji="1" lang="ko-KR" altLang="en-US" sz="1400" b="1" kern="0" dirty="0">
                  <a:gradFill>
                    <a:gsLst>
                      <a:gs pos="0">
                        <a:srgbClr val="007ECC"/>
                      </a:gs>
                      <a:gs pos="100000">
                        <a:srgbClr val="007ECC"/>
                      </a:gs>
                    </a:gsLst>
                    <a:lin ang="5400000" scaled="1"/>
                  </a:gradFill>
                </a:endParaRPr>
              </a:p>
            </p:txBody>
          </p:sp>
          <p:sp>
            <p:nvSpPr>
              <p:cNvPr id="234" name="TextBox 233"/>
              <p:cNvSpPr txBox="1"/>
              <p:nvPr/>
            </p:nvSpPr>
            <p:spPr>
              <a:xfrm>
                <a:off x="4742379" y="4031681"/>
                <a:ext cx="40427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kumimoji="1" lang="en-US" altLang="ko-KR" sz="1200" b="1" kern="0" dirty="0" smtClean="0">
                    <a:gradFill>
                      <a:gsLst>
                        <a:gs pos="0">
                          <a:prstClr val="black">
                            <a:lumMod val="65000"/>
                            <a:lumOff val="35000"/>
                          </a:prstClr>
                        </a:gs>
                        <a:gs pos="50000">
                          <a:prstClr val="black">
                            <a:lumMod val="65000"/>
                            <a:lumOff val="35000"/>
                          </a:prstClr>
                        </a:gs>
                      </a:gsLst>
                      <a:lin ang="5400000" scaled="0"/>
                    </a:gradFill>
                  </a:rPr>
                  <a:t>6.8</a:t>
                </a:r>
                <a:endParaRPr kumimoji="1" lang="ko-KR" altLang="en-US" sz="1200" b="1" kern="0" dirty="0">
                  <a:gradFill>
                    <a:gsLst>
                      <a:gs pos="0">
                        <a:prstClr val="black">
                          <a:lumMod val="65000"/>
                          <a:lumOff val="35000"/>
                        </a:prstClr>
                      </a:gs>
                      <a:gs pos="50000">
                        <a:prstClr val="black">
                          <a:lumMod val="65000"/>
                          <a:lumOff val="35000"/>
                        </a:prstClr>
                      </a:gs>
                    </a:gsLst>
                    <a:lin ang="5400000" scaled="0"/>
                  </a:gradFill>
                </a:endParaRPr>
              </a:p>
            </p:txBody>
          </p:sp>
          <p:sp>
            <p:nvSpPr>
              <p:cNvPr id="235" name="직사각형 234"/>
              <p:cNvSpPr/>
              <p:nvPr/>
            </p:nvSpPr>
            <p:spPr>
              <a:xfrm>
                <a:off x="4722750" y="4454488"/>
                <a:ext cx="380233" cy="2539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kumimoji="1" lang="en-US" altLang="ko-KR" sz="1050" b="1" kern="0" dirty="0">
                    <a:gradFill>
                      <a:gsLst>
                        <a:gs pos="0">
                          <a:prstClr val="black">
                            <a:lumMod val="85000"/>
                            <a:lumOff val="15000"/>
                          </a:prstClr>
                        </a:gs>
                        <a:gs pos="50000">
                          <a:prstClr val="black">
                            <a:lumMod val="85000"/>
                            <a:lumOff val="15000"/>
                          </a:prstClr>
                        </a:gs>
                      </a:gsLst>
                      <a:lin ang="5400000" scaled="0"/>
                    </a:gradFill>
                  </a:rPr>
                  <a:t>‘12</a:t>
                </a:r>
                <a:endParaRPr lang="ko-KR" altLang="en-US" sz="1050" dirty="0">
                  <a:gradFill>
                    <a:gsLst>
                      <a:gs pos="0">
                        <a:prstClr val="black">
                          <a:lumMod val="85000"/>
                          <a:lumOff val="15000"/>
                        </a:prstClr>
                      </a:gs>
                      <a:gs pos="5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5400000" scaled="0"/>
                  </a:gradFill>
                </a:endParaRPr>
              </a:p>
            </p:txBody>
          </p:sp>
          <p:sp>
            <p:nvSpPr>
              <p:cNvPr id="236" name="직사각형 235"/>
              <p:cNvSpPr/>
              <p:nvPr/>
            </p:nvSpPr>
            <p:spPr>
              <a:xfrm>
                <a:off x="5233234" y="4454488"/>
                <a:ext cx="380233" cy="2539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kumimoji="1" lang="en-US" altLang="ko-KR" sz="1050" b="1" kern="0" dirty="0">
                    <a:gradFill>
                      <a:gsLst>
                        <a:gs pos="0">
                          <a:srgbClr val="3A3A3A"/>
                        </a:gs>
                        <a:gs pos="50000">
                          <a:srgbClr val="2E2E2E"/>
                        </a:gs>
                      </a:gsLst>
                      <a:lin ang="5400000" scaled="0"/>
                    </a:gradFill>
                  </a:rPr>
                  <a:t>‘17</a:t>
                </a:r>
                <a:endParaRPr lang="ko-KR" altLang="en-US" sz="1050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25" name="직사각형 224"/>
            <p:cNvSpPr/>
            <p:nvPr/>
          </p:nvSpPr>
          <p:spPr>
            <a:xfrm>
              <a:off x="4603210" y="2594595"/>
              <a:ext cx="1193237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en-US" altLang="ko-KR" sz="1100" b="1" kern="0" spc="-150" dirty="0">
                  <a:gradFill>
                    <a:gsLst>
                      <a:gs pos="0">
                        <a:srgbClr val="C00000"/>
                      </a:gs>
                      <a:gs pos="100000">
                        <a:srgbClr val="C00000"/>
                      </a:gs>
                    </a:gsLst>
                    <a:lin ang="5400000" scaled="0"/>
                  </a:gradFill>
                </a:rPr>
                <a:t>CAGR </a:t>
              </a:r>
              <a:r>
                <a:rPr kumimoji="1" lang="en-US" altLang="ko-KR" sz="1400" b="1" kern="0" dirty="0">
                  <a:gradFill>
                    <a:gsLst>
                      <a:gs pos="0">
                        <a:srgbClr val="C00000"/>
                      </a:gs>
                      <a:gs pos="100000">
                        <a:srgbClr val="C00000"/>
                      </a:gs>
                    </a:gsLst>
                    <a:lin ang="5400000" scaled="0"/>
                  </a:gradFill>
                </a:rPr>
                <a:t>35.3% </a:t>
              </a:r>
              <a:endParaRPr kumimoji="1" lang="ko-KR" altLang="en-US" sz="1400" b="1" kern="0" dirty="0">
                <a:gradFill>
                  <a:gsLst>
                    <a:gs pos="0">
                      <a:srgbClr val="C00000"/>
                    </a:gs>
                    <a:gs pos="100000">
                      <a:srgbClr val="C00000"/>
                    </a:gs>
                  </a:gsLst>
                  <a:lin ang="5400000" scaled="0"/>
                </a:gradFill>
              </a:endParaRPr>
            </a:p>
          </p:txBody>
        </p:sp>
        <p:cxnSp>
          <p:nvCxnSpPr>
            <p:cNvPr id="226" name="직선 연결선 225"/>
            <p:cNvCxnSpPr/>
            <p:nvPr/>
          </p:nvCxnSpPr>
          <p:spPr>
            <a:xfrm>
              <a:off x="4648200" y="4074777"/>
              <a:ext cx="1097280" cy="0"/>
            </a:xfrm>
            <a:prstGeom prst="line">
              <a:avLst/>
            </a:prstGeom>
            <a:ln>
              <a:solidFill>
                <a:srgbClr val="007E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8" name="그룹 247"/>
          <p:cNvGrpSpPr/>
          <p:nvPr/>
        </p:nvGrpSpPr>
        <p:grpSpPr>
          <a:xfrm>
            <a:off x="852298" y="4065898"/>
            <a:ext cx="1483285" cy="1563582"/>
            <a:chOff x="3319143" y="2160142"/>
            <a:chExt cx="1239054" cy="1914635"/>
          </a:xfrm>
        </p:grpSpPr>
        <p:grpSp>
          <p:nvGrpSpPr>
            <p:cNvPr id="249" name="그룹 248"/>
            <p:cNvGrpSpPr/>
            <p:nvPr/>
          </p:nvGrpSpPr>
          <p:grpSpPr>
            <a:xfrm>
              <a:off x="3389258" y="2160142"/>
              <a:ext cx="1068442" cy="1068442"/>
              <a:chOff x="3682756" y="2278380"/>
              <a:chExt cx="831966" cy="831966"/>
            </a:xfrm>
          </p:grpSpPr>
          <p:grpSp>
            <p:nvGrpSpPr>
              <p:cNvPr id="272" name="그룹 271"/>
              <p:cNvGrpSpPr/>
              <p:nvPr/>
            </p:nvGrpSpPr>
            <p:grpSpPr>
              <a:xfrm>
                <a:off x="3682756" y="2278380"/>
                <a:ext cx="831966" cy="831966"/>
                <a:chOff x="3501191" y="2096815"/>
                <a:chExt cx="1195096" cy="1195096"/>
              </a:xfrm>
            </p:grpSpPr>
            <p:sp>
              <p:nvSpPr>
                <p:cNvPr id="278" name="타원 277"/>
                <p:cNvSpPr/>
                <p:nvPr/>
              </p:nvSpPr>
              <p:spPr>
                <a:xfrm>
                  <a:off x="3501191" y="2096815"/>
                  <a:ext cx="1195096" cy="1195096"/>
                </a:xfrm>
                <a:prstGeom prst="ellipse">
                  <a:avLst/>
                </a:prstGeom>
                <a:solidFill>
                  <a:srgbClr val="007ECC"/>
                </a:solidFill>
                <a:ln w="317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/>
                  <a:endParaRPr lang="ko-KR" altLang="en-US">
                    <a:solidFill>
                      <a:prstClr val="black"/>
                    </a:solidFill>
                    <a:latin typeface="굴림" pitchFamily="50" charset="-127"/>
                    <a:ea typeface="굴림" pitchFamily="50" charset="-127"/>
                  </a:endParaRPr>
                </a:p>
              </p:txBody>
            </p:sp>
            <p:sp>
              <p:nvSpPr>
                <p:cNvPr id="279" name="타원 278"/>
                <p:cNvSpPr/>
                <p:nvPr/>
              </p:nvSpPr>
              <p:spPr>
                <a:xfrm>
                  <a:off x="3759426" y="2142217"/>
                  <a:ext cx="685146" cy="397924"/>
                </a:xfrm>
                <a:prstGeom prst="ellipse">
                  <a:avLst/>
                </a:prstGeom>
                <a:gradFill>
                  <a:gsLst>
                    <a:gs pos="66000">
                      <a:srgbClr val="2E7A62">
                        <a:alpha val="0"/>
                      </a:srgbClr>
                    </a:gs>
                    <a:gs pos="100000">
                      <a:schemeClr val="bg1">
                        <a:alpha val="21000"/>
                      </a:schemeClr>
                    </a:gs>
                  </a:gsLst>
                  <a:lin ang="162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273" name="직사각형 272"/>
              <p:cNvSpPr/>
              <p:nvPr/>
            </p:nvSpPr>
            <p:spPr>
              <a:xfrm>
                <a:off x="3868918" y="2329662"/>
                <a:ext cx="459643" cy="31284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1042988" fontAlgn="base" latinLnBrk="0">
                  <a:spcBef>
                    <a:spcPct val="0"/>
                  </a:spcBef>
                  <a:spcAft>
                    <a:spcPct val="0"/>
                  </a:spcAft>
                  <a:buClr>
                    <a:srgbClr val="161645"/>
                  </a:buClr>
                  <a:buSzPts val="1200"/>
                  <a:defRPr/>
                </a:pPr>
                <a:r>
                  <a:rPr kumimoji="1" lang="en-US" altLang="ko-KR" sz="1400" b="1" kern="0" dirty="0">
                    <a:gradFill>
                      <a:gsLst>
                        <a:gs pos="0">
                          <a:prstClr val="white"/>
                        </a:gs>
                        <a:gs pos="100000">
                          <a:prstClr val="white"/>
                        </a:gs>
                      </a:gsLst>
                      <a:lin ang="5400000" scaled="0"/>
                    </a:gradFill>
                    <a:effectLst>
                      <a:outerShdw blurRad="152400" sx="102000" sy="102000" algn="ctr" rotWithShape="0">
                        <a:srgbClr val="0F3E65">
                          <a:alpha val="75000"/>
                        </a:srgbClr>
                      </a:outerShdw>
                    </a:effectLst>
                  </a:rPr>
                  <a:t>IoT</a:t>
                </a:r>
              </a:p>
            </p:txBody>
          </p:sp>
        </p:grpSp>
        <p:sp>
          <p:nvSpPr>
            <p:cNvPr id="252" name="모서리가 둥근 직사각형 251"/>
            <p:cNvSpPr/>
            <p:nvPr/>
          </p:nvSpPr>
          <p:spPr>
            <a:xfrm>
              <a:off x="3319143" y="2552076"/>
              <a:ext cx="1214757" cy="1419055"/>
            </a:xfrm>
            <a:prstGeom prst="roundRect">
              <a:avLst>
                <a:gd name="adj" fmla="val 3821"/>
              </a:avLst>
            </a:prstGeom>
            <a:solidFill>
              <a:schemeClr val="bg1"/>
            </a:solidFill>
            <a:ln w="6350">
              <a:gradFill flip="none" rotWithShape="1">
                <a:gsLst>
                  <a:gs pos="0">
                    <a:srgbClr val="007ECC"/>
                  </a:gs>
                  <a:gs pos="100000">
                    <a:schemeClr val="bg1"/>
                  </a:gs>
                </a:gsLst>
                <a:lin ang="54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</a:endParaRPr>
            </a:p>
          </p:txBody>
        </p:sp>
        <p:sp>
          <p:nvSpPr>
            <p:cNvPr id="253" name="직사각형 252"/>
            <p:cNvSpPr/>
            <p:nvPr/>
          </p:nvSpPr>
          <p:spPr>
            <a:xfrm>
              <a:off x="3364960" y="2594596"/>
              <a:ext cx="1193237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en-US" altLang="ko-KR" sz="1100" b="1" kern="0" spc="-150" dirty="0">
                  <a:gradFill>
                    <a:gsLst>
                      <a:gs pos="0">
                        <a:srgbClr val="C00000"/>
                      </a:gs>
                      <a:gs pos="100000">
                        <a:srgbClr val="C00000"/>
                      </a:gs>
                    </a:gsLst>
                    <a:lin ang="5400000" scaled="0"/>
                  </a:gradFill>
                </a:rPr>
                <a:t>CAGR </a:t>
              </a:r>
              <a:r>
                <a:rPr kumimoji="1" lang="en-US" altLang="ko-KR" sz="1400" b="1" kern="0" dirty="0">
                  <a:gradFill>
                    <a:gsLst>
                      <a:gs pos="0">
                        <a:srgbClr val="C00000"/>
                      </a:gs>
                      <a:gs pos="100000">
                        <a:srgbClr val="C00000"/>
                      </a:gs>
                    </a:gsLst>
                    <a:lin ang="5400000" scaled="0"/>
                  </a:gradFill>
                </a:rPr>
                <a:t>25.6% </a:t>
              </a:r>
              <a:endParaRPr kumimoji="1" lang="ko-KR" altLang="en-US" sz="1400" b="1" kern="0" dirty="0">
                <a:gradFill>
                  <a:gsLst>
                    <a:gs pos="0">
                      <a:srgbClr val="C00000"/>
                    </a:gs>
                    <a:gs pos="100000">
                      <a:srgbClr val="C00000"/>
                    </a:gs>
                  </a:gsLst>
                  <a:lin ang="5400000" scaled="0"/>
                </a:gradFill>
              </a:endParaRPr>
            </a:p>
          </p:txBody>
        </p:sp>
        <p:grpSp>
          <p:nvGrpSpPr>
            <p:cNvPr id="258" name="그룹 257"/>
            <p:cNvGrpSpPr/>
            <p:nvPr/>
          </p:nvGrpSpPr>
          <p:grpSpPr>
            <a:xfrm>
              <a:off x="3472071" y="2924628"/>
              <a:ext cx="1001928" cy="1047798"/>
              <a:chOff x="3533031" y="2924628"/>
              <a:chExt cx="1001928" cy="1047798"/>
            </a:xfrm>
          </p:grpSpPr>
          <p:grpSp>
            <p:nvGrpSpPr>
              <p:cNvPr id="260" name="그룹 259"/>
              <p:cNvGrpSpPr/>
              <p:nvPr/>
            </p:nvGrpSpPr>
            <p:grpSpPr>
              <a:xfrm>
                <a:off x="3600913" y="3466795"/>
                <a:ext cx="259642" cy="277256"/>
                <a:chOff x="1354352" y="3901484"/>
                <a:chExt cx="334130" cy="386654"/>
              </a:xfrm>
            </p:grpSpPr>
            <p:sp>
              <p:nvSpPr>
                <p:cNvPr id="270" name="직사각형 269"/>
                <p:cNvSpPr/>
                <p:nvPr/>
              </p:nvSpPr>
              <p:spPr>
                <a:xfrm>
                  <a:off x="1519518" y="3901484"/>
                  <a:ext cx="168964" cy="386654"/>
                </a:xfrm>
                <a:prstGeom prst="rect">
                  <a:avLst/>
                </a:prstGeom>
                <a:solidFill>
                  <a:srgbClr val="868D9E"/>
                </a:solidFill>
                <a:ln w="317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ko-KR" altLang="en-US" dirty="0">
                    <a:solidFill>
                      <a:prstClr val="black"/>
                    </a:solidFill>
                    <a:latin typeface="굴림" pitchFamily="50" charset="-127"/>
                    <a:ea typeface="굴림" pitchFamily="50" charset="-127"/>
                  </a:endParaRPr>
                </a:p>
              </p:txBody>
            </p:sp>
            <p:sp>
              <p:nvSpPr>
                <p:cNvPr id="271" name="직사각형 270"/>
                <p:cNvSpPr/>
                <p:nvPr/>
              </p:nvSpPr>
              <p:spPr>
                <a:xfrm>
                  <a:off x="1354352" y="3901484"/>
                  <a:ext cx="168964" cy="386654"/>
                </a:xfrm>
                <a:prstGeom prst="rect">
                  <a:avLst/>
                </a:prstGeom>
                <a:solidFill>
                  <a:srgbClr val="969CAC"/>
                </a:solidFill>
                <a:ln w="317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ko-KR" altLang="en-US" dirty="0">
                    <a:solidFill>
                      <a:prstClr val="black"/>
                    </a:solidFill>
                    <a:latin typeface="굴림" pitchFamily="50" charset="-127"/>
                    <a:ea typeface="굴림" pitchFamily="50" charset="-127"/>
                  </a:endParaRPr>
                </a:p>
              </p:txBody>
            </p:sp>
          </p:grpSp>
          <p:grpSp>
            <p:nvGrpSpPr>
              <p:cNvPr id="262" name="그룹 261"/>
              <p:cNvGrpSpPr/>
              <p:nvPr/>
            </p:nvGrpSpPr>
            <p:grpSpPr>
              <a:xfrm>
                <a:off x="4120567" y="3240965"/>
                <a:ext cx="258164" cy="503086"/>
                <a:chOff x="2122507" y="3586546"/>
                <a:chExt cx="332230" cy="701591"/>
              </a:xfrm>
            </p:grpSpPr>
            <p:sp>
              <p:nvSpPr>
                <p:cNvPr id="268" name="직사각형 267"/>
                <p:cNvSpPr/>
                <p:nvPr/>
              </p:nvSpPr>
              <p:spPr>
                <a:xfrm>
                  <a:off x="2285774" y="3586546"/>
                  <a:ext cx="168963" cy="701591"/>
                </a:xfrm>
                <a:prstGeom prst="rect">
                  <a:avLst/>
                </a:prstGeom>
                <a:solidFill>
                  <a:srgbClr val="007ECC"/>
                </a:solidFill>
                <a:ln w="31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69" name="직사각형 268"/>
                <p:cNvSpPr/>
                <p:nvPr/>
              </p:nvSpPr>
              <p:spPr>
                <a:xfrm>
                  <a:off x="2122507" y="3586546"/>
                  <a:ext cx="168963" cy="701591"/>
                </a:xfrm>
                <a:prstGeom prst="rect">
                  <a:avLst/>
                </a:prstGeom>
                <a:solidFill>
                  <a:srgbClr val="008CE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263" name="TextBox 262"/>
              <p:cNvSpPr txBox="1"/>
              <p:nvPr/>
            </p:nvSpPr>
            <p:spPr>
              <a:xfrm>
                <a:off x="4037707" y="2924628"/>
                <a:ext cx="49725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kumimoji="1" lang="en-US" altLang="ko-KR" sz="1400" b="1" kern="0" dirty="0" smtClean="0">
                    <a:gradFill>
                      <a:gsLst>
                        <a:gs pos="0">
                          <a:srgbClr val="007ECC"/>
                        </a:gs>
                        <a:gs pos="100000">
                          <a:srgbClr val="007ECC"/>
                        </a:gs>
                      </a:gsLst>
                      <a:lin ang="5400000" scaled="1"/>
                    </a:gradFill>
                  </a:rPr>
                  <a:t>505</a:t>
                </a:r>
                <a:endParaRPr kumimoji="1" lang="ko-KR" altLang="en-US" sz="1400" b="1" kern="0" dirty="0">
                  <a:gradFill>
                    <a:gsLst>
                      <a:gs pos="0">
                        <a:srgbClr val="007ECC"/>
                      </a:gs>
                      <a:gs pos="100000">
                        <a:srgbClr val="007ECC"/>
                      </a:gs>
                    </a:gsLst>
                    <a:lin ang="5400000" scaled="1"/>
                  </a:gradFill>
                </a:endParaRPr>
              </a:p>
            </p:txBody>
          </p:sp>
          <p:sp>
            <p:nvSpPr>
              <p:cNvPr id="264" name="TextBox 263"/>
              <p:cNvSpPr txBox="1"/>
              <p:nvPr/>
            </p:nvSpPr>
            <p:spPr>
              <a:xfrm>
                <a:off x="3533031" y="3212899"/>
                <a:ext cx="453970" cy="2770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kumimoji="1" lang="en-US" altLang="ko-KR" sz="1200" b="1" kern="0" dirty="0" smtClean="0">
                    <a:gradFill>
                      <a:gsLst>
                        <a:gs pos="0">
                          <a:prstClr val="black">
                            <a:lumMod val="65000"/>
                            <a:lumOff val="35000"/>
                          </a:prstClr>
                        </a:gs>
                        <a:gs pos="50000">
                          <a:prstClr val="black">
                            <a:lumMod val="65000"/>
                            <a:lumOff val="35000"/>
                          </a:prstClr>
                        </a:gs>
                      </a:gsLst>
                      <a:lin ang="5400000" scaled="0"/>
                    </a:gradFill>
                  </a:rPr>
                  <a:t>203</a:t>
                </a:r>
                <a:endParaRPr kumimoji="1" lang="ko-KR" altLang="en-US" sz="1200" b="1" kern="0" dirty="0">
                  <a:gradFill>
                    <a:gsLst>
                      <a:gs pos="0">
                        <a:prstClr val="black">
                          <a:lumMod val="65000"/>
                          <a:lumOff val="35000"/>
                        </a:prstClr>
                      </a:gs>
                      <a:gs pos="50000">
                        <a:prstClr val="black">
                          <a:lumMod val="65000"/>
                          <a:lumOff val="35000"/>
                        </a:prstClr>
                      </a:gs>
                    </a:gsLst>
                    <a:lin ang="5400000" scaled="0"/>
                  </a:gradFill>
                </a:endParaRPr>
              </a:p>
            </p:txBody>
          </p:sp>
          <p:sp>
            <p:nvSpPr>
              <p:cNvPr id="265" name="자유형 264"/>
              <p:cNvSpPr/>
              <p:nvPr/>
            </p:nvSpPr>
            <p:spPr>
              <a:xfrm rot="20191850">
                <a:off x="3634371" y="3082237"/>
                <a:ext cx="391640" cy="234704"/>
              </a:xfrm>
              <a:custGeom>
                <a:avLst/>
                <a:gdLst>
                  <a:gd name="connsiteX0" fmla="*/ 0 w 1038225"/>
                  <a:gd name="connsiteY0" fmla="*/ 295275 h 390525"/>
                  <a:gd name="connsiteX1" fmla="*/ 752475 w 1038225"/>
                  <a:gd name="connsiteY1" fmla="*/ 133350 h 390525"/>
                  <a:gd name="connsiteX2" fmla="*/ 733425 w 1038225"/>
                  <a:gd name="connsiteY2" fmla="*/ 0 h 390525"/>
                  <a:gd name="connsiteX3" fmla="*/ 1038225 w 1038225"/>
                  <a:gd name="connsiteY3" fmla="*/ 76200 h 390525"/>
                  <a:gd name="connsiteX4" fmla="*/ 866775 w 1038225"/>
                  <a:gd name="connsiteY4" fmla="*/ 390525 h 390525"/>
                  <a:gd name="connsiteX5" fmla="*/ 819150 w 1038225"/>
                  <a:gd name="connsiteY5" fmla="*/ 266700 h 390525"/>
                  <a:gd name="connsiteX6" fmla="*/ 0 w 1038225"/>
                  <a:gd name="connsiteY6" fmla="*/ 295275 h 390525"/>
                  <a:gd name="connsiteX0" fmla="*/ 0 w 1085850"/>
                  <a:gd name="connsiteY0" fmla="*/ 295275 h 390525"/>
                  <a:gd name="connsiteX1" fmla="*/ 752475 w 1085850"/>
                  <a:gd name="connsiteY1" fmla="*/ 133350 h 390525"/>
                  <a:gd name="connsiteX2" fmla="*/ 733425 w 1085850"/>
                  <a:gd name="connsiteY2" fmla="*/ 0 h 390525"/>
                  <a:gd name="connsiteX3" fmla="*/ 1085850 w 1085850"/>
                  <a:gd name="connsiteY3" fmla="*/ 142875 h 390525"/>
                  <a:gd name="connsiteX4" fmla="*/ 866775 w 1085850"/>
                  <a:gd name="connsiteY4" fmla="*/ 390525 h 390525"/>
                  <a:gd name="connsiteX5" fmla="*/ 819150 w 1085850"/>
                  <a:gd name="connsiteY5" fmla="*/ 266700 h 390525"/>
                  <a:gd name="connsiteX6" fmla="*/ 0 w 1085850"/>
                  <a:gd name="connsiteY6" fmla="*/ 295275 h 390525"/>
                  <a:gd name="connsiteX0" fmla="*/ 0 w 1085850"/>
                  <a:gd name="connsiteY0" fmla="*/ 295275 h 390525"/>
                  <a:gd name="connsiteX1" fmla="*/ 757237 w 1085850"/>
                  <a:gd name="connsiteY1" fmla="*/ 102393 h 390525"/>
                  <a:gd name="connsiteX2" fmla="*/ 733425 w 1085850"/>
                  <a:gd name="connsiteY2" fmla="*/ 0 h 390525"/>
                  <a:gd name="connsiteX3" fmla="*/ 1085850 w 1085850"/>
                  <a:gd name="connsiteY3" fmla="*/ 142875 h 390525"/>
                  <a:gd name="connsiteX4" fmla="*/ 866775 w 1085850"/>
                  <a:gd name="connsiteY4" fmla="*/ 390525 h 390525"/>
                  <a:gd name="connsiteX5" fmla="*/ 819150 w 1085850"/>
                  <a:gd name="connsiteY5" fmla="*/ 266700 h 390525"/>
                  <a:gd name="connsiteX6" fmla="*/ 0 w 1085850"/>
                  <a:gd name="connsiteY6" fmla="*/ 295275 h 390525"/>
                  <a:gd name="connsiteX0" fmla="*/ 0 w 1085850"/>
                  <a:gd name="connsiteY0" fmla="*/ 295275 h 390525"/>
                  <a:gd name="connsiteX1" fmla="*/ 757237 w 1085850"/>
                  <a:gd name="connsiteY1" fmla="*/ 102393 h 390525"/>
                  <a:gd name="connsiteX2" fmla="*/ 733425 w 1085850"/>
                  <a:gd name="connsiteY2" fmla="*/ 0 h 390525"/>
                  <a:gd name="connsiteX3" fmla="*/ 1085850 w 1085850"/>
                  <a:gd name="connsiteY3" fmla="*/ 142875 h 390525"/>
                  <a:gd name="connsiteX4" fmla="*/ 866775 w 1085850"/>
                  <a:gd name="connsiteY4" fmla="*/ 390525 h 390525"/>
                  <a:gd name="connsiteX5" fmla="*/ 819150 w 1085850"/>
                  <a:gd name="connsiteY5" fmla="*/ 290513 h 390525"/>
                  <a:gd name="connsiteX6" fmla="*/ 0 w 1085850"/>
                  <a:gd name="connsiteY6" fmla="*/ 295275 h 390525"/>
                  <a:gd name="connsiteX0" fmla="*/ 0 w 1085850"/>
                  <a:gd name="connsiteY0" fmla="*/ 295275 h 390525"/>
                  <a:gd name="connsiteX1" fmla="*/ 757237 w 1085850"/>
                  <a:gd name="connsiteY1" fmla="*/ 102393 h 390525"/>
                  <a:gd name="connsiteX2" fmla="*/ 733425 w 1085850"/>
                  <a:gd name="connsiteY2" fmla="*/ 0 h 390525"/>
                  <a:gd name="connsiteX3" fmla="*/ 1085850 w 1085850"/>
                  <a:gd name="connsiteY3" fmla="*/ 142875 h 390525"/>
                  <a:gd name="connsiteX4" fmla="*/ 866775 w 1085850"/>
                  <a:gd name="connsiteY4" fmla="*/ 390525 h 390525"/>
                  <a:gd name="connsiteX5" fmla="*/ 843159 w 1085850"/>
                  <a:gd name="connsiteY5" fmla="*/ 384348 h 390525"/>
                  <a:gd name="connsiteX6" fmla="*/ 819150 w 1085850"/>
                  <a:gd name="connsiteY6" fmla="*/ 290513 h 390525"/>
                  <a:gd name="connsiteX7" fmla="*/ 0 w 1085850"/>
                  <a:gd name="connsiteY7" fmla="*/ 295275 h 390525"/>
                  <a:gd name="connsiteX0" fmla="*/ 0 w 1116807"/>
                  <a:gd name="connsiteY0" fmla="*/ 295275 h 390525"/>
                  <a:gd name="connsiteX1" fmla="*/ 757237 w 1116807"/>
                  <a:gd name="connsiteY1" fmla="*/ 102393 h 390525"/>
                  <a:gd name="connsiteX2" fmla="*/ 733425 w 1116807"/>
                  <a:gd name="connsiteY2" fmla="*/ 0 h 390525"/>
                  <a:gd name="connsiteX3" fmla="*/ 1116807 w 1116807"/>
                  <a:gd name="connsiteY3" fmla="*/ 159543 h 390525"/>
                  <a:gd name="connsiteX4" fmla="*/ 866775 w 1116807"/>
                  <a:gd name="connsiteY4" fmla="*/ 390525 h 390525"/>
                  <a:gd name="connsiteX5" fmla="*/ 843159 w 1116807"/>
                  <a:gd name="connsiteY5" fmla="*/ 384348 h 390525"/>
                  <a:gd name="connsiteX6" fmla="*/ 819150 w 1116807"/>
                  <a:gd name="connsiteY6" fmla="*/ 290513 h 390525"/>
                  <a:gd name="connsiteX7" fmla="*/ 0 w 1116807"/>
                  <a:gd name="connsiteY7" fmla="*/ 295275 h 390525"/>
                  <a:gd name="connsiteX0" fmla="*/ 0 w 1116807"/>
                  <a:gd name="connsiteY0" fmla="*/ 295275 h 390525"/>
                  <a:gd name="connsiteX1" fmla="*/ 757237 w 1116807"/>
                  <a:gd name="connsiteY1" fmla="*/ 102393 h 390525"/>
                  <a:gd name="connsiteX2" fmla="*/ 733425 w 1116807"/>
                  <a:gd name="connsiteY2" fmla="*/ 0 h 390525"/>
                  <a:gd name="connsiteX3" fmla="*/ 1116807 w 1116807"/>
                  <a:gd name="connsiteY3" fmla="*/ 159543 h 390525"/>
                  <a:gd name="connsiteX4" fmla="*/ 866775 w 1116807"/>
                  <a:gd name="connsiteY4" fmla="*/ 390525 h 390525"/>
                  <a:gd name="connsiteX5" fmla="*/ 843159 w 1116807"/>
                  <a:gd name="connsiteY5" fmla="*/ 384348 h 390525"/>
                  <a:gd name="connsiteX6" fmla="*/ 814388 w 1116807"/>
                  <a:gd name="connsiteY6" fmla="*/ 273844 h 390525"/>
                  <a:gd name="connsiteX7" fmla="*/ 0 w 1116807"/>
                  <a:gd name="connsiteY7" fmla="*/ 295275 h 390525"/>
                  <a:gd name="connsiteX0" fmla="*/ 0 w 1116807"/>
                  <a:gd name="connsiteY0" fmla="*/ 295275 h 384348"/>
                  <a:gd name="connsiteX1" fmla="*/ 757237 w 1116807"/>
                  <a:gd name="connsiteY1" fmla="*/ 102393 h 384348"/>
                  <a:gd name="connsiteX2" fmla="*/ 733425 w 1116807"/>
                  <a:gd name="connsiteY2" fmla="*/ 0 h 384348"/>
                  <a:gd name="connsiteX3" fmla="*/ 1116807 w 1116807"/>
                  <a:gd name="connsiteY3" fmla="*/ 159543 h 384348"/>
                  <a:gd name="connsiteX4" fmla="*/ 843159 w 1116807"/>
                  <a:gd name="connsiteY4" fmla="*/ 384348 h 384348"/>
                  <a:gd name="connsiteX5" fmla="*/ 814388 w 1116807"/>
                  <a:gd name="connsiteY5" fmla="*/ 273844 h 384348"/>
                  <a:gd name="connsiteX6" fmla="*/ 0 w 1116807"/>
                  <a:gd name="connsiteY6" fmla="*/ 295275 h 384348"/>
                  <a:gd name="connsiteX0" fmla="*/ 0 w 1116807"/>
                  <a:gd name="connsiteY0" fmla="*/ 295275 h 379585"/>
                  <a:gd name="connsiteX1" fmla="*/ 757237 w 1116807"/>
                  <a:gd name="connsiteY1" fmla="*/ 102393 h 379585"/>
                  <a:gd name="connsiteX2" fmla="*/ 733425 w 1116807"/>
                  <a:gd name="connsiteY2" fmla="*/ 0 h 379585"/>
                  <a:gd name="connsiteX3" fmla="*/ 1116807 w 1116807"/>
                  <a:gd name="connsiteY3" fmla="*/ 159543 h 379585"/>
                  <a:gd name="connsiteX4" fmla="*/ 836015 w 1116807"/>
                  <a:gd name="connsiteY4" fmla="*/ 379585 h 379585"/>
                  <a:gd name="connsiteX5" fmla="*/ 814388 w 1116807"/>
                  <a:gd name="connsiteY5" fmla="*/ 273844 h 379585"/>
                  <a:gd name="connsiteX6" fmla="*/ 0 w 1116807"/>
                  <a:gd name="connsiteY6" fmla="*/ 295275 h 379585"/>
                  <a:gd name="connsiteX0" fmla="*/ 0 w 1116807"/>
                  <a:gd name="connsiteY0" fmla="*/ 295275 h 379585"/>
                  <a:gd name="connsiteX1" fmla="*/ 757237 w 1116807"/>
                  <a:gd name="connsiteY1" fmla="*/ 102393 h 379585"/>
                  <a:gd name="connsiteX2" fmla="*/ 733425 w 1116807"/>
                  <a:gd name="connsiteY2" fmla="*/ 0 h 379585"/>
                  <a:gd name="connsiteX3" fmla="*/ 1116807 w 1116807"/>
                  <a:gd name="connsiteY3" fmla="*/ 159543 h 379585"/>
                  <a:gd name="connsiteX4" fmla="*/ 836015 w 1116807"/>
                  <a:gd name="connsiteY4" fmla="*/ 379585 h 379585"/>
                  <a:gd name="connsiteX5" fmla="*/ 814388 w 1116807"/>
                  <a:gd name="connsiteY5" fmla="*/ 273844 h 379585"/>
                  <a:gd name="connsiteX6" fmla="*/ 0 w 1116807"/>
                  <a:gd name="connsiteY6" fmla="*/ 295275 h 379585"/>
                  <a:gd name="connsiteX0" fmla="*/ 0 w 1116807"/>
                  <a:gd name="connsiteY0" fmla="*/ 295275 h 379585"/>
                  <a:gd name="connsiteX1" fmla="*/ 757237 w 1116807"/>
                  <a:gd name="connsiteY1" fmla="*/ 102393 h 379585"/>
                  <a:gd name="connsiteX2" fmla="*/ 733425 w 1116807"/>
                  <a:gd name="connsiteY2" fmla="*/ 0 h 379585"/>
                  <a:gd name="connsiteX3" fmla="*/ 1116807 w 1116807"/>
                  <a:gd name="connsiteY3" fmla="*/ 159543 h 379585"/>
                  <a:gd name="connsiteX4" fmla="*/ 836015 w 1116807"/>
                  <a:gd name="connsiteY4" fmla="*/ 379585 h 379585"/>
                  <a:gd name="connsiteX5" fmla="*/ 814388 w 1116807"/>
                  <a:gd name="connsiteY5" fmla="*/ 273844 h 379585"/>
                  <a:gd name="connsiteX6" fmla="*/ 0 w 1116807"/>
                  <a:gd name="connsiteY6" fmla="*/ 295275 h 379585"/>
                  <a:gd name="connsiteX0" fmla="*/ 0 w 1109663"/>
                  <a:gd name="connsiteY0" fmla="*/ 504825 h 504825"/>
                  <a:gd name="connsiteX1" fmla="*/ 750093 w 1109663"/>
                  <a:gd name="connsiteY1" fmla="*/ 102393 h 504825"/>
                  <a:gd name="connsiteX2" fmla="*/ 726281 w 1109663"/>
                  <a:gd name="connsiteY2" fmla="*/ 0 h 504825"/>
                  <a:gd name="connsiteX3" fmla="*/ 1109663 w 1109663"/>
                  <a:gd name="connsiteY3" fmla="*/ 159543 h 504825"/>
                  <a:gd name="connsiteX4" fmla="*/ 828871 w 1109663"/>
                  <a:gd name="connsiteY4" fmla="*/ 379585 h 504825"/>
                  <a:gd name="connsiteX5" fmla="*/ 807244 w 1109663"/>
                  <a:gd name="connsiteY5" fmla="*/ 273844 h 504825"/>
                  <a:gd name="connsiteX6" fmla="*/ 0 w 1109663"/>
                  <a:gd name="connsiteY6" fmla="*/ 504825 h 504825"/>
                  <a:gd name="connsiteX0" fmla="*/ 0 w 1109663"/>
                  <a:gd name="connsiteY0" fmla="*/ 504825 h 504825"/>
                  <a:gd name="connsiteX1" fmla="*/ 750093 w 1109663"/>
                  <a:gd name="connsiteY1" fmla="*/ 102393 h 504825"/>
                  <a:gd name="connsiteX2" fmla="*/ 726281 w 1109663"/>
                  <a:gd name="connsiteY2" fmla="*/ 0 h 504825"/>
                  <a:gd name="connsiteX3" fmla="*/ 1109663 w 1109663"/>
                  <a:gd name="connsiteY3" fmla="*/ 159543 h 504825"/>
                  <a:gd name="connsiteX4" fmla="*/ 828871 w 1109663"/>
                  <a:gd name="connsiteY4" fmla="*/ 379585 h 504825"/>
                  <a:gd name="connsiteX5" fmla="*/ 807244 w 1109663"/>
                  <a:gd name="connsiteY5" fmla="*/ 273844 h 504825"/>
                  <a:gd name="connsiteX6" fmla="*/ 0 w 1109663"/>
                  <a:gd name="connsiteY6" fmla="*/ 504825 h 504825"/>
                  <a:gd name="connsiteX0" fmla="*/ 0 w 1109663"/>
                  <a:gd name="connsiteY0" fmla="*/ 504825 h 504825"/>
                  <a:gd name="connsiteX1" fmla="*/ 750093 w 1109663"/>
                  <a:gd name="connsiteY1" fmla="*/ 102393 h 504825"/>
                  <a:gd name="connsiteX2" fmla="*/ 726281 w 1109663"/>
                  <a:gd name="connsiteY2" fmla="*/ 0 h 504825"/>
                  <a:gd name="connsiteX3" fmla="*/ 1109663 w 1109663"/>
                  <a:gd name="connsiteY3" fmla="*/ 159543 h 504825"/>
                  <a:gd name="connsiteX4" fmla="*/ 828871 w 1109663"/>
                  <a:gd name="connsiteY4" fmla="*/ 379585 h 504825"/>
                  <a:gd name="connsiteX5" fmla="*/ 807244 w 1109663"/>
                  <a:gd name="connsiteY5" fmla="*/ 273844 h 504825"/>
                  <a:gd name="connsiteX6" fmla="*/ 0 w 1109663"/>
                  <a:gd name="connsiteY6" fmla="*/ 504825 h 504825"/>
                  <a:gd name="connsiteX0" fmla="*/ 0 w 1128713"/>
                  <a:gd name="connsiteY0" fmla="*/ 504825 h 504825"/>
                  <a:gd name="connsiteX1" fmla="*/ 750093 w 1128713"/>
                  <a:gd name="connsiteY1" fmla="*/ 102393 h 504825"/>
                  <a:gd name="connsiteX2" fmla="*/ 726281 w 1128713"/>
                  <a:gd name="connsiteY2" fmla="*/ 0 h 504825"/>
                  <a:gd name="connsiteX3" fmla="*/ 1128713 w 1128713"/>
                  <a:gd name="connsiteY3" fmla="*/ 259555 h 504825"/>
                  <a:gd name="connsiteX4" fmla="*/ 828871 w 1128713"/>
                  <a:gd name="connsiteY4" fmla="*/ 379585 h 504825"/>
                  <a:gd name="connsiteX5" fmla="*/ 807244 w 1128713"/>
                  <a:gd name="connsiteY5" fmla="*/ 273844 h 504825"/>
                  <a:gd name="connsiteX6" fmla="*/ 0 w 1128713"/>
                  <a:gd name="connsiteY6" fmla="*/ 504825 h 504825"/>
                  <a:gd name="connsiteX0" fmla="*/ 0 w 1128713"/>
                  <a:gd name="connsiteY0" fmla="*/ 490537 h 490537"/>
                  <a:gd name="connsiteX1" fmla="*/ 750093 w 1128713"/>
                  <a:gd name="connsiteY1" fmla="*/ 88105 h 490537"/>
                  <a:gd name="connsiteX2" fmla="*/ 738188 w 1128713"/>
                  <a:gd name="connsiteY2" fmla="*/ 0 h 490537"/>
                  <a:gd name="connsiteX3" fmla="*/ 1128713 w 1128713"/>
                  <a:gd name="connsiteY3" fmla="*/ 245267 h 490537"/>
                  <a:gd name="connsiteX4" fmla="*/ 828871 w 1128713"/>
                  <a:gd name="connsiteY4" fmla="*/ 365297 h 490537"/>
                  <a:gd name="connsiteX5" fmla="*/ 807244 w 1128713"/>
                  <a:gd name="connsiteY5" fmla="*/ 259556 h 490537"/>
                  <a:gd name="connsiteX6" fmla="*/ 0 w 1128713"/>
                  <a:gd name="connsiteY6" fmla="*/ 490537 h 490537"/>
                  <a:gd name="connsiteX0" fmla="*/ 0 w 1128713"/>
                  <a:gd name="connsiteY0" fmla="*/ 490537 h 490537"/>
                  <a:gd name="connsiteX1" fmla="*/ 750093 w 1128713"/>
                  <a:gd name="connsiteY1" fmla="*/ 88105 h 490537"/>
                  <a:gd name="connsiteX2" fmla="*/ 738188 w 1128713"/>
                  <a:gd name="connsiteY2" fmla="*/ 0 h 490537"/>
                  <a:gd name="connsiteX3" fmla="*/ 1128713 w 1128713"/>
                  <a:gd name="connsiteY3" fmla="*/ 245267 h 490537"/>
                  <a:gd name="connsiteX4" fmla="*/ 828871 w 1128713"/>
                  <a:gd name="connsiteY4" fmla="*/ 365297 h 490537"/>
                  <a:gd name="connsiteX5" fmla="*/ 812006 w 1128713"/>
                  <a:gd name="connsiteY5" fmla="*/ 290512 h 490537"/>
                  <a:gd name="connsiteX6" fmla="*/ 0 w 1128713"/>
                  <a:gd name="connsiteY6" fmla="*/ 490537 h 490537"/>
                  <a:gd name="connsiteX0" fmla="*/ 0 w 1128713"/>
                  <a:gd name="connsiteY0" fmla="*/ 490537 h 490537"/>
                  <a:gd name="connsiteX1" fmla="*/ 761999 w 1128713"/>
                  <a:gd name="connsiteY1" fmla="*/ 90486 h 490537"/>
                  <a:gd name="connsiteX2" fmla="*/ 738188 w 1128713"/>
                  <a:gd name="connsiteY2" fmla="*/ 0 h 490537"/>
                  <a:gd name="connsiteX3" fmla="*/ 1128713 w 1128713"/>
                  <a:gd name="connsiteY3" fmla="*/ 245267 h 490537"/>
                  <a:gd name="connsiteX4" fmla="*/ 828871 w 1128713"/>
                  <a:gd name="connsiteY4" fmla="*/ 365297 h 490537"/>
                  <a:gd name="connsiteX5" fmla="*/ 812006 w 1128713"/>
                  <a:gd name="connsiteY5" fmla="*/ 290512 h 490537"/>
                  <a:gd name="connsiteX6" fmla="*/ 0 w 1128713"/>
                  <a:gd name="connsiteY6" fmla="*/ 490537 h 490537"/>
                  <a:gd name="connsiteX0" fmla="*/ 0 w 1128713"/>
                  <a:gd name="connsiteY0" fmla="*/ 490537 h 490537"/>
                  <a:gd name="connsiteX1" fmla="*/ 761999 w 1128713"/>
                  <a:gd name="connsiteY1" fmla="*/ 90486 h 490537"/>
                  <a:gd name="connsiteX2" fmla="*/ 738188 w 1128713"/>
                  <a:gd name="connsiteY2" fmla="*/ 0 h 490537"/>
                  <a:gd name="connsiteX3" fmla="*/ 1128713 w 1128713"/>
                  <a:gd name="connsiteY3" fmla="*/ 245267 h 490537"/>
                  <a:gd name="connsiteX4" fmla="*/ 828871 w 1128713"/>
                  <a:gd name="connsiteY4" fmla="*/ 365297 h 490537"/>
                  <a:gd name="connsiteX5" fmla="*/ 812006 w 1128713"/>
                  <a:gd name="connsiteY5" fmla="*/ 290512 h 490537"/>
                  <a:gd name="connsiteX6" fmla="*/ 0 w 1128713"/>
                  <a:gd name="connsiteY6" fmla="*/ 490537 h 490537"/>
                  <a:gd name="connsiteX0" fmla="*/ 0 w 1128713"/>
                  <a:gd name="connsiteY0" fmla="*/ 490537 h 490537"/>
                  <a:gd name="connsiteX1" fmla="*/ 761999 w 1128713"/>
                  <a:gd name="connsiteY1" fmla="*/ 90486 h 490537"/>
                  <a:gd name="connsiteX2" fmla="*/ 738188 w 1128713"/>
                  <a:gd name="connsiteY2" fmla="*/ 0 h 490537"/>
                  <a:gd name="connsiteX3" fmla="*/ 1128713 w 1128713"/>
                  <a:gd name="connsiteY3" fmla="*/ 245267 h 490537"/>
                  <a:gd name="connsiteX4" fmla="*/ 828871 w 1128713"/>
                  <a:gd name="connsiteY4" fmla="*/ 365297 h 490537"/>
                  <a:gd name="connsiteX5" fmla="*/ 812006 w 1128713"/>
                  <a:gd name="connsiteY5" fmla="*/ 290512 h 490537"/>
                  <a:gd name="connsiteX6" fmla="*/ 0 w 1128713"/>
                  <a:gd name="connsiteY6" fmla="*/ 490537 h 490537"/>
                  <a:gd name="connsiteX0" fmla="*/ 0 w 1128713"/>
                  <a:gd name="connsiteY0" fmla="*/ 490537 h 490537"/>
                  <a:gd name="connsiteX1" fmla="*/ 761999 w 1128713"/>
                  <a:gd name="connsiteY1" fmla="*/ 90486 h 490537"/>
                  <a:gd name="connsiteX2" fmla="*/ 738188 w 1128713"/>
                  <a:gd name="connsiteY2" fmla="*/ 0 h 490537"/>
                  <a:gd name="connsiteX3" fmla="*/ 1128713 w 1128713"/>
                  <a:gd name="connsiteY3" fmla="*/ 245267 h 490537"/>
                  <a:gd name="connsiteX4" fmla="*/ 828871 w 1128713"/>
                  <a:gd name="connsiteY4" fmla="*/ 365297 h 490537"/>
                  <a:gd name="connsiteX5" fmla="*/ 812006 w 1128713"/>
                  <a:gd name="connsiteY5" fmla="*/ 290512 h 490537"/>
                  <a:gd name="connsiteX6" fmla="*/ 0 w 1128713"/>
                  <a:gd name="connsiteY6" fmla="*/ 490537 h 490537"/>
                  <a:gd name="connsiteX0" fmla="*/ 0 w 1128713"/>
                  <a:gd name="connsiteY0" fmla="*/ 490537 h 490537"/>
                  <a:gd name="connsiteX1" fmla="*/ 761999 w 1128713"/>
                  <a:gd name="connsiteY1" fmla="*/ 90486 h 490537"/>
                  <a:gd name="connsiteX2" fmla="*/ 738188 w 1128713"/>
                  <a:gd name="connsiteY2" fmla="*/ 0 h 490537"/>
                  <a:gd name="connsiteX3" fmla="*/ 1128713 w 1128713"/>
                  <a:gd name="connsiteY3" fmla="*/ 245267 h 490537"/>
                  <a:gd name="connsiteX4" fmla="*/ 828871 w 1128713"/>
                  <a:gd name="connsiteY4" fmla="*/ 365297 h 490537"/>
                  <a:gd name="connsiteX5" fmla="*/ 812006 w 1128713"/>
                  <a:gd name="connsiteY5" fmla="*/ 290512 h 490537"/>
                  <a:gd name="connsiteX6" fmla="*/ 0 w 1128713"/>
                  <a:gd name="connsiteY6" fmla="*/ 490537 h 490537"/>
                  <a:gd name="connsiteX0" fmla="*/ 0 w 1128713"/>
                  <a:gd name="connsiteY0" fmla="*/ 490537 h 490537"/>
                  <a:gd name="connsiteX1" fmla="*/ 761999 w 1128713"/>
                  <a:gd name="connsiteY1" fmla="*/ 90486 h 490537"/>
                  <a:gd name="connsiteX2" fmla="*/ 738188 w 1128713"/>
                  <a:gd name="connsiteY2" fmla="*/ 0 h 490537"/>
                  <a:gd name="connsiteX3" fmla="*/ 1128713 w 1128713"/>
                  <a:gd name="connsiteY3" fmla="*/ 245267 h 490537"/>
                  <a:gd name="connsiteX4" fmla="*/ 828871 w 1128713"/>
                  <a:gd name="connsiteY4" fmla="*/ 365297 h 490537"/>
                  <a:gd name="connsiteX5" fmla="*/ 812006 w 1128713"/>
                  <a:gd name="connsiteY5" fmla="*/ 290512 h 490537"/>
                  <a:gd name="connsiteX6" fmla="*/ 0 w 1128713"/>
                  <a:gd name="connsiteY6" fmla="*/ 490537 h 490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28713" h="490537">
                    <a:moveTo>
                      <a:pt x="0" y="490537"/>
                    </a:moveTo>
                    <a:cubicBezTo>
                      <a:pt x="111918" y="228600"/>
                      <a:pt x="459580" y="28573"/>
                      <a:pt x="761999" y="90486"/>
                    </a:cubicBezTo>
                    <a:lnTo>
                      <a:pt x="738188" y="0"/>
                    </a:lnTo>
                    <a:lnTo>
                      <a:pt x="1128713" y="245267"/>
                    </a:lnTo>
                    <a:lnTo>
                      <a:pt x="828871" y="365297"/>
                    </a:lnTo>
                    <a:lnTo>
                      <a:pt x="812006" y="290512"/>
                    </a:lnTo>
                    <a:cubicBezTo>
                      <a:pt x="716757" y="229393"/>
                      <a:pt x="261937" y="225424"/>
                      <a:pt x="0" y="490537"/>
                    </a:cubicBezTo>
                    <a:close/>
                  </a:path>
                </a:pathLst>
              </a:custGeom>
              <a:gradFill flip="none" rotWithShape="1">
                <a:gsLst>
                  <a:gs pos="2083">
                    <a:srgbClr val="FFB13F">
                      <a:alpha val="0"/>
                    </a:srgbClr>
                  </a:gs>
                  <a:gs pos="51000">
                    <a:srgbClr val="FFB13F"/>
                  </a:gs>
                  <a:gs pos="100000">
                    <a:srgbClr val="D63D00"/>
                  </a:gs>
                </a:gsLst>
                <a:lin ang="0" scaled="1"/>
                <a:tileRect/>
              </a:gradFill>
              <a:ln w="3175">
                <a:noFill/>
              </a:ln>
              <a:effectLst>
                <a:outerShdw dist="50800" dir="5400000" sx="99000" sy="99000" algn="t" rotWithShape="0">
                  <a:prstClr val="black">
                    <a:alpha val="11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dirty="0">
                    <a:solidFill>
                      <a:prstClr val="white"/>
                    </a:solidFill>
                  </a:rPr>
                  <a:t>  </a:t>
                </a:r>
                <a:endParaRPr lang="ko-KR" alt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66" name="직사각형 265"/>
              <p:cNvSpPr/>
              <p:nvPr/>
            </p:nvSpPr>
            <p:spPr>
              <a:xfrm>
                <a:off x="3540354" y="3718510"/>
                <a:ext cx="380233" cy="2539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kumimoji="1" lang="en-US" altLang="ko-KR" sz="1050" b="1" kern="0" dirty="0">
                    <a:gradFill>
                      <a:gsLst>
                        <a:gs pos="0">
                          <a:prstClr val="black">
                            <a:lumMod val="85000"/>
                            <a:lumOff val="15000"/>
                          </a:prstClr>
                        </a:gs>
                        <a:gs pos="50000">
                          <a:prstClr val="black">
                            <a:lumMod val="85000"/>
                            <a:lumOff val="15000"/>
                          </a:prstClr>
                        </a:gs>
                      </a:gsLst>
                      <a:lin ang="5400000" scaled="0"/>
                    </a:gradFill>
                  </a:rPr>
                  <a:t>‘13</a:t>
                </a:r>
                <a:endParaRPr lang="ko-KR" altLang="en-US" sz="1050" dirty="0">
                  <a:gradFill>
                    <a:gsLst>
                      <a:gs pos="0">
                        <a:prstClr val="black">
                          <a:lumMod val="85000"/>
                          <a:lumOff val="15000"/>
                        </a:prstClr>
                      </a:gs>
                      <a:gs pos="5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5400000" scaled="0"/>
                  </a:gradFill>
                </a:endParaRPr>
              </a:p>
            </p:txBody>
          </p:sp>
          <p:sp>
            <p:nvSpPr>
              <p:cNvPr id="267" name="직사각형 266"/>
              <p:cNvSpPr/>
              <p:nvPr/>
            </p:nvSpPr>
            <p:spPr>
              <a:xfrm>
                <a:off x="4056548" y="3718510"/>
                <a:ext cx="380233" cy="2539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kumimoji="1" lang="en-US" altLang="ko-KR" sz="1050" b="1" kern="0" dirty="0">
                    <a:gradFill>
                      <a:gsLst>
                        <a:gs pos="0">
                          <a:srgbClr val="3A3A3A"/>
                        </a:gs>
                        <a:gs pos="50000">
                          <a:srgbClr val="2E2E2E"/>
                        </a:gs>
                      </a:gsLst>
                      <a:lin ang="5400000" scaled="0"/>
                    </a:gradFill>
                  </a:rPr>
                  <a:t>‘17</a:t>
                </a:r>
                <a:endParaRPr lang="ko-KR" altLang="en-US" sz="1050" dirty="0">
                  <a:solidFill>
                    <a:prstClr val="black"/>
                  </a:solidFill>
                </a:endParaRPr>
              </a:p>
            </p:txBody>
          </p:sp>
        </p:grpSp>
        <p:cxnSp>
          <p:nvCxnSpPr>
            <p:cNvPr id="259" name="직선 연결선 258"/>
            <p:cNvCxnSpPr/>
            <p:nvPr/>
          </p:nvCxnSpPr>
          <p:spPr>
            <a:xfrm>
              <a:off x="3383280" y="4074777"/>
              <a:ext cx="1097280" cy="0"/>
            </a:xfrm>
            <a:prstGeom prst="line">
              <a:avLst/>
            </a:prstGeom>
            <a:ln>
              <a:solidFill>
                <a:srgbClr val="007E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9" name="자유형 218"/>
          <p:cNvSpPr/>
          <p:nvPr/>
        </p:nvSpPr>
        <p:spPr>
          <a:xfrm rot="20695186">
            <a:off x="5225376" y="4822154"/>
            <a:ext cx="480442" cy="206951"/>
          </a:xfrm>
          <a:custGeom>
            <a:avLst/>
            <a:gdLst>
              <a:gd name="connsiteX0" fmla="*/ 0 w 1038225"/>
              <a:gd name="connsiteY0" fmla="*/ 295275 h 390525"/>
              <a:gd name="connsiteX1" fmla="*/ 752475 w 1038225"/>
              <a:gd name="connsiteY1" fmla="*/ 133350 h 390525"/>
              <a:gd name="connsiteX2" fmla="*/ 733425 w 1038225"/>
              <a:gd name="connsiteY2" fmla="*/ 0 h 390525"/>
              <a:gd name="connsiteX3" fmla="*/ 1038225 w 1038225"/>
              <a:gd name="connsiteY3" fmla="*/ 76200 h 390525"/>
              <a:gd name="connsiteX4" fmla="*/ 866775 w 1038225"/>
              <a:gd name="connsiteY4" fmla="*/ 390525 h 390525"/>
              <a:gd name="connsiteX5" fmla="*/ 819150 w 1038225"/>
              <a:gd name="connsiteY5" fmla="*/ 266700 h 390525"/>
              <a:gd name="connsiteX6" fmla="*/ 0 w 1038225"/>
              <a:gd name="connsiteY6" fmla="*/ 295275 h 390525"/>
              <a:gd name="connsiteX0" fmla="*/ 0 w 1085850"/>
              <a:gd name="connsiteY0" fmla="*/ 295275 h 390525"/>
              <a:gd name="connsiteX1" fmla="*/ 752475 w 1085850"/>
              <a:gd name="connsiteY1" fmla="*/ 133350 h 390525"/>
              <a:gd name="connsiteX2" fmla="*/ 733425 w 1085850"/>
              <a:gd name="connsiteY2" fmla="*/ 0 h 390525"/>
              <a:gd name="connsiteX3" fmla="*/ 1085850 w 1085850"/>
              <a:gd name="connsiteY3" fmla="*/ 142875 h 390525"/>
              <a:gd name="connsiteX4" fmla="*/ 866775 w 1085850"/>
              <a:gd name="connsiteY4" fmla="*/ 390525 h 390525"/>
              <a:gd name="connsiteX5" fmla="*/ 819150 w 1085850"/>
              <a:gd name="connsiteY5" fmla="*/ 266700 h 390525"/>
              <a:gd name="connsiteX6" fmla="*/ 0 w 1085850"/>
              <a:gd name="connsiteY6" fmla="*/ 295275 h 390525"/>
              <a:gd name="connsiteX0" fmla="*/ 0 w 1085850"/>
              <a:gd name="connsiteY0" fmla="*/ 295275 h 390525"/>
              <a:gd name="connsiteX1" fmla="*/ 757237 w 1085850"/>
              <a:gd name="connsiteY1" fmla="*/ 102393 h 390525"/>
              <a:gd name="connsiteX2" fmla="*/ 733425 w 1085850"/>
              <a:gd name="connsiteY2" fmla="*/ 0 h 390525"/>
              <a:gd name="connsiteX3" fmla="*/ 1085850 w 1085850"/>
              <a:gd name="connsiteY3" fmla="*/ 142875 h 390525"/>
              <a:gd name="connsiteX4" fmla="*/ 866775 w 1085850"/>
              <a:gd name="connsiteY4" fmla="*/ 390525 h 390525"/>
              <a:gd name="connsiteX5" fmla="*/ 819150 w 1085850"/>
              <a:gd name="connsiteY5" fmla="*/ 266700 h 390525"/>
              <a:gd name="connsiteX6" fmla="*/ 0 w 1085850"/>
              <a:gd name="connsiteY6" fmla="*/ 295275 h 390525"/>
              <a:gd name="connsiteX0" fmla="*/ 0 w 1085850"/>
              <a:gd name="connsiteY0" fmla="*/ 295275 h 390525"/>
              <a:gd name="connsiteX1" fmla="*/ 757237 w 1085850"/>
              <a:gd name="connsiteY1" fmla="*/ 102393 h 390525"/>
              <a:gd name="connsiteX2" fmla="*/ 733425 w 1085850"/>
              <a:gd name="connsiteY2" fmla="*/ 0 h 390525"/>
              <a:gd name="connsiteX3" fmla="*/ 1085850 w 1085850"/>
              <a:gd name="connsiteY3" fmla="*/ 142875 h 390525"/>
              <a:gd name="connsiteX4" fmla="*/ 866775 w 1085850"/>
              <a:gd name="connsiteY4" fmla="*/ 390525 h 390525"/>
              <a:gd name="connsiteX5" fmla="*/ 819150 w 1085850"/>
              <a:gd name="connsiteY5" fmla="*/ 290513 h 390525"/>
              <a:gd name="connsiteX6" fmla="*/ 0 w 1085850"/>
              <a:gd name="connsiteY6" fmla="*/ 295275 h 390525"/>
              <a:gd name="connsiteX0" fmla="*/ 0 w 1085850"/>
              <a:gd name="connsiteY0" fmla="*/ 295275 h 390525"/>
              <a:gd name="connsiteX1" fmla="*/ 757237 w 1085850"/>
              <a:gd name="connsiteY1" fmla="*/ 102393 h 390525"/>
              <a:gd name="connsiteX2" fmla="*/ 733425 w 1085850"/>
              <a:gd name="connsiteY2" fmla="*/ 0 h 390525"/>
              <a:gd name="connsiteX3" fmla="*/ 1085850 w 1085850"/>
              <a:gd name="connsiteY3" fmla="*/ 142875 h 390525"/>
              <a:gd name="connsiteX4" fmla="*/ 866775 w 1085850"/>
              <a:gd name="connsiteY4" fmla="*/ 390525 h 390525"/>
              <a:gd name="connsiteX5" fmla="*/ 843159 w 1085850"/>
              <a:gd name="connsiteY5" fmla="*/ 384348 h 390525"/>
              <a:gd name="connsiteX6" fmla="*/ 819150 w 1085850"/>
              <a:gd name="connsiteY6" fmla="*/ 290513 h 390525"/>
              <a:gd name="connsiteX7" fmla="*/ 0 w 1085850"/>
              <a:gd name="connsiteY7" fmla="*/ 295275 h 390525"/>
              <a:gd name="connsiteX0" fmla="*/ 0 w 1116807"/>
              <a:gd name="connsiteY0" fmla="*/ 295275 h 390525"/>
              <a:gd name="connsiteX1" fmla="*/ 757237 w 1116807"/>
              <a:gd name="connsiteY1" fmla="*/ 102393 h 390525"/>
              <a:gd name="connsiteX2" fmla="*/ 733425 w 1116807"/>
              <a:gd name="connsiteY2" fmla="*/ 0 h 390525"/>
              <a:gd name="connsiteX3" fmla="*/ 1116807 w 1116807"/>
              <a:gd name="connsiteY3" fmla="*/ 159543 h 390525"/>
              <a:gd name="connsiteX4" fmla="*/ 866775 w 1116807"/>
              <a:gd name="connsiteY4" fmla="*/ 390525 h 390525"/>
              <a:gd name="connsiteX5" fmla="*/ 843159 w 1116807"/>
              <a:gd name="connsiteY5" fmla="*/ 384348 h 390525"/>
              <a:gd name="connsiteX6" fmla="*/ 819150 w 1116807"/>
              <a:gd name="connsiteY6" fmla="*/ 290513 h 390525"/>
              <a:gd name="connsiteX7" fmla="*/ 0 w 1116807"/>
              <a:gd name="connsiteY7" fmla="*/ 295275 h 390525"/>
              <a:gd name="connsiteX0" fmla="*/ 0 w 1116807"/>
              <a:gd name="connsiteY0" fmla="*/ 295275 h 390525"/>
              <a:gd name="connsiteX1" fmla="*/ 757237 w 1116807"/>
              <a:gd name="connsiteY1" fmla="*/ 102393 h 390525"/>
              <a:gd name="connsiteX2" fmla="*/ 733425 w 1116807"/>
              <a:gd name="connsiteY2" fmla="*/ 0 h 390525"/>
              <a:gd name="connsiteX3" fmla="*/ 1116807 w 1116807"/>
              <a:gd name="connsiteY3" fmla="*/ 159543 h 390525"/>
              <a:gd name="connsiteX4" fmla="*/ 866775 w 1116807"/>
              <a:gd name="connsiteY4" fmla="*/ 390525 h 390525"/>
              <a:gd name="connsiteX5" fmla="*/ 843159 w 1116807"/>
              <a:gd name="connsiteY5" fmla="*/ 384348 h 390525"/>
              <a:gd name="connsiteX6" fmla="*/ 814388 w 1116807"/>
              <a:gd name="connsiteY6" fmla="*/ 273844 h 390525"/>
              <a:gd name="connsiteX7" fmla="*/ 0 w 1116807"/>
              <a:gd name="connsiteY7" fmla="*/ 295275 h 390525"/>
              <a:gd name="connsiteX0" fmla="*/ 0 w 1116807"/>
              <a:gd name="connsiteY0" fmla="*/ 295275 h 384348"/>
              <a:gd name="connsiteX1" fmla="*/ 757237 w 1116807"/>
              <a:gd name="connsiteY1" fmla="*/ 102393 h 384348"/>
              <a:gd name="connsiteX2" fmla="*/ 733425 w 1116807"/>
              <a:gd name="connsiteY2" fmla="*/ 0 h 384348"/>
              <a:gd name="connsiteX3" fmla="*/ 1116807 w 1116807"/>
              <a:gd name="connsiteY3" fmla="*/ 159543 h 384348"/>
              <a:gd name="connsiteX4" fmla="*/ 843159 w 1116807"/>
              <a:gd name="connsiteY4" fmla="*/ 384348 h 384348"/>
              <a:gd name="connsiteX5" fmla="*/ 814388 w 1116807"/>
              <a:gd name="connsiteY5" fmla="*/ 273844 h 384348"/>
              <a:gd name="connsiteX6" fmla="*/ 0 w 1116807"/>
              <a:gd name="connsiteY6" fmla="*/ 295275 h 384348"/>
              <a:gd name="connsiteX0" fmla="*/ 0 w 1116807"/>
              <a:gd name="connsiteY0" fmla="*/ 295275 h 379585"/>
              <a:gd name="connsiteX1" fmla="*/ 757237 w 1116807"/>
              <a:gd name="connsiteY1" fmla="*/ 102393 h 379585"/>
              <a:gd name="connsiteX2" fmla="*/ 733425 w 1116807"/>
              <a:gd name="connsiteY2" fmla="*/ 0 h 379585"/>
              <a:gd name="connsiteX3" fmla="*/ 1116807 w 1116807"/>
              <a:gd name="connsiteY3" fmla="*/ 159543 h 379585"/>
              <a:gd name="connsiteX4" fmla="*/ 836015 w 1116807"/>
              <a:gd name="connsiteY4" fmla="*/ 379585 h 379585"/>
              <a:gd name="connsiteX5" fmla="*/ 814388 w 1116807"/>
              <a:gd name="connsiteY5" fmla="*/ 273844 h 379585"/>
              <a:gd name="connsiteX6" fmla="*/ 0 w 1116807"/>
              <a:gd name="connsiteY6" fmla="*/ 295275 h 379585"/>
              <a:gd name="connsiteX0" fmla="*/ 0 w 1116807"/>
              <a:gd name="connsiteY0" fmla="*/ 295275 h 379585"/>
              <a:gd name="connsiteX1" fmla="*/ 757237 w 1116807"/>
              <a:gd name="connsiteY1" fmla="*/ 102393 h 379585"/>
              <a:gd name="connsiteX2" fmla="*/ 733425 w 1116807"/>
              <a:gd name="connsiteY2" fmla="*/ 0 h 379585"/>
              <a:gd name="connsiteX3" fmla="*/ 1116807 w 1116807"/>
              <a:gd name="connsiteY3" fmla="*/ 159543 h 379585"/>
              <a:gd name="connsiteX4" fmla="*/ 836015 w 1116807"/>
              <a:gd name="connsiteY4" fmla="*/ 379585 h 379585"/>
              <a:gd name="connsiteX5" fmla="*/ 814388 w 1116807"/>
              <a:gd name="connsiteY5" fmla="*/ 273844 h 379585"/>
              <a:gd name="connsiteX6" fmla="*/ 0 w 1116807"/>
              <a:gd name="connsiteY6" fmla="*/ 295275 h 379585"/>
              <a:gd name="connsiteX0" fmla="*/ 0 w 1116807"/>
              <a:gd name="connsiteY0" fmla="*/ 295275 h 379585"/>
              <a:gd name="connsiteX1" fmla="*/ 757237 w 1116807"/>
              <a:gd name="connsiteY1" fmla="*/ 102393 h 379585"/>
              <a:gd name="connsiteX2" fmla="*/ 733425 w 1116807"/>
              <a:gd name="connsiteY2" fmla="*/ 0 h 379585"/>
              <a:gd name="connsiteX3" fmla="*/ 1116807 w 1116807"/>
              <a:gd name="connsiteY3" fmla="*/ 159543 h 379585"/>
              <a:gd name="connsiteX4" fmla="*/ 836015 w 1116807"/>
              <a:gd name="connsiteY4" fmla="*/ 379585 h 379585"/>
              <a:gd name="connsiteX5" fmla="*/ 814388 w 1116807"/>
              <a:gd name="connsiteY5" fmla="*/ 273844 h 379585"/>
              <a:gd name="connsiteX6" fmla="*/ 0 w 1116807"/>
              <a:gd name="connsiteY6" fmla="*/ 295275 h 379585"/>
              <a:gd name="connsiteX0" fmla="*/ 0 w 1109663"/>
              <a:gd name="connsiteY0" fmla="*/ 504825 h 504825"/>
              <a:gd name="connsiteX1" fmla="*/ 750093 w 1109663"/>
              <a:gd name="connsiteY1" fmla="*/ 102393 h 504825"/>
              <a:gd name="connsiteX2" fmla="*/ 726281 w 1109663"/>
              <a:gd name="connsiteY2" fmla="*/ 0 h 504825"/>
              <a:gd name="connsiteX3" fmla="*/ 1109663 w 1109663"/>
              <a:gd name="connsiteY3" fmla="*/ 159543 h 504825"/>
              <a:gd name="connsiteX4" fmla="*/ 828871 w 1109663"/>
              <a:gd name="connsiteY4" fmla="*/ 379585 h 504825"/>
              <a:gd name="connsiteX5" fmla="*/ 807244 w 1109663"/>
              <a:gd name="connsiteY5" fmla="*/ 273844 h 504825"/>
              <a:gd name="connsiteX6" fmla="*/ 0 w 1109663"/>
              <a:gd name="connsiteY6" fmla="*/ 504825 h 504825"/>
              <a:gd name="connsiteX0" fmla="*/ 0 w 1109663"/>
              <a:gd name="connsiteY0" fmla="*/ 504825 h 504825"/>
              <a:gd name="connsiteX1" fmla="*/ 750093 w 1109663"/>
              <a:gd name="connsiteY1" fmla="*/ 102393 h 504825"/>
              <a:gd name="connsiteX2" fmla="*/ 726281 w 1109663"/>
              <a:gd name="connsiteY2" fmla="*/ 0 h 504825"/>
              <a:gd name="connsiteX3" fmla="*/ 1109663 w 1109663"/>
              <a:gd name="connsiteY3" fmla="*/ 159543 h 504825"/>
              <a:gd name="connsiteX4" fmla="*/ 828871 w 1109663"/>
              <a:gd name="connsiteY4" fmla="*/ 379585 h 504825"/>
              <a:gd name="connsiteX5" fmla="*/ 807244 w 1109663"/>
              <a:gd name="connsiteY5" fmla="*/ 273844 h 504825"/>
              <a:gd name="connsiteX6" fmla="*/ 0 w 1109663"/>
              <a:gd name="connsiteY6" fmla="*/ 504825 h 504825"/>
              <a:gd name="connsiteX0" fmla="*/ 0 w 1109663"/>
              <a:gd name="connsiteY0" fmla="*/ 504825 h 504825"/>
              <a:gd name="connsiteX1" fmla="*/ 750093 w 1109663"/>
              <a:gd name="connsiteY1" fmla="*/ 102393 h 504825"/>
              <a:gd name="connsiteX2" fmla="*/ 726281 w 1109663"/>
              <a:gd name="connsiteY2" fmla="*/ 0 h 504825"/>
              <a:gd name="connsiteX3" fmla="*/ 1109663 w 1109663"/>
              <a:gd name="connsiteY3" fmla="*/ 159543 h 504825"/>
              <a:gd name="connsiteX4" fmla="*/ 828871 w 1109663"/>
              <a:gd name="connsiteY4" fmla="*/ 379585 h 504825"/>
              <a:gd name="connsiteX5" fmla="*/ 807244 w 1109663"/>
              <a:gd name="connsiteY5" fmla="*/ 273844 h 504825"/>
              <a:gd name="connsiteX6" fmla="*/ 0 w 1109663"/>
              <a:gd name="connsiteY6" fmla="*/ 504825 h 504825"/>
              <a:gd name="connsiteX0" fmla="*/ 0 w 1128713"/>
              <a:gd name="connsiteY0" fmla="*/ 504825 h 504825"/>
              <a:gd name="connsiteX1" fmla="*/ 750093 w 1128713"/>
              <a:gd name="connsiteY1" fmla="*/ 102393 h 504825"/>
              <a:gd name="connsiteX2" fmla="*/ 726281 w 1128713"/>
              <a:gd name="connsiteY2" fmla="*/ 0 h 504825"/>
              <a:gd name="connsiteX3" fmla="*/ 1128713 w 1128713"/>
              <a:gd name="connsiteY3" fmla="*/ 259555 h 504825"/>
              <a:gd name="connsiteX4" fmla="*/ 828871 w 1128713"/>
              <a:gd name="connsiteY4" fmla="*/ 379585 h 504825"/>
              <a:gd name="connsiteX5" fmla="*/ 807244 w 1128713"/>
              <a:gd name="connsiteY5" fmla="*/ 273844 h 504825"/>
              <a:gd name="connsiteX6" fmla="*/ 0 w 1128713"/>
              <a:gd name="connsiteY6" fmla="*/ 504825 h 504825"/>
              <a:gd name="connsiteX0" fmla="*/ 0 w 1128713"/>
              <a:gd name="connsiteY0" fmla="*/ 490537 h 490537"/>
              <a:gd name="connsiteX1" fmla="*/ 750093 w 1128713"/>
              <a:gd name="connsiteY1" fmla="*/ 88105 h 490537"/>
              <a:gd name="connsiteX2" fmla="*/ 738188 w 1128713"/>
              <a:gd name="connsiteY2" fmla="*/ 0 h 490537"/>
              <a:gd name="connsiteX3" fmla="*/ 1128713 w 1128713"/>
              <a:gd name="connsiteY3" fmla="*/ 245267 h 490537"/>
              <a:gd name="connsiteX4" fmla="*/ 828871 w 1128713"/>
              <a:gd name="connsiteY4" fmla="*/ 365297 h 490537"/>
              <a:gd name="connsiteX5" fmla="*/ 807244 w 1128713"/>
              <a:gd name="connsiteY5" fmla="*/ 259556 h 490537"/>
              <a:gd name="connsiteX6" fmla="*/ 0 w 1128713"/>
              <a:gd name="connsiteY6" fmla="*/ 490537 h 490537"/>
              <a:gd name="connsiteX0" fmla="*/ 0 w 1128713"/>
              <a:gd name="connsiteY0" fmla="*/ 490537 h 490537"/>
              <a:gd name="connsiteX1" fmla="*/ 750093 w 1128713"/>
              <a:gd name="connsiteY1" fmla="*/ 88105 h 490537"/>
              <a:gd name="connsiteX2" fmla="*/ 738188 w 1128713"/>
              <a:gd name="connsiteY2" fmla="*/ 0 h 490537"/>
              <a:gd name="connsiteX3" fmla="*/ 1128713 w 1128713"/>
              <a:gd name="connsiteY3" fmla="*/ 245267 h 490537"/>
              <a:gd name="connsiteX4" fmla="*/ 828871 w 1128713"/>
              <a:gd name="connsiteY4" fmla="*/ 365297 h 490537"/>
              <a:gd name="connsiteX5" fmla="*/ 812006 w 1128713"/>
              <a:gd name="connsiteY5" fmla="*/ 290512 h 490537"/>
              <a:gd name="connsiteX6" fmla="*/ 0 w 1128713"/>
              <a:gd name="connsiteY6" fmla="*/ 490537 h 490537"/>
              <a:gd name="connsiteX0" fmla="*/ 0 w 1128713"/>
              <a:gd name="connsiteY0" fmla="*/ 490537 h 490537"/>
              <a:gd name="connsiteX1" fmla="*/ 761999 w 1128713"/>
              <a:gd name="connsiteY1" fmla="*/ 90486 h 490537"/>
              <a:gd name="connsiteX2" fmla="*/ 738188 w 1128713"/>
              <a:gd name="connsiteY2" fmla="*/ 0 h 490537"/>
              <a:gd name="connsiteX3" fmla="*/ 1128713 w 1128713"/>
              <a:gd name="connsiteY3" fmla="*/ 245267 h 490537"/>
              <a:gd name="connsiteX4" fmla="*/ 828871 w 1128713"/>
              <a:gd name="connsiteY4" fmla="*/ 365297 h 490537"/>
              <a:gd name="connsiteX5" fmla="*/ 812006 w 1128713"/>
              <a:gd name="connsiteY5" fmla="*/ 290512 h 490537"/>
              <a:gd name="connsiteX6" fmla="*/ 0 w 1128713"/>
              <a:gd name="connsiteY6" fmla="*/ 490537 h 490537"/>
              <a:gd name="connsiteX0" fmla="*/ 0 w 1128713"/>
              <a:gd name="connsiteY0" fmla="*/ 490537 h 490537"/>
              <a:gd name="connsiteX1" fmla="*/ 761999 w 1128713"/>
              <a:gd name="connsiteY1" fmla="*/ 90486 h 490537"/>
              <a:gd name="connsiteX2" fmla="*/ 738188 w 1128713"/>
              <a:gd name="connsiteY2" fmla="*/ 0 h 490537"/>
              <a:gd name="connsiteX3" fmla="*/ 1128713 w 1128713"/>
              <a:gd name="connsiteY3" fmla="*/ 245267 h 490537"/>
              <a:gd name="connsiteX4" fmla="*/ 828871 w 1128713"/>
              <a:gd name="connsiteY4" fmla="*/ 365297 h 490537"/>
              <a:gd name="connsiteX5" fmla="*/ 812006 w 1128713"/>
              <a:gd name="connsiteY5" fmla="*/ 290512 h 490537"/>
              <a:gd name="connsiteX6" fmla="*/ 0 w 1128713"/>
              <a:gd name="connsiteY6" fmla="*/ 490537 h 490537"/>
              <a:gd name="connsiteX0" fmla="*/ 0 w 1128713"/>
              <a:gd name="connsiteY0" fmla="*/ 490537 h 490537"/>
              <a:gd name="connsiteX1" fmla="*/ 761999 w 1128713"/>
              <a:gd name="connsiteY1" fmla="*/ 90486 h 490537"/>
              <a:gd name="connsiteX2" fmla="*/ 738188 w 1128713"/>
              <a:gd name="connsiteY2" fmla="*/ 0 h 490537"/>
              <a:gd name="connsiteX3" fmla="*/ 1128713 w 1128713"/>
              <a:gd name="connsiteY3" fmla="*/ 245267 h 490537"/>
              <a:gd name="connsiteX4" fmla="*/ 828871 w 1128713"/>
              <a:gd name="connsiteY4" fmla="*/ 365297 h 490537"/>
              <a:gd name="connsiteX5" fmla="*/ 812006 w 1128713"/>
              <a:gd name="connsiteY5" fmla="*/ 290512 h 490537"/>
              <a:gd name="connsiteX6" fmla="*/ 0 w 1128713"/>
              <a:gd name="connsiteY6" fmla="*/ 490537 h 490537"/>
              <a:gd name="connsiteX0" fmla="*/ 0 w 1128713"/>
              <a:gd name="connsiteY0" fmla="*/ 490537 h 490537"/>
              <a:gd name="connsiteX1" fmla="*/ 761999 w 1128713"/>
              <a:gd name="connsiteY1" fmla="*/ 90486 h 490537"/>
              <a:gd name="connsiteX2" fmla="*/ 738188 w 1128713"/>
              <a:gd name="connsiteY2" fmla="*/ 0 h 490537"/>
              <a:gd name="connsiteX3" fmla="*/ 1128713 w 1128713"/>
              <a:gd name="connsiteY3" fmla="*/ 245267 h 490537"/>
              <a:gd name="connsiteX4" fmla="*/ 828871 w 1128713"/>
              <a:gd name="connsiteY4" fmla="*/ 365297 h 490537"/>
              <a:gd name="connsiteX5" fmla="*/ 812006 w 1128713"/>
              <a:gd name="connsiteY5" fmla="*/ 290512 h 490537"/>
              <a:gd name="connsiteX6" fmla="*/ 0 w 1128713"/>
              <a:gd name="connsiteY6" fmla="*/ 490537 h 490537"/>
              <a:gd name="connsiteX0" fmla="*/ 0 w 1128713"/>
              <a:gd name="connsiteY0" fmla="*/ 490537 h 490537"/>
              <a:gd name="connsiteX1" fmla="*/ 761999 w 1128713"/>
              <a:gd name="connsiteY1" fmla="*/ 90486 h 490537"/>
              <a:gd name="connsiteX2" fmla="*/ 738188 w 1128713"/>
              <a:gd name="connsiteY2" fmla="*/ 0 h 490537"/>
              <a:gd name="connsiteX3" fmla="*/ 1128713 w 1128713"/>
              <a:gd name="connsiteY3" fmla="*/ 245267 h 490537"/>
              <a:gd name="connsiteX4" fmla="*/ 828871 w 1128713"/>
              <a:gd name="connsiteY4" fmla="*/ 365297 h 490537"/>
              <a:gd name="connsiteX5" fmla="*/ 812006 w 1128713"/>
              <a:gd name="connsiteY5" fmla="*/ 290512 h 490537"/>
              <a:gd name="connsiteX6" fmla="*/ 0 w 1128713"/>
              <a:gd name="connsiteY6" fmla="*/ 490537 h 490537"/>
              <a:gd name="connsiteX0" fmla="*/ 0 w 1128713"/>
              <a:gd name="connsiteY0" fmla="*/ 490537 h 490537"/>
              <a:gd name="connsiteX1" fmla="*/ 761999 w 1128713"/>
              <a:gd name="connsiteY1" fmla="*/ 90486 h 490537"/>
              <a:gd name="connsiteX2" fmla="*/ 738188 w 1128713"/>
              <a:gd name="connsiteY2" fmla="*/ 0 h 490537"/>
              <a:gd name="connsiteX3" fmla="*/ 1128713 w 1128713"/>
              <a:gd name="connsiteY3" fmla="*/ 245267 h 490537"/>
              <a:gd name="connsiteX4" fmla="*/ 828871 w 1128713"/>
              <a:gd name="connsiteY4" fmla="*/ 365297 h 490537"/>
              <a:gd name="connsiteX5" fmla="*/ 812006 w 1128713"/>
              <a:gd name="connsiteY5" fmla="*/ 290512 h 490537"/>
              <a:gd name="connsiteX6" fmla="*/ 0 w 1128713"/>
              <a:gd name="connsiteY6" fmla="*/ 490537 h 490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28713" h="490537">
                <a:moveTo>
                  <a:pt x="0" y="490537"/>
                </a:moveTo>
                <a:cubicBezTo>
                  <a:pt x="111918" y="228600"/>
                  <a:pt x="459580" y="28573"/>
                  <a:pt x="761999" y="90486"/>
                </a:cubicBezTo>
                <a:lnTo>
                  <a:pt x="738188" y="0"/>
                </a:lnTo>
                <a:lnTo>
                  <a:pt x="1128713" y="245267"/>
                </a:lnTo>
                <a:lnTo>
                  <a:pt x="828871" y="365297"/>
                </a:lnTo>
                <a:lnTo>
                  <a:pt x="812006" y="290512"/>
                </a:lnTo>
                <a:cubicBezTo>
                  <a:pt x="716757" y="229393"/>
                  <a:pt x="261937" y="225424"/>
                  <a:pt x="0" y="490537"/>
                </a:cubicBezTo>
                <a:close/>
              </a:path>
            </a:pathLst>
          </a:custGeom>
          <a:gradFill flip="none" rotWithShape="1">
            <a:gsLst>
              <a:gs pos="2083">
                <a:srgbClr val="FFB13F">
                  <a:alpha val="0"/>
                </a:srgbClr>
              </a:gs>
              <a:gs pos="51000">
                <a:srgbClr val="FFB13F"/>
              </a:gs>
              <a:gs pos="100000">
                <a:srgbClr val="D63D00"/>
              </a:gs>
            </a:gsLst>
            <a:lin ang="0" scaled="1"/>
            <a:tileRect/>
          </a:gradFill>
          <a:ln w="3175">
            <a:noFill/>
          </a:ln>
          <a:effectLst>
            <a:outerShdw dist="50800" dir="5400000" sx="99000" sy="99000" algn="t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prstClr val="white"/>
                </a:solidFill>
              </a:rPr>
              <a:t>  </a:t>
            </a:r>
            <a:endParaRPr lang="ko-KR" altLang="en-US" dirty="0">
              <a:solidFill>
                <a:prstClr val="white"/>
              </a:solidFill>
            </a:endParaRPr>
          </a:p>
        </p:txBody>
      </p:sp>
      <p:grpSp>
        <p:nvGrpSpPr>
          <p:cNvPr id="280" name="그룹 279"/>
          <p:cNvGrpSpPr/>
          <p:nvPr/>
        </p:nvGrpSpPr>
        <p:grpSpPr>
          <a:xfrm>
            <a:off x="6805524" y="4046687"/>
            <a:ext cx="1494416" cy="1583145"/>
            <a:chOff x="4576443" y="4442737"/>
            <a:chExt cx="1248352" cy="1938591"/>
          </a:xfrm>
        </p:grpSpPr>
        <p:grpSp>
          <p:nvGrpSpPr>
            <p:cNvPr id="281" name="그룹 280"/>
            <p:cNvGrpSpPr/>
            <p:nvPr/>
          </p:nvGrpSpPr>
          <p:grpSpPr>
            <a:xfrm>
              <a:off x="4631314" y="4442737"/>
              <a:ext cx="1114161" cy="1114162"/>
              <a:chOff x="3682756" y="2278380"/>
              <a:chExt cx="831966" cy="831966"/>
            </a:xfrm>
          </p:grpSpPr>
          <p:grpSp>
            <p:nvGrpSpPr>
              <p:cNvPr id="297" name="그룹 296"/>
              <p:cNvGrpSpPr/>
              <p:nvPr/>
            </p:nvGrpSpPr>
            <p:grpSpPr>
              <a:xfrm>
                <a:off x="3682756" y="2278380"/>
                <a:ext cx="831966" cy="831966"/>
                <a:chOff x="3501191" y="2096815"/>
                <a:chExt cx="1195096" cy="1195096"/>
              </a:xfrm>
            </p:grpSpPr>
            <p:sp>
              <p:nvSpPr>
                <p:cNvPr id="299" name="타원 298"/>
                <p:cNvSpPr/>
                <p:nvPr/>
              </p:nvSpPr>
              <p:spPr>
                <a:xfrm>
                  <a:off x="3501191" y="2096815"/>
                  <a:ext cx="1195096" cy="1195096"/>
                </a:xfrm>
                <a:prstGeom prst="ellipse">
                  <a:avLst/>
                </a:prstGeom>
                <a:solidFill>
                  <a:srgbClr val="007ECC"/>
                </a:solidFill>
                <a:ln w="317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/>
                  <a:endParaRPr lang="ko-KR" altLang="en-US">
                    <a:solidFill>
                      <a:prstClr val="black"/>
                    </a:solidFill>
                    <a:latin typeface="굴림" pitchFamily="50" charset="-127"/>
                    <a:ea typeface="굴림" pitchFamily="50" charset="-127"/>
                  </a:endParaRPr>
                </a:p>
              </p:txBody>
            </p:sp>
            <p:sp>
              <p:nvSpPr>
                <p:cNvPr id="300" name="타원 299"/>
                <p:cNvSpPr/>
                <p:nvPr/>
              </p:nvSpPr>
              <p:spPr>
                <a:xfrm>
                  <a:off x="3759426" y="2142217"/>
                  <a:ext cx="685146" cy="397924"/>
                </a:xfrm>
                <a:prstGeom prst="ellipse">
                  <a:avLst/>
                </a:prstGeom>
                <a:gradFill>
                  <a:gsLst>
                    <a:gs pos="66000">
                      <a:srgbClr val="2E7A62">
                        <a:alpha val="0"/>
                      </a:srgbClr>
                    </a:gs>
                    <a:gs pos="100000">
                      <a:schemeClr val="bg1">
                        <a:alpha val="21000"/>
                      </a:schemeClr>
                    </a:gs>
                  </a:gsLst>
                  <a:lin ang="162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298" name="직사각형 297"/>
              <p:cNvSpPr/>
              <p:nvPr/>
            </p:nvSpPr>
            <p:spPr>
              <a:xfrm>
                <a:off x="3807750" y="2356164"/>
                <a:ext cx="581979" cy="22982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1042988" fontAlgn="base" latinLnBrk="0">
                  <a:spcBef>
                    <a:spcPct val="0"/>
                  </a:spcBef>
                  <a:spcAft>
                    <a:spcPct val="0"/>
                  </a:spcAft>
                  <a:buClr>
                    <a:srgbClr val="161645"/>
                  </a:buClr>
                  <a:buSzPts val="1200"/>
                  <a:defRPr/>
                </a:pPr>
                <a:r>
                  <a:rPr kumimoji="1" lang="en-US" altLang="ko-KR" sz="1400" b="1" kern="0" dirty="0" smtClean="0">
                    <a:gradFill>
                      <a:gsLst>
                        <a:gs pos="0">
                          <a:prstClr val="white"/>
                        </a:gs>
                        <a:gs pos="100000">
                          <a:prstClr val="white"/>
                        </a:gs>
                      </a:gsLst>
                      <a:lin ang="5400000" scaled="0"/>
                    </a:gradFill>
                    <a:effectLst>
                      <a:outerShdw blurRad="152400" sx="102000" sy="102000" algn="ctr" rotWithShape="0">
                        <a:srgbClr val="0F3E65">
                          <a:alpha val="75000"/>
                        </a:srgbClr>
                      </a:outerShdw>
                    </a:effectLst>
                  </a:rPr>
                  <a:t>Mobile</a:t>
                </a:r>
                <a:endParaRPr kumimoji="1" lang="en-US" altLang="ko-KR" sz="1400" b="1" kern="0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  <a:effectLst>
                    <a:outerShdw blurRad="152400" sx="102000" sy="102000" algn="ctr" rotWithShape="0">
                      <a:srgbClr val="0F3E65">
                        <a:alpha val="75000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282" name="모서리가 둥근 직사각형 281"/>
            <p:cNvSpPr/>
            <p:nvPr/>
          </p:nvSpPr>
          <p:spPr>
            <a:xfrm>
              <a:off x="4576443" y="4857531"/>
              <a:ext cx="1214757" cy="1419055"/>
            </a:xfrm>
            <a:prstGeom prst="roundRect">
              <a:avLst>
                <a:gd name="adj" fmla="val 3821"/>
              </a:avLst>
            </a:prstGeom>
            <a:solidFill>
              <a:schemeClr val="bg1"/>
            </a:solidFill>
            <a:ln w="6350">
              <a:gradFill flip="none" rotWithShape="1">
                <a:gsLst>
                  <a:gs pos="0">
                    <a:srgbClr val="007ECC"/>
                  </a:gs>
                  <a:gs pos="100000">
                    <a:schemeClr val="bg1"/>
                  </a:gs>
                </a:gsLst>
                <a:lin ang="54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</a:endParaRPr>
            </a:p>
          </p:txBody>
        </p:sp>
        <p:grpSp>
          <p:nvGrpSpPr>
            <p:cNvPr id="283" name="그룹 282"/>
            <p:cNvGrpSpPr/>
            <p:nvPr/>
          </p:nvGrpSpPr>
          <p:grpSpPr>
            <a:xfrm>
              <a:off x="4724783" y="5311520"/>
              <a:ext cx="995515" cy="975833"/>
              <a:chOff x="4714154" y="5595449"/>
              <a:chExt cx="995515" cy="975833"/>
            </a:xfrm>
          </p:grpSpPr>
          <p:grpSp>
            <p:nvGrpSpPr>
              <p:cNvPr id="287" name="그룹 286"/>
              <p:cNvGrpSpPr/>
              <p:nvPr/>
            </p:nvGrpSpPr>
            <p:grpSpPr>
              <a:xfrm>
                <a:off x="4766029" y="6122752"/>
                <a:ext cx="262065" cy="220154"/>
                <a:chOff x="1540668" y="3532557"/>
                <a:chExt cx="423011" cy="629863"/>
              </a:xfrm>
            </p:grpSpPr>
            <p:sp>
              <p:nvSpPr>
                <p:cNvPr id="295" name="직사각형 294"/>
                <p:cNvSpPr/>
                <p:nvPr/>
              </p:nvSpPr>
              <p:spPr>
                <a:xfrm>
                  <a:off x="1747834" y="3532557"/>
                  <a:ext cx="215845" cy="629860"/>
                </a:xfrm>
                <a:prstGeom prst="rect">
                  <a:avLst/>
                </a:prstGeom>
                <a:solidFill>
                  <a:srgbClr val="868D9E"/>
                </a:solidFill>
                <a:ln w="317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ko-KR" altLang="en-US" dirty="0">
                    <a:solidFill>
                      <a:prstClr val="black"/>
                    </a:solidFill>
                    <a:latin typeface="굴림" pitchFamily="50" charset="-127"/>
                    <a:ea typeface="굴림" pitchFamily="50" charset="-127"/>
                  </a:endParaRPr>
                </a:p>
              </p:txBody>
            </p:sp>
            <p:sp>
              <p:nvSpPr>
                <p:cNvPr id="296" name="직사각형 295"/>
                <p:cNvSpPr/>
                <p:nvPr/>
              </p:nvSpPr>
              <p:spPr>
                <a:xfrm>
                  <a:off x="1540668" y="3532560"/>
                  <a:ext cx="215845" cy="629860"/>
                </a:xfrm>
                <a:prstGeom prst="rect">
                  <a:avLst/>
                </a:prstGeom>
                <a:solidFill>
                  <a:srgbClr val="969CAC"/>
                </a:solidFill>
                <a:ln w="317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ko-KR" altLang="en-US" dirty="0">
                    <a:solidFill>
                      <a:prstClr val="black"/>
                    </a:solidFill>
                    <a:latin typeface="굴림" pitchFamily="50" charset="-127"/>
                    <a:ea typeface="굴림" pitchFamily="50" charset="-127"/>
                  </a:endParaRPr>
                </a:p>
              </p:txBody>
            </p:sp>
          </p:grpSp>
          <p:grpSp>
            <p:nvGrpSpPr>
              <p:cNvPr id="288" name="그룹 287"/>
              <p:cNvGrpSpPr/>
              <p:nvPr/>
            </p:nvGrpSpPr>
            <p:grpSpPr>
              <a:xfrm>
                <a:off x="5296673" y="5932254"/>
                <a:ext cx="255298" cy="410655"/>
                <a:chOff x="1540667" y="3430253"/>
                <a:chExt cx="412088" cy="732176"/>
              </a:xfrm>
            </p:grpSpPr>
            <p:sp>
              <p:nvSpPr>
                <p:cNvPr id="293" name="직사각형 292"/>
                <p:cNvSpPr/>
                <p:nvPr/>
              </p:nvSpPr>
              <p:spPr>
                <a:xfrm>
                  <a:off x="1747838" y="3430253"/>
                  <a:ext cx="204917" cy="732171"/>
                </a:xfrm>
                <a:prstGeom prst="rect">
                  <a:avLst/>
                </a:prstGeom>
                <a:solidFill>
                  <a:srgbClr val="007ECC"/>
                </a:solidFill>
                <a:ln w="31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94" name="직사각형 293"/>
                <p:cNvSpPr/>
                <p:nvPr/>
              </p:nvSpPr>
              <p:spPr>
                <a:xfrm>
                  <a:off x="1540667" y="3430258"/>
                  <a:ext cx="204917" cy="732171"/>
                </a:xfrm>
                <a:prstGeom prst="rect">
                  <a:avLst/>
                </a:prstGeom>
                <a:solidFill>
                  <a:srgbClr val="008CE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289" name="TextBox 288"/>
              <p:cNvSpPr txBox="1"/>
              <p:nvPr/>
            </p:nvSpPr>
            <p:spPr>
              <a:xfrm>
                <a:off x="5165930" y="5595449"/>
                <a:ext cx="54373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kumimoji="1" lang="en-US" altLang="ko-KR" sz="1400" b="1" kern="0" dirty="0" smtClean="0">
                    <a:gradFill>
                      <a:gsLst>
                        <a:gs pos="0">
                          <a:srgbClr val="007ECC"/>
                        </a:gs>
                        <a:gs pos="100000">
                          <a:srgbClr val="007ECC"/>
                        </a:gs>
                      </a:gsLst>
                      <a:lin ang="5400000" scaled="1"/>
                    </a:gradFill>
                  </a:rPr>
                  <a:t>10.5</a:t>
                </a:r>
                <a:endParaRPr kumimoji="1" lang="ko-KR" altLang="en-US" sz="1400" b="1" kern="0" dirty="0">
                  <a:gradFill>
                    <a:gsLst>
                      <a:gs pos="0">
                        <a:srgbClr val="007ECC"/>
                      </a:gs>
                      <a:gs pos="100000">
                        <a:srgbClr val="007ECC"/>
                      </a:gs>
                    </a:gsLst>
                    <a:lin ang="5400000" scaled="1"/>
                  </a:gradFill>
                </a:endParaRPr>
              </a:p>
            </p:txBody>
          </p:sp>
          <p:sp>
            <p:nvSpPr>
              <p:cNvPr id="290" name="TextBox 289"/>
              <p:cNvSpPr txBox="1"/>
              <p:nvPr/>
            </p:nvSpPr>
            <p:spPr>
              <a:xfrm>
                <a:off x="4720696" y="5860509"/>
                <a:ext cx="40427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kumimoji="1" lang="en-US" altLang="ko-KR" sz="1200" b="1" kern="0" dirty="0" smtClean="0">
                    <a:gradFill>
                      <a:gsLst>
                        <a:gs pos="0">
                          <a:prstClr val="black">
                            <a:lumMod val="65000"/>
                            <a:lumOff val="35000"/>
                          </a:prstClr>
                        </a:gs>
                        <a:gs pos="50000">
                          <a:prstClr val="black">
                            <a:lumMod val="65000"/>
                            <a:lumOff val="35000"/>
                          </a:prstClr>
                        </a:gs>
                      </a:gsLst>
                      <a:lin ang="5400000" scaled="0"/>
                    </a:gradFill>
                  </a:rPr>
                  <a:t>3.1</a:t>
                </a:r>
                <a:endParaRPr kumimoji="1" lang="ko-KR" altLang="en-US" sz="1200" b="1" kern="0" dirty="0">
                  <a:gradFill>
                    <a:gsLst>
                      <a:gs pos="0">
                        <a:prstClr val="black">
                          <a:lumMod val="65000"/>
                          <a:lumOff val="35000"/>
                        </a:prstClr>
                      </a:gs>
                      <a:gs pos="50000">
                        <a:prstClr val="black">
                          <a:lumMod val="65000"/>
                          <a:lumOff val="35000"/>
                        </a:prstClr>
                      </a:gs>
                    </a:gsLst>
                    <a:lin ang="5400000" scaled="0"/>
                  </a:gradFill>
                </a:endParaRPr>
              </a:p>
            </p:txBody>
          </p:sp>
          <p:sp>
            <p:nvSpPr>
              <p:cNvPr id="291" name="직사각형 290"/>
              <p:cNvSpPr/>
              <p:nvPr/>
            </p:nvSpPr>
            <p:spPr>
              <a:xfrm>
                <a:off x="4714154" y="6317366"/>
                <a:ext cx="378630" cy="2539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kumimoji="1" lang="en-US" altLang="ko-KR" sz="1050" b="1" kern="0" dirty="0">
                    <a:gradFill>
                      <a:gsLst>
                        <a:gs pos="0">
                          <a:prstClr val="black">
                            <a:lumMod val="85000"/>
                            <a:lumOff val="15000"/>
                          </a:prstClr>
                        </a:gs>
                        <a:gs pos="50000">
                          <a:prstClr val="black">
                            <a:lumMod val="85000"/>
                            <a:lumOff val="15000"/>
                          </a:prstClr>
                        </a:gs>
                      </a:gsLst>
                      <a:lin ang="5400000" scaled="0"/>
                    </a:gradFill>
                  </a:rPr>
                  <a:t>‘14</a:t>
                </a:r>
                <a:endParaRPr lang="ko-KR" altLang="en-US" sz="1050" dirty="0">
                  <a:gradFill>
                    <a:gsLst>
                      <a:gs pos="0">
                        <a:prstClr val="black">
                          <a:lumMod val="85000"/>
                          <a:lumOff val="15000"/>
                        </a:prstClr>
                      </a:gs>
                      <a:gs pos="5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5400000" scaled="0"/>
                  </a:gradFill>
                </a:endParaRPr>
              </a:p>
            </p:txBody>
          </p:sp>
          <p:sp>
            <p:nvSpPr>
              <p:cNvPr id="292" name="직사각형 291"/>
              <p:cNvSpPr/>
              <p:nvPr/>
            </p:nvSpPr>
            <p:spPr>
              <a:xfrm>
                <a:off x="5236358" y="6317366"/>
                <a:ext cx="378630" cy="2539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kumimoji="1" lang="en-US" altLang="ko-KR" sz="1050" b="1" kern="0" dirty="0">
                    <a:gradFill>
                      <a:gsLst>
                        <a:gs pos="0">
                          <a:srgbClr val="3A3A3A"/>
                        </a:gs>
                        <a:gs pos="50000">
                          <a:srgbClr val="2E2E2E"/>
                        </a:gs>
                      </a:gsLst>
                      <a:lin ang="5400000" scaled="0"/>
                    </a:gradFill>
                  </a:rPr>
                  <a:t>‘18</a:t>
                </a:r>
                <a:endParaRPr lang="ko-KR" altLang="en-US" sz="1050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84" name="직사각형 283"/>
            <p:cNvSpPr/>
            <p:nvPr/>
          </p:nvSpPr>
          <p:spPr>
            <a:xfrm>
              <a:off x="4631558" y="4900050"/>
              <a:ext cx="1193237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en-US" altLang="ko-KR" sz="1100" b="1" kern="0" spc="-150" dirty="0">
                  <a:gradFill>
                    <a:gsLst>
                      <a:gs pos="0">
                        <a:srgbClr val="C00000"/>
                      </a:gs>
                      <a:gs pos="100000">
                        <a:srgbClr val="C00000"/>
                      </a:gs>
                    </a:gsLst>
                    <a:lin ang="5400000" scaled="0"/>
                  </a:gradFill>
                </a:rPr>
                <a:t>CAGR </a:t>
              </a:r>
              <a:r>
                <a:rPr kumimoji="1" lang="en-US" altLang="ko-KR" sz="1400" b="1" kern="0" dirty="0">
                  <a:gradFill>
                    <a:gsLst>
                      <a:gs pos="0">
                        <a:srgbClr val="C00000"/>
                      </a:gs>
                      <a:gs pos="100000">
                        <a:srgbClr val="C00000"/>
                      </a:gs>
                    </a:gsLst>
                    <a:lin ang="5400000" scaled="0"/>
                  </a:gradFill>
                </a:rPr>
                <a:t>35.5% </a:t>
              </a:r>
              <a:endParaRPr kumimoji="1" lang="ko-KR" altLang="en-US" sz="1400" b="1" kern="0" dirty="0">
                <a:gradFill>
                  <a:gsLst>
                    <a:gs pos="0">
                      <a:srgbClr val="C00000"/>
                    </a:gs>
                    <a:gs pos="100000">
                      <a:srgbClr val="C00000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285" name="자유형 284"/>
            <p:cNvSpPr/>
            <p:nvPr/>
          </p:nvSpPr>
          <p:spPr>
            <a:xfrm rot="20406364">
              <a:off x="4863367" y="5411344"/>
              <a:ext cx="424356" cy="242770"/>
            </a:xfrm>
            <a:custGeom>
              <a:avLst/>
              <a:gdLst>
                <a:gd name="connsiteX0" fmla="*/ 0 w 1038225"/>
                <a:gd name="connsiteY0" fmla="*/ 295275 h 390525"/>
                <a:gd name="connsiteX1" fmla="*/ 752475 w 1038225"/>
                <a:gd name="connsiteY1" fmla="*/ 133350 h 390525"/>
                <a:gd name="connsiteX2" fmla="*/ 733425 w 1038225"/>
                <a:gd name="connsiteY2" fmla="*/ 0 h 390525"/>
                <a:gd name="connsiteX3" fmla="*/ 1038225 w 1038225"/>
                <a:gd name="connsiteY3" fmla="*/ 76200 h 390525"/>
                <a:gd name="connsiteX4" fmla="*/ 866775 w 1038225"/>
                <a:gd name="connsiteY4" fmla="*/ 390525 h 390525"/>
                <a:gd name="connsiteX5" fmla="*/ 819150 w 1038225"/>
                <a:gd name="connsiteY5" fmla="*/ 266700 h 390525"/>
                <a:gd name="connsiteX6" fmla="*/ 0 w 1038225"/>
                <a:gd name="connsiteY6" fmla="*/ 295275 h 390525"/>
                <a:gd name="connsiteX0" fmla="*/ 0 w 1085850"/>
                <a:gd name="connsiteY0" fmla="*/ 295275 h 390525"/>
                <a:gd name="connsiteX1" fmla="*/ 752475 w 1085850"/>
                <a:gd name="connsiteY1" fmla="*/ 133350 h 390525"/>
                <a:gd name="connsiteX2" fmla="*/ 733425 w 1085850"/>
                <a:gd name="connsiteY2" fmla="*/ 0 h 390525"/>
                <a:gd name="connsiteX3" fmla="*/ 1085850 w 1085850"/>
                <a:gd name="connsiteY3" fmla="*/ 142875 h 390525"/>
                <a:gd name="connsiteX4" fmla="*/ 866775 w 1085850"/>
                <a:gd name="connsiteY4" fmla="*/ 390525 h 390525"/>
                <a:gd name="connsiteX5" fmla="*/ 819150 w 1085850"/>
                <a:gd name="connsiteY5" fmla="*/ 266700 h 390525"/>
                <a:gd name="connsiteX6" fmla="*/ 0 w 1085850"/>
                <a:gd name="connsiteY6" fmla="*/ 295275 h 390525"/>
                <a:gd name="connsiteX0" fmla="*/ 0 w 1085850"/>
                <a:gd name="connsiteY0" fmla="*/ 295275 h 390525"/>
                <a:gd name="connsiteX1" fmla="*/ 757237 w 1085850"/>
                <a:gd name="connsiteY1" fmla="*/ 102393 h 390525"/>
                <a:gd name="connsiteX2" fmla="*/ 733425 w 1085850"/>
                <a:gd name="connsiteY2" fmla="*/ 0 h 390525"/>
                <a:gd name="connsiteX3" fmla="*/ 1085850 w 1085850"/>
                <a:gd name="connsiteY3" fmla="*/ 142875 h 390525"/>
                <a:gd name="connsiteX4" fmla="*/ 866775 w 1085850"/>
                <a:gd name="connsiteY4" fmla="*/ 390525 h 390525"/>
                <a:gd name="connsiteX5" fmla="*/ 819150 w 1085850"/>
                <a:gd name="connsiteY5" fmla="*/ 266700 h 390525"/>
                <a:gd name="connsiteX6" fmla="*/ 0 w 1085850"/>
                <a:gd name="connsiteY6" fmla="*/ 295275 h 390525"/>
                <a:gd name="connsiteX0" fmla="*/ 0 w 1085850"/>
                <a:gd name="connsiteY0" fmla="*/ 295275 h 390525"/>
                <a:gd name="connsiteX1" fmla="*/ 757237 w 1085850"/>
                <a:gd name="connsiteY1" fmla="*/ 102393 h 390525"/>
                <a:gd name="connsiteX2" fmla="*/ 733425 w 1085850"/>
                <a:gd name="connsiteY2" fmla="*/ 0 h 390525"/>
                <a:gd name="connsiteX3" fmla="*/ 1085850 w 1085850"/>
                <a:gd name="connsiteY3" fmla="*/ 142875 h 390525"/>
                <a:gd name="connsiteX4" fmla="*/ 866775 w 1085850"/>
                <a:gd name="connsiteY4" fmla="*/ 390525 h 390525"/>
                <a:gd name="connsiteX5" fmla="*/ 819150 w 1085850"/>
                <a:gd name="connsiteY5" fmla="*/ 290513 h 390525"/>
                <a:gd name="connsiteX6" fmla="*/ 0 w 1085850"/>
                <a:gd name="connsiteY6" fmla="*/ 295275 h 390525"/>
                <a:gd name="connsiteX0" fmla="*/ 0 w 1085850"/>
                <a:gd name="connsiteY0" fmla="*/ 295275 h 390525"/>
                <a:gd name="connsiteX1" fmla="*/ 757237 w 1085850"/>
                <a:gd name="connsiteY1" fmla="*/ 102393 h 390525"/>
                <a:gd name="connsiteX2" fmla="*/ 733425 w 1085850"/>
                <a:gd name="connsiteY2" fmla="*/ 0 h 390525"/>
                <a:gd name="connsiteX3" fmla="*/ 1085850 w 1085850"/>
                <a:gd name="connsiteY3" fmla="*/ 142875 h 390525"/>
                <a:gd name="connsiteX4" fmla="*/ 866775 w 1085850"/>
                <a:gd name="connsiteY4" fmla="*/ 390525 h 390525"/>
                <a:gd name="connsiteX5" fmla="*/ 843159 w 1085850"/>
                <a:gd name="connsiteY5" fmla="*/ 384348 h 390525"/>
                <a:gd name="connsiteX6" fmla="*/ 819150 w 1085850"/>
                <a:gd name="connsiteY6" fmla="*/ 290513 h 390525"/>
                <a:gd name="connsiteX7" fmla="*/ 0 w 1085850"/>
                <a:gd name="connsiteY7" fmla="*/ 295275 h 390525"/>
                <a:gd name="connsiteX0" fmla="*/ 0 w 1116807"/>
                <a:gd name="connsiteY0" fmla="*/ 295275 h 390525"/>
                <a:gd name="connsiteX1" fmla="*/ 757237 w 1116807"/>
                <a:gd name="connsiteY1" fmla="*/ 102393 h 390525"/>
                <a:gd name="connsiteX2" fmla="*/ 733425 w 1116807"/>
                <a:gd name="connsiteY2" fmla="*/ 0 h 390525"/>
                <a:gd name="connsiteX3" fmla="*/ 1116807 w 1116807"/>
                <a:gd name="connsiteY3" fmla="*/ 159543 h 390525"/>
                <a:gd name="connsiteX4" fmla="*/ 866775 w 1116807"/>
                <a:gd name="connsiteY4" fmla="*/ 390525 h 390525"/>
                <a:gd name="connsiteX5" fmla="*/ 843159 w 1116807"/>
                <a:gd name="connsiteY5" fmla="*/ 384348 h 390525"/>
                <a:gd name="connsiteX6" fmla="*/ 819150 w 1116807"/>
                <a:gd name="connsiteY6" fmla="*/ 290513 h 390525"/>
                <a:gd name="connsiteX7" fmla="*/ 0 w 1116807"/>
                <a:gd name="connsiteY7" fmla="*/ 295275 h 390525"/>
                <a:gd name="connsiteX0" fmla="*/ 0 w 1116807"/>
                <a:gd name="connsiteY0" fmla="*/ 295275 h 390525"/>
                <a:gd name="connsiteX1" fmla="*/ 757237 w 1116807"/>
                <a:gd name="connsiteY1" fmla="*/ 102393 h 390525"/>
                <a:gd name="connsiteX2" fmla="*/ 733425 w 1116807"/>
                <a:gd name="connsiteY2" fmla="*/ 0 h 390525"/>
                <a:gd name="connsiteX3" fmla="*/ 1116807 w 1116807"/>
                <a:gd name="connsiteY3" fmla="*/ 159543 h 390525"/>
                <a:gd name="connsiteX4" fmla="*/ 866775 w 1116807"/>
                <a:gd name="connsiteY4" fmla="*/ 390525 h 390525"/>
                <a:gd name="connsiteX5" fmla="*/ 843159 w 1116807"/>
                <a:gd name="connsiteY5" fmla="*/ 384348 h 390525"/>
                <a:gd name="connsiteX6" fmla="*/ 814388 w 1116807"/>
                <a:gd name="connsiteY6" fmla="*/ 273844 h 390525"/>
                <a:gd name="connsiteX7" fmla="*/ 0 w 1116807"/>
                <a:gd name="connsiteY7" fmla="*/ 295275 h 390525"/>
                <a:gd name="connsiteX0" fmla="*/ 0 w 1116807"/>
                <a:gd name="connsiteY0" fmla="*/ 295275 h 384348"/>
                <a:gd name="connsiteX1" fmla="*/ 757237 w 1116807"/>
                <a:gd name="connsiteY1" fmla="*/ 102393 h 384348"/>
                <a:gd name="connsiteX2" fmla="*/ 733425 w 1116807"/>
                <a:gd name="connsiteY2" fmla="*/ 0 h 384348"/>
                <a:gd name="connsiteX3" fmla="*/ 1116807 w 1116807"/>
                <a:gd name="connsiteY3" fmla="*/ 159543 h 384348"/>
                <a:gd name="connsiteX4" fmla="*/ 843159 w 1116807"/>
                <a:gd name="connsiteY4" fmla="*/ 384348 h 384348"/>
                <a:gd name="connsiteX5" fmla="*/ 814388 w 1116807"/>
                <a:gd name="connsiteY5" fmla="*/ 273844 h 384348"/>
                <a:gd name="connsiteX6" fmla="*/ 0 w 1116807"/>
                <a:gd name="connsiteY6" fmla="*/ 295275 h 384348"/>
                <a:gd name="connsiteX0" fmla="*/ 0 w 1116807"/>
                <a:gd name="connsiteY0" fmla="*/ 295275 h 379585"/>
                <a:gd name="connsiteX1" fmla="*/ 757237 w 1116807"/>
                <a:gd name="connsiteY1" fmla="*/ 102393 h 379585"/>
                <a:gd name="connsiteX2" fmla="*/ 733425 w 1116807"/>
                <a:gd name="connsiteY2" fmla="*/ 0 h 379585"/>
                <a:gd name="connsiteX3" fmla="*/ 1116807 w 1116807"/>
                <a:gd name="connsiteY3" fmla="*/ 159543 h 379585"/>
                <a:gd name="connsiteX4" fmla="*/ 836015 w 1116807"/>
                <a:gd name="connsiteY4" fmla="*/ 379585 h 379585"/>
                <a:gd name="connsiteX5" fmla="*/ 814388 w 1116807"/>
                <a:gd name="connsiteY5" fmla="*/ 273844 h 379585"/>
                <a:gd name="connsiteX6" fmla="*/ 0 w 1116807"/>
                <a:gd name="connsiteY6" fmla="*/ 295275 h 379585"/>
                <a:gd name="connsiteX0" fmla="*/ 0 w 1116807"/>
                <a:gd name="connsiteY0" fmla="*/ 295275 h 379585"/>
                <a:gd name="connsiteX1" fmla="*/ 757237 w 1116807"/>
                <a:gd name="connsiteY1" fmla="*/ 102393 h 379585"/>
                <a:gd name="connsiteX2" fmla="*/ 733425 w 1116807"/>
                <a:gd name="connsiteY2" fmla="*/ 0 h 379585"/>
                <a:gd name="connsiteX3" fmla="*/ 1116807 w 1116807"/>
                <a:gd name="connsiteY3" fmla="*/ 159543 h 379585"/>
                <a:gd name="connsiteX4" fmla="*/ 836015 w 1116807"/>
                <a:gd name="connsiteY4" fmla="*/ 379585 h 379585"/>
                <a:gd name="connsiteX5" fmla="*/ 814388 w 1116807"/>
                <a:gd name="connsiteY5" fmla="*/ 273844 h 379585"/>
                <a:gd name="connsiteX6" fmla="*/ 0 w 1116807"/>
                <a:gd name="connsiteY6" fmla="*/ 295275 h 379585"/>
                <a:gd name="connsiteX0" fmla="*/ 0 w 1116807"/>
                <a:gd name="connsiteY0" fmla="*/ 295275 h 379585"/>
                <a:gd name="connsiteX1" fmla="*/ 757237 w 1116807"/>
                <a:gd name="connsiteY1" fmla="*/ 102393 h 379585"/>
                <a:gd name="connsiteX2" fmla="*/ 733425 w 1116807"/>
                <a:gd name="connsiteY2" fmla="*/ 0 h 379585"/>
                <a:gd name="connsiteX3" fmla="*/ 1116807 w 1116807"/>
                <a:gd name="connsiteY3" fmla="*/ 159543 h 379585"/>
                <a:gd name="connsiteX4" fmla="*/ 836015 w 1116807"/>
                <a:gd name="connsiteY4" fmla="*/ 379585 h 379585"/>
                <a:gd name="connsiteX5" fmla="*/ 814388 w 1116807"/>
                <a:gd name="connsiteY5" fmla="*/ 273844 h 379585"/>
                <a:gd name="connsiteX6" fmla="*/ 0 w 1116807"/>
                <a:gd name="connsiteY6" fmla="*/ 295275 h 379585"/>
                <a:gd name="connsiteX0" fmla="*/ 0 w 1109663"/>
                <a:gd name="connsiteY0" fmla="*/ 504825 h 504825"/>
                <a:gd name="connsiteX1" fmla="*/ 750093 w 1109663"/>
                <a:gd name="connsiteY1" fmla="*/ 102393 h 504825"/>
                <a:gd name="connsiteX2" fmla="*/ 726281 w 1109663"/>
                <a:gd name="connsiteY2" fmla="*/ 0 h 504825"/>
                <a:gd name="connsiteX3" fmla="*/ 1109663 w 1109663"/>
                <a:gd name="connsiteY3" fmla="*/ 159543 h 504825"/>
                <a:gd name="connsiteX4" fmla="*/ 828871 w 1109663"/>
                <a:gd name="connsiteY4" fmla="*/ 379585 h 504825"/>
                <a:gd name="connsiteX5" fmla="*/ 807244 w 1109663"/>
                <a:gd name="connsiteY5" fmla="*/ 273844 h 504825"/>
                <a:gd name="connsiteX6" fmla="*/ 0 w 1109663"/>
                <a:gd name="connsiteY6" fmla="*/ 504825 h 504825"/>
                <a:gd name="connsiteX0" fmla="*/ 0 w 1109663"/>
                <a:gd name="connsiteY0" fmla="*/ 504825 h 504825"/>
                <a:gd name="connsiteX1" fmla="*/ 750093 w 1109663"/>
                <a:gd name="connsiteY1" fmla="*/ 102393 h 504825"/>
                <a:gd name="connsiteX2" fmla="*/ 726281 w 1109663"/>
                <a:gd name="connsiteY2" fmla="*/ 0 h 504825"/>
                <a:gd name="connsiteX3" fmla="*/ 1109663 w 1109663"/>
                <a:gd name="connsiteY3" fmla="*/ 159543 h 504825"/>
                <a:gd name="connsiteX4" fmla="*/ 828871 w 1109663"/>
                <a:gd name="connsiteY4" fmla="*/ 379585 h 504825"/>
                <a:gd name="connsiteX5" fmla="*/ 807244 w 1109663"/>
                <a:gd name="connsiteY5" fmla="*/ 273844 h 504825"/>
                <a:gd name="connsiteX6" fmla="*/ 0 w 1109663"/>
                <a:gd name="connsiteY6" fmla="*/ 504825 h 504825"/>
                <a:gd name="connsiteX0" fmla="*/ 0 w 1109663"/>
                <a:gd name="connsiteY0" fmla="*/ 504825 h 504825"/>
                <a:gd name="connsiteX1" fmla="*/ 750093 w 1109663"/>
                <a:gd name="connsiteY1" fmla="*/ 102393 h 504825"/>
                <a:gd name="connsiteX2" fmla="*/ 726281 w 1109663"/>
                <a:gd name="connsiteY2" fmla="*/ 0 h 504825"/>
                <a:gd name="connsiteX3" fmla="*/ 1109663 w 1109663"/>
                <a:gd name="connsiteY3" fmla="*/ 159543 h 504825"/>
                <a:gd name="connsiteX4" fmla="*/ 828871 w 1109663"/>
                <a:gd name="connsiteY4" fmla="*/ 379585 h 504825"/>
                <a:gd name="connsiteX5" fmla="*/ 807244 w 1109663"/>
                <a:gd name="connsiteY5" fmla="*/ 273844 h 504825"/>
                <a:gd name="connsiteX6" fmla="*/ 0 w 1109663"/>
                <a:gd name="connsiteY6" fmla="*/ 504825 h 504825"/>
                <a:gd name="connsiteX0" fmla="*/ 0 w 1128713"/>
                <a:gd name="connsiteY0" fmla="*/ 504825 h 504825"/>
                <a:gd name="connsiteX1" fmla="*/ 750093 w 1128713"/>
                <a:gd name="connsiteY1" fmla="*/ 102393 h 504825"/>
                <a:gd name="connsiteX2" fmla="*/ 726281 w 1128713"/>
                <a:gd name="connsiteY2" fmla="*/ 0 h 504825"/>
                <a:gd name="connsiteX3" fmla="*/ 1128713 w 1128713"/>
                <a:gd name="connsiteY3" fmla="*/ 259555 h 504825"/>
                <a:gd name="connsiteX4" fmla="*/ 828871 w 1128713"/>
                <a:gd name="connsiteY4" fmla="*/ 379585 h 504825"/>
                <a:gd name="connsiteX5" fmla="*/ 807244 w 1128713"/>
                <a:gd name="connsiteY5" fmla="*/ 273844 h 504825"/>
                <a:gd name="connsiteX6" fmla="*/ 0 w 1128713"/>
                <a:gd name="connsiteY6" fmla="*/ 504825 h 504825"/>
                <a:gd name="connsiteX0" fmla="*/ 0 w 1128713"/>
                <a:gd name="connsiteY0" fmla="*/ 490537 h 490537"/>
                <a:gd name="connsiteX1" fmla="*/ 750093 w 1128713"/>
                <a:gd name="connsiteY1" fmla="*/ 88105 h 490537"/>
                <a:gd name="connsiteX2" fmla="*/ 738188 w 1128713"/>
                <a:gd name="connsiteY2" fmla="*/ 0 h 490537"/>
                <a:gd name="connsiteX3" fmla="*/ 1128713 w 1128713"/>
                <a:gd name="connsiteY3" fmla="*/ 245267 h 490537"/>
                <a:gd name="connsiteX4" fmla="*/ 828871 w 1128713"/>
                <a:gd name="connsiteY4" fmla="*/ 365297 h 490537"/>
                <a:gd name="connsiteX5" fmla="*/ 807244 w 1128713"/>
                <a:gd name="connsiteY5" fmla="*/ 259556 h 490537"/>
                <a:gd name="connsiteX6" fmla="*/ 0 w 1128713"/>
                <a:gd name="connsiteY6" fmla="*/ 490537 h 490537"/>
                <a:gd name="connsiteX0" fmla="*/ 0 w 1128713"/>
                <a:gd name="connsiteY0" fmla="*/ 490537 h 490537"/>
                <a:gd name="connsiteX1" fmla="*/ 750093 w 1128713"/>
                <a:gd name="connsiteY1" fmla="*/ 88105 h 490537"/>
                <a:gd name="connsiteX2" fmla="*/ 738188 w 1128713"/>
                <a:gd name="connsiteY2" fmla="*/ 0 h 490537"/>
                <a:gd name="connsiteX3" fmla="*/ 1128713 w 1128713"/>
                <a:gd name="connsiteY3" fmla="*/ 245267 h 490537"/>
                <a:gd name="connsiteX4" fmla="*/ 828871 w 1128713"/>
                <a:gd name="connsiteY4" fmla="*/ 365297 h 490537"/>
                <a:gd name="connsiteX5" fmla="*/ 812006 w 1128713"/>
                <a:gd name="connsiteY5" fmla="*/ 290512 h 490537"/>
                <a:gd name="connsiteX6" fmla="*/ 0 w 1128713"/>
                <a:gd name="connsiteY6" fmla="*/ 490537 h 490537"/>
                <a:gd name="connsiteX0" fmla="*/ 0 w 1128713"/>
                <a:gd name="connsiteY0" fmla="*/ 490537 h 490537"/>
                <a:gd name="connsiteX1" fmla="*/ 761999 w 1128713"/>
                <a:gd name="connsiteY1" fmla="*/ 90486 h 490537"/>
                <a:gd name="connsiteX2" fmla="*/ 738188 w 1128713"/>
                <a:gd name="connsiteY2" fmla="*/ 0 h 490537"/>
                <a:gd name="connsiteX3" fmla="*/ 1128713 w 1128713"/>
                <a:gd name="connsiteY3" fmla="*/ 245267 h 490537"/>
                <a:gd name="connsiteX4" fmla="*/ 828871 w 1128713"/>
                <a:gd name="connsiteY4" fmla="*/ 365297 h 490537"/>
                <a:gd name="connsiteX5" fmla="*/ 812006 w 1128713"/>
                <a:gd name="connsiteY5" fmla="*/ 290512 h 490537"/>
                <a:gd name="connsiteX6" fmla="*/ 0 w 1128713"/>
                <a:gd name="connsiteY6" fmla="*/ 490537 h 490537"/>
                <a:gd name="connsiteX0" fmla="*/ 0 w 1128713"/>
                <a:gd name="connsiteY0" fmla="*/ 490537 h 490537"/>
                <a:gd name="connsiteX1" fmla="*/ 761999 w 1128713"/>
                <a:gd name="connsiteY1" fmla="*/ 90486 h 490537"/>
                <a:gd name="connsiteX2" fmla="*/ 738188 w 1128713"/>
                <a:gd name="connsiteY2" fmla="*/ 0 h 490537"/>
                <a:gd name="connsiteX3" fmla="*/ 1128713 w 1128713"/>
                <a:gd name="connsiteY3" fmla="*/ 245267 h 490537"/>
                <a:gd name="connsiteX4" fmla="*/ 828871 w 1128713"/>
                <a:gd name="connsiteY4" fmla="*/ 365297 h 490537"/>
                <a:gd name="connsiteX5" fmla="*/ 812006 w 1128713"/>
                <a:gd name="connsiteY5" fmla="*/ 290512 h 490537"/>
                <a:gd name="connsiteX6" fmla="*/ 0 w 1128713"/>
                <a:gd name="connsiteY6" fmla="*/ 490537 h 490537"/>
                <a:gd name="connsiteX0" fmla="*/ 0 w 1128713"/>
                <a:gd name="connsiteY0" fmla="*/ 490537 h 490537"/>
                <a:gd name="connsiteX1" fmla="*/ 761999 w 1128713"/>
                <a:gd name="connsiteY1" fmla="*/ 90486 h 490537"/>
                <a:gd name="connsiteX2" fmla="*/ 738188 w 1128713"/>
                <a:gd name="connsiteY2" fmla="*/ 0 h 490537"/>
                <a:gd name="connsiteX3" fmla="*/ 1128713 w 1128713"/>
                <a:gd name="connsiteY3" fmla="*/ 245267 h 490537"/>
                <a:gd name="connsiteX4" fmla="*/ 828871 w 1128713"/>
                <a:gd name="connsiteY4" fmla="*/ 365297 h 490537"/>
                <a:gd name="connsiteX5" fmla="*/ 812006 w 1128713"/>
                <a:gd name="connsiteY5" fmla="*/ 290512 h 490537"/>
                <a:gd name="connsiteX6" fmla="*/ 0 w 1128713"/>
                <a:gd name="connsiteY6" fmla="*/ 490537 h 490537"/>
                <a:gd name="connsiteX0" fmla="*/ 0 w 1128713"/>
                <a:gd name="connsiteY0" fmla="*/ 490537 h 490537"/>
                <a:gd name="connsiteX1" fmla="*/ 761999 w 1128713"/>
                <a:gd name="connsiteY1" fmla="*/ 90486 h 490537"/>
                <a:gd name="connsiteX2" fmla="*/ 738188 w 1128713"/>
                <a:gd name="connsiteY2" fmla="*/ 0 h 490537"/>
                <a:gd name="connsiteX3" fmla="*/ 1128713 w 1128713"/>
                <a:gd name="connsiteY3" fmla="*/ 245267 h 490537"/>
                <a:gd name="connsiteX4" fmla="*/ 828871 w 1128713"/>
                <a:gd name="connsiteY4" fmla="*/ 365297 h 490537"/>
                <a:gd name="connsiteX5" fmla="*/ 812006 w 1128713"/>
                <a:gd name="connsiteY5" fmla="*/ 290512 h 490537"/>
                <a:gd name="connsiteX6" fmla="*/ 0 w 1128713"/>
                <a:gd name="connsiteY6" fmla="*/ 490537 h 490537"/>
                <a:gd name="connsiteX0" fmla="*/ 0 w 1128713"/>
                <a:gd name="connsiteY0" fmla="*/ 490537 h 490537"/>
                <a:gd name="connsiteX1" fmla="*/ 761999 w 1128713"/>
                <a:gd name="connsiteY1" fmla="*/ 90486 h 490537"/>
                <a:gd name="connsiteX2" fmla="*/ 738188 w 1128713"/>
                <a:gd name="connsiteY2" fmla="*/ 0 h 490537"/>
                <a:gd name="connsiteX3" fmla="*/ 1128713 w 1128713"/>
                <a:gd name="connsiteY3" fmla="*/ 245267 h 490537"/>
                <a:gd name="connsiteX4" fmla="*/ 828871 w 1128713"/>
                <a:gd name="connsiteY4" fmla="*/ 365297 h 490537"/>
                <a:gd name="connsiteX5" fmla="*/ 812006 w 1128713"/>
                <a:gd name="connsiteY5" fmla="*/ 290512 h 490537"/>
                <a:gd name="connsiteX6" fmla="*/ 0 w 1128713"/>
                <a:gd name="connsiteY6" fmla="*/ 490537 h 490537"/>
                <a:gd name="connsiteX0" fmla="*/ 0 w 1128713"/>
                <a:gd name="connsiteY0" fmla="*/ 490537 h 490537"/>
                <a:gd name="connsiteX1" fmla="*/ 761999 w 1128713"/>
                <a:gd name="connsiteY1" fmla="*/ 90486 h 490537"/>
                <a:gd name="connsiteX2" fmla="*/ 738188 w 1128713"/>
                <a:gd name="connsiteY2" fmla="*/ 0 h 490537"/>
                <a:gd name="connsiteX3" fmla="*/ 1128713 w 1128713"/>
                <a:gd name="connsiteY3" fmla="*/ 245267 h 490537"/>
                <a:gd name="connsiteX4" fmla="*/ 828871 w 1128713"/>
                <a:gd name="connsiteY4" fmla="*/ 365297 h 490537"/>
                <a:gd name="connsiteX5" fmla="*/ 812006 w 1128713"/>
                <a:gd name="connsiteY5" fmla="*/ 290512 h 490537"/>
                <a:gd name="connsiteX6" fmla="*/ 0 w 1128713"/>
                <a:gd name="connsiteY6" fmla="*/ 490537 h 49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8713" h="490537">
                  <a:moveTo>
                    <a:pt x="0" y="490537"/>
                  </a:moveTo>
                  <a:cubicBezTo>
                    <a:pt x="111918" y="228600"/>
                    <a:pt x="459580" y="28573"/>
                    <a:pt x="761999" y="90486"/>
                  </a:cubicBezTo>
                  <a:lnTo>
                    <a:pt x="738188" y="0"/>
                  </a:lnTo>
                  <a:lnTo>
                    <a:pt x="1128713" y="245267"/>
                  </a:lnTo>
                  <a:lnTo>
                    <a:pt x="828871" y="365297"/>
                  </a:lnTo>
                  <a:lnTo>
                    <a:pt x="812006" y="290512"/>
                  </a:lnTo>
                  <a:cubicBezTo>
                    <a:pt x="716757" y="229393"/>
                    <a:pt x="261937" y="225424"/>
                    <a:pt x="0" y="490537"/>
                  </a:cubicBezTo>
                  <a:close/>
                </a:path>
              </a:pathLst>
            </a:custGeom>
            <a:gradFill flip="none" rotWithShape="1">
              <a:gsLst>
                <a:gs pos="2083">
                  <a:srgbClr val="FFB13F">
                    <a:alpha val="0"/>
                  </a:srgbClr>
                </a:gs>
                <a:gs pos="51000">
                  <a:srgbClr val="FFB13F"/>
                </a:gs>
                <a:gs pos="100000">
                  <a:srgbClr val="D63D00"/>
                </a:gs>
              </a:gsLst>
              <a:lin ang="0" scaled="1"/>
              <a:tileRect/>
            </a:gradFill>
            <a:ln w="3175">
              <a:noFill/>
            </a:ln>
            <a:effectLst>
              <a:outerShdw dist="50800" dir="5400000" sx="99000" sy="99000" algn="t" rotWithShape="0">
                <a:prstClr val="black">
                  <a:alpha val="1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>
                  <a:solidFill>
                    <a:prstClr val="white"/>
                  </a:solidFill>
                </a:rPr>
                <a:t>  </a:t>
              </a:r>
              <a:endParaRPr lang="ko-KR" altLang="en-US" dirty="0">
                <a:solidFill>
                  <a:prstClr val="white"/>
                </a:solidFill>
              </a:endParaRPr>
            </a:p>
          </p:txBody>
        </p:sp>
        <p:cxnSp>
          <p:nvCxnSpPr>
            <p:cNvPr id="286" name="직선 연결선 285"/>
            <p:cNvCxnSpPr/>
            <p:nvPr/>
          </p:nvCxnSpPr>
          <p:spPr>
            <a:xfrm>
              <a:off x="4665157" y="6381328"/>
              <a:ext cx="1097280" cy="0"/>
            </a:xfrm>
            <a:prstGeom prst="line">
              <a:avLst/>
            </a:prstGeom>
            <a:ln>
              <a:solidFill>
                <a:srgbClr val="007E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1" name="그룹 300"/>
          <p:cNvGrpSpPr/>
          <p:nvPr/>
        </p:nvGrpSpPr>
        <p:grpSpPr>
          <a:xfrm>
            <a:off x="2858595" y="4119681"/>
            <a:ext cx="1483285" cy="1564477"/>
            <a:chOff x="3319143" y="4465597"/>
            <a:chExt cx="1239054" cy="1915731"/>
          </a:xfrm>
        </p:grpSpPr>
        <p:grpSp>
          <p:nvGrpSpPr>
            <p:cNvPr id="302" name="그룹 301"/>
            <p:cNvGrpSpPr/>
            <p:nvPr/>
          </p:nvGrpSpPr>
          <p:grpSpPr>
            <a:xfrm>
              <a:off x="3389258" y="4465597"/>
              <a:ext cx="1068442" cy="1068442"/>
              <a:chOff x="3682756" y="2278380"/>
              <a:chExt cx="831966" cy="831966"/>
            </a:xfrm>
          </p:grpSpPr>
          <p:grpSp>
            <p:nvGrpSpPr>
              <p:cNvPr id="318" name="그룹 317"/>
              <p:cNvGrpSpPr/>
              <p:nvPr/>
            </p:nvGrpSpPr>
            <p:grpSpPr>
              <a:xfrm>
                <a:off x="3682756" y="2278380"/>
                <a:ext cx="831966" cy="831966"/>
                <a:chOff x="3501191" y="2096815"/>
                <a:chExt cx="1195096" cy="1195096"/>
              </a:xfrm>
            </p:grpSpPr>
            <p:sp>
              <p:nvSpPr>
                <p:cNvPr id="320" name="타원 319"/>
                <p:cNvSpPr/>
                <p:nvPr/>
              </p:nvSpPr>
              <p:spPr>
                <a:xfrm>
                  <a:off x="3501191" y="2096815"/>
                  <a:ext cx="1195096" cy="1195096"/>
                </a:xfrm>
                <a:prstGeom prst="ellipse">
                  <a:avLst/>
                </a:prstGeom>
                <a:solidFill>
                  <a:srgbClr val="007ECC"/>
                </a:solidFill>
                <a:ln w="317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/>
                  <a:endParaRPr lang="ko-KR" altLang="en-US">
                    <a:solidFill>
                      <a:prstClr val="black"/>
                    </a:solidFill>
                    <a:latin typeface="굴림" pitchFamily="50" charset="-127"/>
                    <a:ea typeface="굴림" pitchFamily="50" charset="-127"/>
                  </a:endParaRPr>
                </a:p>
              </p:txBody>
            </p:sp>
            <p:sp>
              <p:nvSpPr>
                <p:cNvPr id="321" name="타원 320"/>
                <p:cNvSpPr/>
                <p:nvPr/>
              </p:nvSpPr>
              <p:spPr>
                <a:xfrm>
                  <a:off x="3759426" y="2142217"/>
                  <a:ext cx="685146" cy="397924"/>
                </a:xfrm>
                <a:prstGeom prst="ellipse">
                  <a:avLst/>
                </a:prstGeom>
                <a:gradFill>
                  <a:gsLst>
                    <a:gs pos="66000">
                      <a:srgbClr val="2E7A62">
                        <a:alpha val="0"/>
                      </a:srgbClr>
                    </a:gs>
                    <a:gs pos="100000">
                      <a:schemeClr val="bg1">
                        <a:alpha val="21000"/>
                      </a:schemeClr>
                    </a:gs>
                  </a:gsLst>
                  <a:lin ang="162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319" name="직사각형 318"/>
              <p:cNvSpPr/>
              <p:nvPr/>
            </p:nvSpPr>
            <p:spPr>
              <a:xfrm>
                <a:off x="3840788" y="2344495"/>
                <a:ext cx="530741" cy="2396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1042988" fontAlgn="base" latinLnBrk="0">
                  <a:spcBef>
                    <a:spcPct val="0"/>
                  </a:spcBef>
                  <a:spcAft>
                    <a:spcPct val="0"/>
                  </a:spcAft>
                  <a:buClr>
                    <a:srgbClr val="161645"/>
                  </a:buClr>
                  <a:buSzPts val="1200"/>
                  <a:defRPr/>
                </a:pPr>
                <a:r>
                  <a:rPr kumimoji="1" lang="en-US" altLang="ko-KR" sz="1400" b="1" kern="0" dirty="0" smtClean="0">
                    <a:gradFill>
                      <a:gsLst>
                        <a:gs pos="0">
                          <a:prstClr val="white"/>
                        </a:gs>
                        <a:gs pos="100000">
                          <a:prstClr val="white"/>
                        </a:gs>
                      </a:gsLst>
                      <a:lin ang="5400000" scaled="0"/>
                    </a:gradFill>
                    <a:effectLst>
                      <a:outerShdw blurRad="152400" sx="102000" sy="102000" algn="ctr" rotWithShape="0">
                        <a:srgbClr val="0F3E65">
                          <a:alpha val="75000"/>
                        </a:srgbClr>
                      </a:outerShdw>
                    </a:effectLst>
                  </a:rPr>
                  <a:t>Cloud</a:t>
                </a:r>
                <a:endParaRPr kumimoji="1" lang="en-US" altLang="ko-KR" sz="1400" b="1" kern="0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  <a:effectLst>
                    <a:outerShdw blurRad="152400" sx="102000" sy="102000" algn="ctr" rotWithShape="0">
                      <a:srgbClr val="0F3E65">
                        <a:alpha val="75000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303" name="모서리가 둥근 직사각형 302"/>
            <p:cNvSpPr/>
            <p:nvPr/>
          </p:nvSpPr>
          <p:spPr>
            <a:xfrm>
              <a:off x="3319143" y="4857531"/>
              <a:ext cx="1214757" cy="1419055"/>
            </a:xfrm>
            <a:prstGeom prst="roundRect">
              <a:avLst>
                <a:gd name="adj" fmla="val 3821"/>
              </a:avLst>
            </a:prstGeom>
            <a:solidFill>
              <a:schemeClr val="bg1"/>
            </a:solidFill>
            <a:ln w="6350">
              <a:gradFill flip="none" rotWithShape="1">
                <a:gsLst>
                  <a:gs pos="0">
                    <a:srgbClr val="007ECC"/>
                  </a:gs>
                  <a:gs pos="100000">
                    <a:schemeClr val="bg1"/>
                  </a:gs>
                </a:gsLst>
                <a:lin ang="54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</a:endParaRPr>
            </a:p>
          </p:txBody>
        </p:sp>
        <p:grpSp>
          <p:nvGrpSpPr>
            <p:cNvPr id="304" name="그룹 303"/>
            <p:cNvGrpSpPr/>
            <p:nvPr/>
          </p:nvGrpSpPr>
          <p:grpSpPr>
            <a:xfrm>
              <a:off x="3462207" y="5161827"/>
              <a:ext cx="1078755" cy="1125526"/>
              <a:chOff x="3462207" y="5695227"/>
              <a:chExt cx="1078755" cy="1125526"/>
            </a:xfrm>
          </p:grpSpPr>
          <p:grpSp>
            <p:nvGrpSpPr>
              <p:cNvPr id="308" name="그룹 307"/>
              <p:cNvGrpSpPr/>
              <p:nvPr/>
            </p:nvGrpSpPr>
            <p:grpSpPr>
              <a:xfrm>
                <a:off x="3543686" y="6321830"/>
                <a:ext cx="259642" cy="270547"/>
                <a:chOff x="1540670" y="3062137"/>
                <a:chExt cx="419099" cy="1100288"/>
              </a:xfrm>
            </p:grpSpPr>
            <p:sp>
              <p:nvSpPr>
                <p:cNvPr id="316" name="직사각형 315"/>
                <p:cNvSpPr/>
                <p:nvPr/>
              </p:nvSpPr>
              <p:spPr>
                <a:xfrm>
                  <a:off x="1747838" y="3062137"/>
                  <a:ext cx="211931" cy="1100288"/>
                </a:xfrm>
                <a:prstGeom prst="rect">
                  <a:avLst/>
                </a:prstGeom>
                <a:solidFill>
                  <a:srgbClr val="868D9E"/>
                </a:solidFill>
                <a:ln w="317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ko-KR" altLang="en-US" dirty="0">
                    <a:solidFill>
                      <a:prstClr val="black"/>
                    </a:solidFill>
                    <a:latin typeface="굴림" pitchFamily="50" charset="-127"/>
                    <a:ea typeface="굴림" pitchFamily="50" charset="-127"/>
                  </a:endParaRPr>
                </a:p>
              </p:txBody>
            </p:sp>
            <p:sp>
              <p:nvSpPr>
                <p:cNvPr id="317" name="직사각형 316"/>
                <p:cNvSpPr/>
                <p:nvPr/>
              </p:nvSpPr>
              <p:spPr>
                <a:xfrm>
                  <a:off x="1540670" y="3062137"/>
                  <a:ext cx="211931" cy="1100288"/>
                </a:xfrm>
                <a:prstGeom prst="rect">
                  <a:avLst/>
                </a:prstGeom>
                <a:solidFill>
                  <a:srgbClr val="969CAC"/>
                </a:solidFill>
                <a:ln w="317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ko-KR" altLang="en-US" dirty="0">
                    <a:solidFill>
                      <a:prstClr val="black"/>
                    </a:solidFill>
                    <a:latin typeface="굴림" pitchFamily="50" charset="-127"/>
                    <a:ea typeface="굴림" pitchFamily="50" charset="-127"/>
                  </a:endParaRPr>
                </a:p>
              </p:txBody>
            </p:sp>
          </p:grpSp>
          <p:grpSp>
            <p:nvGrpSpPr>
              <p:cNvPr id="309" name="그룹 308"/>
              <p:cNvGrpSpPr/>
              <p:nvPr/>
            </p:nvGrpSpPr>
            <p:grpSpPr>
              <a:xfrm>
                <a:off x="4067390" y="6011035"/>
                <a:ext cx="259642" cy="581343"/>
                <a:chOff x="1540669" y="3062137"/>
                <a:chExt cx="419100" cy="1100289"/>
              </a:xfrm>
            </p:grpSpPr>
            <p:sp>
              <p:nvSpPr>
                <p:cNvPr id="314" name="직사각형 313"/>
                <p:cNvSpPr/>
                <p:nvPr/>
              </p:nvSpPr>
              <p:spPr>
                <a:xfrm>
                  <a:off x="1747838" y="3062137"/>
                  <a:ext cx="211931" cy="1100288"/>
                </a:xfrm>
                <a:prstGeom prst="rect">
                  <a:avLst/>
                </a:prstGeom>
                <a:solidFill>
                  <a:srgbClr val="007ECC"/>
                </a:solidFill>
                <a:ln w="31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15" name="직사각형 314"/>
                <p:cNvSpPr/>
                <p:nvPr/>
              </p:nvSpPr>
              <p:spPr>
                <a:xfrm>
                  <a:off x="1540669" y="3062138"/>
                  <a:ext cx="211931" cy="1100288"/>
                </a:xfrm>
                <a:prstGeom prst="rect">
                  <a:avLst/>
                </a:prstGeom>
                <a:solidFill>
                  <a:srgbClr val="008CE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310" name="TextBox 309"/>
              <p:cNvSpPr txBox="1"/>
              <p:nvPr/>
            </p:nvSpPr>
            <p:spPr>
              <a:xfrm>
                <a:off x="3893028" y="5695227"/>
                <a:ext cx="64793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kumimoji="1" lang="en-US" altLang="ko-KR" sz="1400" b="1" kern="0" dirty="0" smtClean="0">
                    <a:gradFill>
                      <a:gsLst>
                        <a:gs pos="0">
                          <a:srgbClr val="007ECC"/>
                        </a:gs>
                        <a:gs pos="100000">
                          <a:srgbClr val="007ECC"/>
                        </a:gs>
                      </a:gsLst>
                      <a:lin ang="5400000" scaled="1"/>
                    </a:gradFill>
                  </a:rPr>
                  <a:t>120.4</a:t>
                </a:r>
                <a:endParaRPr kumimoji="1" lang="ko-KR" altLang="en-US" sz="1400" b="1" kern="0" dirty="0">
                  <a:gradFill>
                    <a:gsLst>
                      <a:gs pos="0">
                        <a:srgbClr val="007ECC"/>
                      </a:gs>
                      <a:gs pos="100000">
                        <a:srgbClr val="007ECC"/>
                      </a:gs>
                    </a:gsLst>
                    <a:lin ang="5400000" scaled="1"/>
                  </a:gradFill>
                </a:endParaRPr>
              </a:p>
            </p:txBody>
          </p:sp>
          <p:sp>
            <p:nvSpPr>
              <p:cNvPr id="311" name="TextBox 310"/>
              <p:cNvSpPr txBox="1"/>
              <p:nvPr/>
            </p:nvSpPr>
            <p:spPr>
              <a:xfrm>
                <a:off x="3462207" y="6071738"/>
                <a:ext cx="49404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kumimoji="1" lang="en-US" altLang="ko-KR" sz="1200" b="1" kern="0" dirty="0" smtClean="0">
                    <a:gradFill>
                      <a:gsLst>
                        <a:gs pos="0">
                          <a:prstClr val="black">
                            <a:lumMod val="65000"/>
                            <a:lumOff val="35000"/>
                          </a:prstClr>
                        </a:gs>
                        <a:gs pos="50000">
                          <a:prstClr val="black">
                            <a:lumMod val="65000"/>
                            <a:lumOff val="35000"/>
                          </a:prstClr>
                        </a:gs>
                      </a:gsLst>
                      <a:lin ang="5400000" scaled="0"/>
                    </a:gradFill>
                  </a:rPr>
                  <a:t>45.7</a:t>
                </a:r>
                <a:endParaRPr kumimoji="1" lang="ko-KR" altLang="en-US" sz="1200" b="1" kern="0" dirty="0">
                  <a:gradFill>
                    <a:gsLst>
                      <a:gs pos="0">
                        <a:prstClr val="black">
                          <a:lumMod val="65000"/>
                          <a:lumOff val="35000"/>
                        </a:prstClr>
                      </a:gs>
                      <a:gs pos="50000">
                        <a:prstClr val="black">
                          <a:lumMod val="65000"/>
                          <a:lumOff val="35000"/>
                        </a:prstClr>
                      </a:gs>
                    </a:gsLst>
                    <a:lin ang="5400000" scaled="0"/>
                  </a:gradFill>
                </a:endParaRPr>
              </a:p>
            </p:txBody>
          </p:sp>
          <p:sp>
            <p:nvSpPr>
              <p:cNvPr id="312" name="직사각형 311"/>
              <p:cNvSpPr/>
              <p:nvPr/>
            </p:nvSpPr>
            <p:spPr>
              <a:xfrm>
                <a:off x="3491446" y="6566837"/>
                <a:ext cx="378630" cy="2539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kumimoji="1" lang="en-US" altLang="ko-KR" sz="1050" b="1" kern="0" dirty="0">
                    <a:gradFill>
                      <a:gsLst>
                        <a:gs pos="0">
                          <a:prstClr val="black">
                            <a:lumMod val="85000"/>
                            <a:lumOff val="15000"/>
                          </a:prstClr>
                        </a:gs>
                        <a:gs pos="50000">
                          <a:prstClr val="black">
                            <a:lumMod val="85000"/>
                            <a:lumOff val="15000"/>
                          </a:prstClr>
                        </a:gs>
                      </a:gsLst>
                      <a:lin ang="5400000" scaled="0"/>
                    </a:gradFill>
                  </a:rPr>
                  <a:t>‘12</a:t>
                </a:r>
                <a:endParaRPr lang="ko-KR" altLang="en-US" sz="1050" dirty="0">
                  <a:gradFill>
                    <a:gsLst>
                      <a:gs pos="0">
                        <a:prstClr val="black">
                          <a:lumMod val="85000"/>
                          <a:lumOff val="15000"/>
                        </a:prstClr>
                      </a:gs>
                      <a:gs pos="5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5400000" scaled="0"/>
                  </a:gradFill>
                </a:endParaRPr>
              </a:p>
            </p:txBody>
          </p:sp>
          <p:sp>
            <p:nvSpPr>
              <p:cNvPr id="313" name="직사각형 312"/>
              <p:cNvSpPr/>
              <p:nvPr/>
            </p:nvSpPr>
            <p:spPr>
              <a:xfrm>
                <a:off x="3988429" y="6566837"/>
                <a:ext cx="380233" cy="2539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kumimoji="1" lang="en-US" altLang="ko-KR" sz="1050" b="1" kern="0" dirty="0">
                    <a:gradFill>
                      <a:gsLst>
                        <a:gs pos="0">
                          <a:srgbClr val="3A3A3A"/>
                        </a:gs>
                        <a:gs pos="50000">
                          <a:srgbClr val="2E2E2E"/>
                        </a:gs>
                      </a:gsLst>
                      <a:lin ang="5400000" scaled="0"/>
                    </a:gradFill>
                  </a:rPr>
                  <a:t>‘17</a:t>
                </a:r>
                <a:endParaRPr lang="ko-KR" altLang="en-US" sz="1050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305" name="직사각형 304"/>
            <p:cNvSpPr/>
            <p:nvPr/>
          </p:nvSpPr>
          <p:spPr>
            <a:xfrm>
              <a:off x="3364960" y="4900050"/>
              <a:ext cx="1193237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en-US" altLang="ko-KR" sz="1100" b="1" kern="0" spc="-150" dirty="0">
                  <a:gradFill>
                    <a:gsLst>
                      <a:gs pos="0">
                        <a:srgbClr val="C00000"/>
                      </a:gs>
                      <a:gs pos="100000">
                        <a:srgbClr val="C00000"/>
                      </a:gs>
                    </a:gsLst>
                    <a:lin ang="5400000" scaled="0"/>
                  </a:gradFill>
                </a:rPr>
                <a:t>CAGR </a:t>
              </a:r>
              <a:r>
                <a:rPr kumimoji="1" lang="en-US" altLang="ko-KR" sz="1400" b="1" kern="0" dirty="0">
                  <a:gradFill>
                    <a:gsLst>
                      <a:gs pos="0">
                        <a:srgbClr val="C00000"/>
                      </a:gs>
                      <a:gs pos="100000">
                        <a:srgbClr val="C00000"/>
                      </a:gs>
                    </a:gsLst>
                    <a:lin ang="5400000" scaled="0"/>
                  </a:gradFill>
                </a:rPr>
                <a:t>22.0% </a:t>
              </a:r>
              <a:endParaRPr kumimoji="1" lang="ko-KR" altLang="en-US" sz="1400" b="1" kern="0" dirty="0">
                <a:gradFill>
                  <a:gsLst>
                    <a:gs pos="0">
                      <a:srgbClr val="C00000"/>
                    </a:gs>
                    <a:gs pos="100000">
                      <a:srgbClr val="C00000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306" name="자유형 305"/>
            <p:cNvSpPr/>
            <p:nvPr/>
          </p:nvSpPr>
          <p:spPr>
            <a:xfrm rot="19448072">
              <a:off x="3565601" y="5340988"/>
              <a:ext cx="374979" cy="271891"/>
            </a:xfrm>
            <a:custGeom>
              <a:avLst/>
              <a:gdLst>
                <a:gd name="connsiteX0" fmla="*/ 0 w 1038225"/>
                <a:gd name="connsiteY0" fmla="*/ 295275 h 390525"/>
                <a:gd name="connsiteX1" fmla="*/ 752475 w 1038225"/>
                <a:gd name="connsiteY1" fmla="*/ 133350 h 390525"/>
                <a:gd name="connsiteX2" fmla="*/ 733425 w 1038225"/>
                <a:gd name="connsiteY2" fmla="*/ 0 h 390525"/>
                <a:gd name="connsiteX3" fmla="*/ 1038225 w 1038225"/>
                <a:gd name="connsiteY3" fmla="*/ 76200 h 390525"/>
                <a:gd name="connsiteX4" fmla="*/ 866775 w 1038225"/>
                <a:gd name="connsiteY4" fmla="*/ 390525 h 390525"/>
                <a:gd name="connsiteX5" fmla="*/ 819150 w 1038225"/>
                <a:gd name="connsiteY5" fmla="*/ 266700 h 390525"/>
                <a:gd name="connsiteX6" fmla="*/ 0 w 1038225"/>
                <a:gd name="connsiteY6" fmla="*/ 295275 h 390525"/>
                <a:gd name="connsiteX0" fmla="*/ 0 w 1085850"/>
                <a:gd name="connsiteY0" fmla="*/ 295275 h 390525"/>
                <a:gd name="connsiteX1" fmla="*/ 752475 w 1085850"/>
                <a:gd name="connsiteY1" fmla="*/ 133350 h 390525"/>
                <a:gd name="connsiteX2" fmla="*/ 733425 w 1085850"/>
                <a:gd name="connsiteY2" fmla="*/ 0 h 390525"/>
                <a:gd name="connsiteX3" fmla="*/ 1085850 w 1085850"/>
                <a:gd name="connsiteY3" fmla="*/ 142875 h 390525"/>
                <a:gd name="connsiteX4" fmla="*/ 866775 w 1085850"/>
                <a:gd name="connsiteY4" fmla="*/ 390525 h 390525"/>
                <a:gd name="connsiteX5" fmla="*/ 819150 w 1085850"/>
                <a:gd name="connsiteY5" fmla="*/ 266700 h 390525"/>
                <a:gd name="connsiteX6" fmla="*/ 0 w 1085850"/>
                <a:gd name="connsiteY6" fmla="*/ 295275 h 390525"/>
                <a:gd name="connsiteX0" fmla="*/ 0 w 1085850"/>
                <a:gd name="connsiteY0" fmla="*/ 295275 h 390525"/>
                <a:gd name="connsiteX1" fmla="*/ 757237 w 1085850"/>
                <a:gd name="connsiteY1" fmla="*/ 102393 h 390525"/>
                <a:gd name="connsiteX2" fmla="*/ 733425 w 1085850"/>
                <a:gd name="connsiteY2" fmla="*/ 0 h 390525"/>
                <a:gd name="connsiteX3" fmla="*/ 1085850 w 1085850"/>
                <a:gd name="connsiteY3" fmla="*/ 142875 h 390525"/>
                <a:gd name="connsiteX4" fmla="*/ 866775 w 1085850"/>
                <a:gd name="connsiteY4" fmla="*/ 390525 h 390525"/>
                <a:gd name="connsiteX5" fmla="*/ 819150 w 1085850"/>
                <a:gd name="connsiteY5" fmla="*/ 266700 h 390525"/>
                <a:gd name="connsiteX6" fmla="*/ 0 w 1085850"/>
                <a:gd name="connsiteY6" fmla="*/ 295275 h 390525"/>
                <a:gd name="connsiteX0" fmla="*/ 0 w 1085850"/>
                <a:gd name="connsiteY0" fmla="*/ 295275 h 390525"/>
                <a:gd name="connsiteX1" fmla="*/ 757237 w 1085850"/>
                <a:gd name="connsiteY1" fmla="*/ 102393 h 390525"/>
                <a:gd name="connsiteX2" fmla="*/ 733425 w 1085850"/>
                <a:gd name="connsiteY2" fmla="*/ 0 h 390525"/>
                <a:gd name="connsiteX3" fmla="*/ 1085850 w 1085850"/>
                <a:gd name="connsiteY3" fmla="*/ 142875 h 390525"/>
                <a:gd name="connsiteX4" fmla="*/ 866775 w 1085850"/>
                <a:gd name="connsiteY4" fmla="*/ 390525 h 390525"/>
                <a:gd name="connsiteX5" fmla="*/ 819150 w 1085850"/>
                <a:gd name="connsiteY5" fmla="*/ 290513 h 390525"/>
                <a:gd name="connsiteX6" fmla="*/ 0 w 1085850"/>
                <a:gd name="connsiteY6" fmla="*/ 295275 h 390525"/>
                <a:gd name="connsiteX0" fmla="*/ 0 w 1085850"/>
                <a:gd name="connsiteY0" fmla="*/ 295275 h 390525"/>
                <a:gd name="connsiteX1" fmla="*/ 757237 w 1085850"/>
                <a:gd name="connsiteY1" fmla="*/ 102393 h 390525"/>
                <a:gd name="connsiteX2" fmla="*/ 733425 w 1085850"/>
                <a:gd name="connsiteY2" fmla="*/ 0 h 390525"/>
                <a:gd name="connsiteX3" fmla="*/ 1085850 w 1085850"/>
                <a:gd name="connsiteY3" fmla="*/ 142875 h 390525"/>
                <a:gd name="connsiteX4" fmla="*/ 866775 w 1085850"/>
                <a:gd name="connsiteY4" fmla="*/ 390525 h 390525"/>
                <a:gd name="connsiteX5" fmla="*/ 843159 w 1085850"/>
                <a:gd name="connsiteY5" fmla="*/ 384348 h 390525"/>
                <a:gd name="connsiteX6" fmla="*/ 819150 w 1085850"/>
                <a:gd name="connsiteY6" fmla="*/ 290513 h 390525"/>
                <a:gd name="connsiteX7" fmla="*/ 0 w 1085850"/>
                <a:gd name="connsiteY7" fmla="*/ 295275 h 390525"/>
                <a:gd name="connsiteX0" fmla="*/ 0 w 1116807"/>
                <a:gd name="connsiteY0" fmla="*/ 295275 h 390525"/>
                <a:gd name="connsiteX1" fmla="*/ 757237 w 1116807"/>
                <a:gd name="connsiteY1" fmla="*/ 102393 h 390525"/>
                <a:gd name="connsiteX2" fmla="*/ 733425 w 1116807"/>
                <a:gd name="connsiteY2" fmla="*/ 0 h 390525"/>
                <a:gd name="connsiteX3" fmla="*/ 1116807 w 1116807"/>
                <a:gd name="connsiteY3" fmla="*/ 159543 h 390525"/>
                <a:gd name="connsiteX4" fmla="*/ 866775 w 1116807"/>
                <a:gd name="connsiteY4" fmla="*/ 390525 h 390525"/>
                <a:gd name="connsiteX5" fmla="*/ 843159 w 1116807"/>
                <a:gd name="connsiteY5" fmla="*/ 384348 h 390525"/>
                <a:gd name="connsiteX6" fmla="*/ 819150 w 1116807"/>
                <a:gd name="connsiteY6" fmla="*/ 290513 h 390525"/>
                <a:gd name="connsiteX7" fmla="*/ 0 w 1116807"/>
                <a:gd name="connsiteY7" fmla="*/ 295275 h 390525"/>
                <a:gd name="connsiteX0" fmla="*/ 0 w 1116807"/>
                <a:gd name="connsiteY0" fmla="*/ 295275 h 390525"/>
                <a:gd name="connsiteX1" fmla="*/ 757237 w 1116807"/>
                <a:gd name="connsiteY1" fmla="*/ 102393 h 390525"/>
                <a:gd name="connsiteX2" fmla="*/ 733425 w 1116807"/>
                <a:gd name="connsiteY2" fmla="*/ 0 h 390525"/>
                <a:gd name="connsiteX3" fmla="*/ 1116807 w 1116807"/>
                <a:gd name="connsiteY3" fmla="*/ 159543 h 390525"/>
                <a:gd name="connsiteX4" fmla="*/ 866775 w 1116807"/>
                <a:gd name="connsiteY4" fmla="*/ 390525 h 390525"/>
                <a:gd name="connsiteX5" fmla="*/ 843159 w 1116807"/>
                <a:gd name="connsiteY5" fmla="*/ 384348 h 390525"/>
                <a:gd name="connsiteX6" fmla="*/ 814388 w 1116807"/>
                <a:gd name="connsiteY6" fmla="*/ 273844 h 390525"/>
                <a:gd name="connsiteX7" fmla="*/ 0 w 1116807"/>
                <a:gd name="connsiteY7" fmla="*/ 295275 h 390525"/>
                <a:gd name="connsiteX0" fmla="*/ 0 w 1116807"/>
                <a:gd name="connsiteY0" fmla="*/ 295275 h 384348"/>
                <a:gd name="connsiteX1" fmla="*/ 757237 w 1116807"/>
                <a:gd name="connsiteY1" fmla="*/ 102393 h 384348"/>
                <a:gd name="connsiteX2" fmla="*/ 733425 w 1116807"/>
                <a:gd name="connsiteY2" fmla="*/ 0 h 384348"/>
                <a:gd name="connsiteX3" fmla="*/ 1116807 w 1116807"/>
                <a:gd name="connsiteY3" fmla="*/ 159543 h 384348"/>
                <a:gd name="connsiteX4" fmla="*/ 843159 w 1116807"/>
                <a:gd name="connsiteY4" fmla="*/ 384348 h 384348"/>
                <a:gd name="connsiteX5" fmla="*/ 814388 w 1116807"/>
                <a:gd name="connsiteY5" fmla="*/ 273844 h 384348"/>
                <a:gd name="connsiteX6" fmla="*/ 0 w 1116807"/>
                <a:gd name="connsiteY6" fmla="*/ 295275 h 384348"/>
                <a:gd name="connsiteX0" fmla="*/ 0 w 1116807"/>
                <a:gd name="connsiteY0" fmla="*/ 295275 h 379585"/>
                <a:gd name="connsiteX1" fmla="*/ 757237 w 1116807"/>
                <a:gd name="connsiteY1" fmla="*/ 102393 h 379585"/>
                <a:gd name="connsiteX2" fmla="*/ 733425 w 1116807"/>
                <a:gd name="connsiteY2" fmla="*/ 0 h 379585"/>
                <a:gd name="connsiteX3" fmla="*/ 1116807 w 1116807"/>
                <a:gd name="connsiteY3" fmla="*/ 159543 h 379585"/>
                <a:gd name="connsiteX4" fmla="*/ 836015 w 1116807"/>
                <a:gd name="connsiteY4" fmla="*/ 379585 h 379585"/>
                <a:gd name="connsiteX5" fmla="*/ 814388 w 1116807"/>
                <a:gd name="connsiteY5" fmla="*/ 273844 h 379585"/>
                <a:gd name="connsiteX6" fmla="*/ 0 w 1116807"/>
                <a:gd name="connsiteY6" fmla="*/ 295275 h 379585"/>
                <a:gd name="connsiteX0" fmla="*/ 0 w 1116807"/>
                <a:gd name="connsiteY0" fmla="*/ 295275 h 379585"/>
                <a:gd name="connsiteX1" fmla="*/ 757237 w 1116807"/>
                <a:gd name="connsiteY1" fmla="*/ 102393 h 379585"/>
                <a:gd name="connsiteX2" fmla="*/ 733425 w 1116807"/>
                <a:gd name="connsiteY2" fmla="*/ 0 h 379585"/>
                <a:gd name="connsiteX3" fmla="*/ 1116807 w 1116807"/>
                <a:gd name="connsiteY3" fmla="*/ 159543 h 379585"/>
                <a:gd name="connsiteX4" fmla="*/ 836015 w 1116807"/>
                <a:gd name="connsiteY4" fmla="*/ 379585 h 379585"/>
                <a:gd name="connsiteX5" fmla="*/ 814388 w 1116807"/>
                <a:gd name="connsiteY5" fmla="*/ 273844 h 379585"/>
                <a:gd name="connsiteX6" fmla="*/ 0 w 1116807"/>
                <a:gd name="connsiteY6" fmla="*/ 295275 h 379585"/>
                <a:gd name="connsiteX0" fmla="*/ 0 w 1116807"/>
                <a:gd name="connsiteY0" fmla="*/ 295275 h 379585"/>
                <a:gd name="connsiteX1" fmla="*/ 757237 w 1116807"/>
                <a:gd name="connsiteY1" fmla="*/ 102393 h 379585"/>
                <a:gd name="connsiteX2" fmla="*/ 733425 w 1116807"/>
                <a:gd name="connsiteY2" fmla="*/ 0 h 379585"/>
                <a:gd name="connsiteX3" fmla="*/ 1116807 w 1116807"/>
                <a:gd name="connsiteY3" fmla="*/ 159543 h 379585"/>
                <a:gd name="connsiteX4" fmla="*/ 836015 w 1116807"/>
                <a:gd name="connsiteY4" fmla="*/ 379585 h 379585"/>
                <a:gd name="connsiteX5" fmla="*/ 814388 w 1116807"/>
                <a:gd name="connsiteY5" fmla="*/ 273844 h 379585"/>
                <a:gd name="connsiteX6" fmla="*/ 0 w 1116807"/>
                <a:gd name="connsiteY6" fmla="*/ 295275 h 379585"/>
                <a:gd name="connsiteX0" fmla="*/ 0 w 1109663"/>
                <a:gd name="connsiteY0" fmla="*/ 504825 h 504825"/>
                <a:gd name="connsiteX1" fmla="*/ 750093 w 1109663"/>
                <a:gd name="connsiteY1" fmla="*/ 102393 h 504825"/>
                <a:gd name="connsiteX2" fmla="*/ 726281 w 1109663"/>
                <a:gd name="connsiteY2" fmla="*/ 0 h 504825"/>
                <a:gd name="connsiteX3" fmla="*/ 1109663 w 1109663"/>
                <a:gd name="connsiteY3" fmla="*/ 159543 h 504825"/>
                <a:gd name="connsiteX4" fmla="*/ 828871 w 1109663"/>
                <a:gd name="connsiteY4" fmla="*/ 379585 h 504825"/>
                <a:gd name="connsiteX5" fmla="*/ 807244 w 1109663"/>
                <a:gd name="connsiteY5" fmla="*/ 273844 h 504825"/>
                <a:gd name="connsiteX6" fmla="*/ 0 w 1109663"/>
                <a:gd name="connsiteY6" fmla="*/ 504825 h 504825"/>
                <a:gd name="connsiteX0" fmla="*/ 0 w 1109663"/>
                <a:gd name="connsiteY0" fmla="*/ 504825 h 504825"/>
                <a:gd name="connsiteX1" fmla="*/ 750093 w 1109663"/>
                <a:gd name="connsiteY1" fmla="*/ 102393 h 504825"/>
                <a:gd name="connsiteX2" fmla="*/ 726281 w 1109663"/>
                <a:gd name="connsiteY2" fmla="*/ 0 h 504825"/>
                <a:gd name="connsiteX3" fmla="*/ 1109663 w 1109663"/>
                <a:gd name="connsiteY3" fmla="*/ 159543 h 504825"/>
                <a:gd name="connsiteX4" fmla="*/ 828871 w 1109663"/>
                <a:gd name="connsiteY4" fmla="*/ 379585 h 504825"/>
                <a:gd name="connsiteX5" fmla="*/ 807244 w 1109663"/>
                <a:gd name="connsiteY5" fmla="*/ 273844 h 504825"/>
                <a:gd name="connsiteX6" fmla="*/ 0 w 1109663"/>
                <a:gd name="connsiteY6" fmla="*/ 504825 h 504825"/>
                <a:gd name="connsiteX0" fmla="*/ 0 w 1109663"/>
                <a:gd name="connsiteY0" fmla="*/ 504825 h 504825"/>
                <a:gd name="connsiteX1" fmla="*/ 750093 w 1109663"/>
                <a:gd name="connsiteY1" fmla="*/ 102393 h 504825"/>
                <a:gd name="connsiteX2" fmla="*/ 726281 w 1109663"/>
                <a:gd name="connsiteY2" fmla="*/ 0 h 504825"/>
                <a:gd name="connsiteX3" fmla="*/ 1109663 w 1109663"/>
                <a:gd name="connsiteY3" fmla="*/ 159543 h 504825"/>
                <a:gd name="connsiteX4" fmla="*/ 828871 w 1109663"/>
                <a:gd name="connsiteY4" fmla="*/ 379585 h 504825"/>
                <a:gd name="connsiteX5" fmla="*/ 807244 w 1109663"/>
                <a:gd name="connsiteY5" fmla="*/ 273844 h 504825"/>
                <a:gd name="connsiteX6" fmla="*/ 0 w 1109663"/>
                <a:gd name="connsiteY6" fmla="*/ 504825 h 504825"/>
                <a:gd name="connsiteX0" fmla="*/ 0 w 1128713"/>
                <a:gd name="connsiteY0" fmla="*/ 504825 h 504825"/>
                <a:gd name="connsiteX1" fmla="*/ 750093 w 1128713"/>
                <a:gd name="connsiteY1" fmla="*/ 102393 h 504825"/>
                <a:gd name="connsiteX2" fmla="*/ 726281 w 1128713"/>
                <a:gd name="connsiteY2" fmla="*/ 0 h 504825"/>
                <a:gd name="connsiteX3" fmla="*/ 1128713 w 1128713"/>
                <a:gd name="connsiteY3" fmla="*/ 259555 h 504825"/>
                <a:gd name="connsiteX4" fmla="*/ 828871 w 1128713"/>
                <a:gd name="connsiteY4" fmla="*/ 379585 h 504825"/>
                <a:gd name="connsiteX5" fmla="*/ 807244 w 1128713"/>
                <a:gd name="connsiteY5" fmla="*/ 273844 h 504825"/>
                <a:gd name="connsiteX6" fmla="*/ 0 w 1128713"/>
                <a:gd name="connsiteY6" fmla="*/ 504825 h 504825"/>
                <a:gd name="connsiteX0" fmla="*/ 0 w 1128713"/>
                <a:gd name="connsiteY0" fmla="*/ 490537 h 490537"/>
                <a:gd name="connsiteX1" fmla="*/ 750093 w 1128713"/>
                <a:gd name="connsiteY1" fmla="*/ 88105 h 490537"/>
                <a:gd name="connsiteX2" fmla="*/ 738188 w 1128713"/>
                <a:gd name="connsiteY2" fmla="*/ 0 h 490537"/>
                <a:gd name="connsiteX3" fmla="*/ 1128713 w 1128713"/>
                <a:gd name="connsiteY3" fmla="*/ 245267 h 490537"/>
                <a:gd name="connsiteX4" fmla="*/ 828871 w 1128713"/>
                <a:gd name="connsiteY4" fmla="*/ 365297 h 490537"/>
                <a:gd name="connsiteX5" fmla="*/ 807244 w 1128713"/>
                <a:gd name="connsiteY5" fmla="*/ 259556 h 490537"/>
                <a:gd name="connsiteX6" fmla="*/ 0 w 1128713"/>
                <a:gd name="connsiteY6" fmla="*/ 490537 h 490537"/>
                <a:gd name="connsiteX0" fmla="*/ 0 w 1128713"/>
                <a:gd name="connsiteY0" fmla="*/ 490537 h 490537"/>
                <a:gd name="connsiteX1" fmla="*/ 750093 w 1128713"/>
                <a:gd name="connsiteY1" fmla="*/ 88105 h 490537"/>
                <a:gd name="connsiteX2" fmla="*/ 738188 w 1128713"/>
                <a:gd name="connsiteY2" fmla="*/ 0 h 490537"/>
                <a:gd name="connsiteX3" fmla="*/ 1128713 w 1128713"/>
                <a:gd name="connsiteY3" fmla="*/ 245267 h 490537"/>
                <a:gd name="connsiteX4" fmla="*/ 828871 w 1128713"/>
                <a:gd name="connsiteY4" fmla="*/ 365297 h 490537"/>
                <a:gd name="connsiteX5" fmla="*/ 812006 w 1128713"/>
                <a:gd name="connsiteY5" fmla="*/ 290512 h 490537"/>
                <a:gd name="connsiteX6" fmla="*/ 0 w 1128713"/>
                <a:gd name="connsiteY6" fmla="*/ 490537 h 490537"/>
                <a:gd name="connsiteX0" fmla="*/ 0 w 1128713"/>
                <a:gd name="connsiteY0" fmla="*/ 490537 h 490537"/>
                <a:gd name="connsiteX1" fmla="*/ 761999 w 1128713"/>
                <a:gd name="connsiteY1" fmla="*/ 90486 h 490537"/>
                <a:gd name="connsiteX2" fmla="*/ 738188 w 1128713"/>
                <a:gd name="connsiteY2" fmla="*/ 0 h 490537"/>
                <a:gd name="connsiteX3" fmla="*/ 1128713 w 1128713"/>
                <a:gd name="connsiteY3" fmla="*/ 245267 h 490537"/>
                <a:gd name="connsiteX4" fmla="*/ 828871 w 1128713"/>
                <a:gd name="connsiteY4" fmla="*/ 365297 h 490537"/>
                <a:gd name="connsiteX5" fmla="*/ 812006 w 1128713"/>
                <a:gd name="connsiteY5" fmla="*/ 290512 h 490537"/>
                <a:gd name="connsiteX6" fmla="*/ 0 w 1128713"/>
                <a:gd name="connsiteY6" fmla="*/ 490537 h 490537"/>
                <a:gd name="connsiteX0" fmla="*/ 0 w 1128713"/>
                <a:gd name="connsiteY0" fmla="*/ 490537 h 490537"/>
                <a:gd name="connsiteX1" fmla="*/ 761999 w 1128713"/>
                <a:gd name="connsiteY1" fmla="*/ 90486 h 490537"/>
                <a:gd name="connsiteX2" fmla="*/ 738188 w 1128713"/>
                <a:gd name="connsiteY2" fmla="*/ 0 h 490537"/>
                <a:gd name="connsiteX3" fmla="*/ 1128713 w 1128713"/>
                <a:gd name="connsiteY3" fmla="*/ 245267 h 490537"/>
                <a:gd name="connsiteX4" fmla="*/ 828871 w 1128713"/>
                <a:gd name="connsiteY4" fmla="*/ 365297 h 490537"/>
                <a:gd name="connsiteX5" fmla="*/ 812006 w 1128713"/>
                <a:gd name="connsiteY5" fmla="*/ 290512 h 490537"/>
                <a:gd name="connsiteX6" fmla="*/ 0 w 1128713"/>
                <a:gd name="connsiteY6" fmla="*/ 490537 h 490537"/>
                <a:gd name="connsiteX0" fmla="*/ 0 w 1128713"/>
                <a:gd name="connsiteY0" fmla="*/ 490537 h 490537"/>
                <a:gd name="connsiteX1" fmla="*/ 761999 w 1128713"/>
                <a:gd name="connsiteY1" fmla="*/ 90486 h 490537"/>
                <a:gd name="connsiteX2" fmla="*/ 738188 w 1128713"/>
                <a:gd name="connsiteY2" fmla="*/ 0 h 490537"/>
                <a:gd name="connsiteX3" fmla="*/ 1128713 w 1128713"/>
                <a:gd name="connsiteY3" fmla="*/ 245267 h 490537"/>
                <a:gd name="connsiteX4" fmla="*/ 828871 w 1128713"/>
                <a:gd name="connsiteY4" fmla="*/ 365297 h 490537"/>
                <a:gd name="connsiteX5" fmla="*/ 812006 w 1128713"/>
                <a:gd name="connsiteY5" fmla="*/ 290512 h 490537"/>
                <a:gd name="connsiteX6" fmla="*/ 0 w 1128713"/>
                <a:gd name="connsiteY6" fmla="*/ 490537 h 490537"/>
                <a:gd name="connsiteX0" fmla="*/ 0 w 1128713"/>
                <a:gd name="connsiteY0" fmla="*/ 490537 h 490537"/>
                <a:gd name="connsiteX1" fmla="*/ 761999 w 1128713"/>
                <a:gd name="connsiteY1" fmla="*/ 90486 h 490537"/>
                <a:gd name="connsiteX2" fmla="*/ 738188 w 1128713"/>
                <a:gd name="connsiteY2" fmla="*/ 0 h 490537"/>
                <a:gd name="connsiteX3" fmla="*/ 1128713 w 1128713"/>
                <a:gd name="connsiteY3" fmla="*/ 245267 h 490537"/>
                <a:gd name="connsiteX4" fmla="*/ 828871 w 1128713"/>
                <a:gd name="connsiteY4" fmla="*/ 365297 h 490537"/>
                <a:gd name="connsiteX5" fmla="*/ 812006 w 1128713"/>
                <a:gd name="connsiteY5" fmla="*/ 290512 h 490537"/>
                <a:gd name="connsiteX6" fmla="*/ 0 w 1128713"/>
                <a:gd name="connsiteY6" fmla="*/ 490537 h 490537"/>
                <a:gd name="connsiteX0" fmla="*/ 0 w 1128713"/>
                <a:gd name="connsiteY0" fmla="*/ 490537 h 490537"/>
                <a:gd name="connsiteX1" fmla="*/ 761999 w 1128713"/>
                <a:gd name="connsiteY1" fmla="*/ 90486 h 490537"/>
                <a:gd name="connsiteX2" fmla="*/ 738188 w 1128713"/>
                <a:gd name="connsiteY2" fmla="*/ 0 h 490537"/>
                <a:gd name="connsiteX3" fmla="*/ 1128713 w 1128713"/>
                <a:gd name="connsiteY3" fmla="*/ 245267 h 490537"/>
                <a:gd name="connsiteX4" fmla="*/ 828871 w 1128713"/>
                <a:gd name="connsiteY4" fmla="*/ 365297 h 490537"/>
                <a:gd name="connsiteX5" fmla="*/ 812006 w 1128713"/>
                <a:gd name="connsiteY5" fmla="*/ 290512 h 490537"/>
                <a:gd name="connsiteX6" fmla="*/ 0 w 1128713"/>
                <a:gd name="connsiteY6" fmla="*/ 490537 h 490537"/>
                <a:gd name="connsiteX0" fmla="*/ 0 w 1128713"/>
                <a:gd name="connsiteY0" fmla="*/ 490537 h 490537"/>
                <a:gd name="connsiteX1" fmla="*/ 761999 w 1128713"/>
                <a:gd name="connsiteY1" fmla="*/ 90486 h 490537"/>
                <a:gd name="connsiteX2" fmla="*/ 738188 w 1128713"/>
                <a:gd name="connsiteY2" fmla="*/ 0 h 490537"/>
                <a:gd name="connsiteX3" fmla="*/ 1128713 w 1128713"/>
                <a:gd name="connsiteY3" fmla="*/ 245267 h 490537"/>
                <a:gd name="connsiteX4" fmla="*/ 828871 w 1128713"/>
                <a:gd name="connsiteY4" fmla="*/ 365297 h 490537"/>
                <a:gd name="connsiteX5" fmla="*/ 812006 w 1128713"/>
                <a:gd name="connsiteY5" fmla="*/ 290512 h 490537"/>
                <a:gd name="connsiteX6" fmla="*/ 0 w 1128713"/>
                <a:gd name="connsiteY6" fmla="*/ 490537 h 49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8713" h="490537">
                  <a:moveTo>
                    <a:pt x="0" y="490537"/>
                  </a:moveTo>
                  <a:cubicBezTo>
                    <a:pt x="111918" y="228600"/>
                    <a:pt x="459580" y="28573"/>
                    <a:pt x="761999" y="90486"/>
                  </a:cubicBezTo>
                  <a:lnTo>
                    <a:pt x="738188" y="0"/>
                  </a:lnTo>
                  <a:lnTo>
                    <a:pt x="1128713" y="245267"/>
                  </a:lnTo>
                  <a:lnTo>
                    <a:pt x="828871" y="365297"/>
                  </a:lnTo>
                  <a:lnTo>
                    <a:pt x="812006" y="290512"/>
                  </a:lnTo>
                  <a:cubicBezTo>
                    <a:pt x="716757" y="229393"/>
                    <a:pt x="261937" y="225424"/>
                    <a:pt x="0" y="490537"/>
                  </a:cubicBezTo>
                  <a:close/>
                </a:path>
              </a:pathLst>
            </a:custGeom>
            <a:gradFill flip="none" rotWithShape="1">
              <a:gsLst>
                <a:gs pos="2083">
                  <a:srgbClr val="FFB13F">
                    <a:alpha val="0"/>
                  </a:srgbClr>
                </a:gs>
                <a:gs pos="51000">
                  <a:srgbClr val="FFB13F"/>
                </a:gs>
                <a:gs pos="100000">
                  <a:srgbClr val="D63D00"/>
                </a:gs>
              </a:gsLst>
              <a:lin ang="0" scaled="1"/>
              <a:tileRect/>
            </a:gradFill>
            <a:ln w="3175">
              <a:noFill/>
            </a:ln>
            <a:effectLst>
              <a:outerShdw dist="50800" dir="5400000" sx="99000" sy="99000" algn="t" rotWithShape="0">
                <a:prstClr val="black">
                  <a:alpha val="1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>
                  <a:solidFill>
                    <a:prstClr val="white"/>
                  </a:solidFill>
                </a:rPr>
                <a:t>  </a:t>
              </a:r>
              <a:endParaRPr lang="ko-KR" altLang="en-US" dirty="0">
                <a:solidFill>
                  <a:prstClr val="white"/>
                </a:solidFill>
              </a:endParaRPr>
            </a:p>
          </p:txBody>
        </p:sp>
        <p:cxnSp>
          <p:nvCxnSpPr>
            <p:cNvPr id="307" name="직선 연결선 306"/>
            <p:cNvCxnSpPr/>
            <p:nvPr/>
          </p:nvCxnSpPr>
          <p:spPr>
            <a:xfrm>
              <a:off x="3392617" y="6381328"/>
              <a:ext cx="1097280" cy="0"/>
            </a:xfrm>
            <a:prstGeom prst="line">
              <a:avLst/>
            </a:prstGeom>
            <a:ln>
              <a:solidFill>
                <a:srgbClr val="007E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2" name="직사각형 321"/>
          <p:cNvSpPr/>
          <p:nvPr/>
        </p:nvSpPr>
        <p:spPr>
          <a:xfrm>
            <a:off x="6714004" y="5460768"/>
            <a:ext cx="1724031" cy="175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42988" fontAlgn="base" latinLnBrk="0">
              <a:spcBef>
                <a:spcPct val="0"/>
              </a:spcBef>
              <a:spcAft>
                <a:spcPct val="0"/>
              </a:spcAft>
              <a:buClr>
                <a:srgbClr val="161645"/>
              </a:buClr>
              <a:buSzPts val="1200"/>
              <a:defRPr/>
            </a:pPr>
            <a:r>
              <a:rPr kumimoji="1" lang="en-US" altLang="ko-KR" sz="800" b="1" kern="0" dirty="0" smtClean="0">
                <a:gradFill>
                  <a:gsLst>
                    <a:gs pos="0">
                      <a:prstClr val="black">
                        <a:lumMod val="75000"/>
                        <a:lumOff val="2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0"/>
                </a:gradFill>
              </a:rPr>
              <a:t>(wearable equipment)</a:t>
            </a:r>
            <a:endParaRPr kumimoji="1" lang="ko-KR" altLang="en-US" sz="800" b="1" kern="0" dirty="0">
              <a:gradFill>
                <a:gsLst>
                  <a:gs pos="0">
                    <a:prstClr val="black">
                      <a:lumMod val="75000"/>
                      <a:lumOff val="25000"/>
                    </a:prstClr>
                  </a:gs>
                  <a:gs pos="100000">
                    <a:prstClr val="black">
                      <a:lumMod val="75000"/>
                      <a:lumOff val="25000"/>
                    </a:prstClr>
                  </a:gs>
                </a:gsLst>
                <a:lin ang="5400000" scaled="0"/>
              </a:gradFill>
            </a:endParaRPr>
          </a:p>
        </p:txBody>
      </p:sp>
      <p:sp>
        <p:nvSpPr>
          <p:cNvPr id="148" name="Rectangle 79"/>
          <p:cNvSpPr>
            <a:spLocks noChangeArrowheads="1"/>
          </p:cNvSpPr>
          <p:nvPr/>
        </p:nvSpPr>
        <p:spPr bwMode="auto">
          <a:xfrm rot="5400000">
            <a:off x="4272912" y="-1049425"/>
            <a:ext cx="704698" cy="8052962"/>
          </a:xfrm>
          <a:prstGeom prst="rect">
            <a:avLst/>
          </a:prstGeom>
          <a:solidFill>
            <a:srgbClr val="ECECE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149" name="직사각형 148"/>
          <p:cNvSpPr/>
          <p:nvPr/>
        </p:nvSpPr>
        <p:spPr>
          <a:xfrm>
            <a:off x="915956" y="2651206"/>
            <a:ext cx="770713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ko-KR" sz="1600" b="1" kern="0" dirty="0" smtClean="0">
                <a:gradFill>
                  <a:gsLst>
                    <a:gs pos="0">
                      <a:prstClr val="black">
                        <a:lumMod val="75000"/>
                        <a:lumOff val="2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0"/>
                </a:gradFill>
              </a:rPr>
              <a:t>Hyper-Connected: </a:t>
            </a:r>
            <a:r>
              <a:rPr kumimoji="1" lang="en-US" altLang="ko-KR" sz="1600" b="1" kern="0" dirty="0">
                <a:gradFill>
                  <a:gsLst>
                    <a:gs pos="0">
                      <a:prstClr val="black">
                        <a:lumMod val="75000"/>
                        <a:lumOff val="2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0"/>
                </a:gradFill>
              </a:rPr>
              <a:t>E</a:t>
            </a:r>
            <a:r>
              <a:rPr kumimoji="1" lang="en-US" altLang="ko-KR" sz="1600" b="1" kern="0" dirty="0" smtClean="0">
                <a:gradFill>
                  <a:gsLst>
                    <a:gs pos="0">
                      <a:prstClr val="black">
                        <a:lumMod val="75000"/>
                        <a:lumOff val="2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0"/>
                </a:gradFill>
              </a:rPr>
              <a:t>ra </a:t>
            </a:r>
            <a:r>
              <a:rPr kumimoji="1" lang="en-US" altLang="ko-KR" sz="1600" b="1" kern="0" dirty="0">
                <a:gradFill>
                  <a:gsLst>
                    <a:gs pos="0">
                      <a:prstClr val="black">
                        <a:lumMod val="75000"/>
                        <a:lumOff val="2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0"/>
                </a:gradFill>
              </a:rPr>
              <a:t>of </a:t>
            </a:r>
            <a:r>
              <a:rPr kumimoji="1" lang="en-US" altLang="ko-KR" sz="1600" b="1" kern="0" dirty="0" smtClean="0">
                <a:gradFill>
                  <a:gsLst>
                    <a:gs pos="0">
                      <a:prstClr val="black">
                        <a:lumMod val="75000"/>
                        <a:lumOff val="2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0"/>
                </a:gradFill>
              </a:rPr>
              <a:t>a completely </a:t>
            </a:r>
            <a:r>
              <a:rPr kumimoji="1" lang="en-US" altLang="ko-KR" sz="1600" b="1" kern="0" dirty="0">
                <a:gradFill>
                  <a:gsLst>
                    <a:gs pos="0">
                      <a:prstClr val="black">
                        <a:lumMod val="75000"/>
                        <a:lumOff val="2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0"/>
                </a:gradFill>
              </a:rPr>
              <a:t>new level of </a:t>
            </a:r>
            <a:r>
              <a:rPr kumimoji="1" lang="en-US" altLang="ko-KR" sz="1600" b="1" kern="0" dirty="0" smtClean="0">
                <a:gradFill>
                  <a:gsLst>
                    <a:gs pos="0">
                      <a:prstClr val="black">
                        <a:lumMod val="75000"/>
                        <a:lumOff val="2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0"/>
                </a:gradFill>
              </a:rPr>
              <a:t>Connectivity</a:t>
            </a:r>
            <a:endParaRPr kumimoji="1" lang="ko-KR" altLang="en-US" sz="1600" b="1" kern="0" dirty="0">
              <a:gradFill>
                <a:gsLst>
                  <a:gs pos="0">
                    <a:prstClr val="black">
                      <a:lumMod val="75000"/>
                      <a:lumOff val="25000"/>
                    </a:prstClr>
                  </a:gs>
                  <a:gs pos="100000">
                    <a:prstClr val="black">
                      <a:lumMod val="75000"/>
                      <a:lumOff val="25000"/>
                    </a:prstClr>
                  </a:gs>
                </a:gsLst>
                <a:lin ang="5400000" scaled="0"/>
              </a:gradFill>
            </a:endParaRPr>
          </a:p>
        </p:txBody>
      </p:sp>
      <p:sp>
        <p:nvSpPr>
          <p:cNvPr id="150" name="직사각형 149"/>
          <p:cNvSpPr/>
          <p:nvPr/>
        </p:nvSpPr>
        <p:spPr>
          <a:xfrm>
            <a:off x="924159" y="2957896"/>
            <a:ext cx="770713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ko-KR" sz="1600" b="1" kern="0" dirty="0" smtClean="0">
                <a:gradFill>
                  <a:gsLst>
                    <a:gs pos="0">
                      <a:prstClr val="black">
                        <a:lumMod val="75000"/>
                        <a:lumOff val="2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0"/>
                </a:gradFill>
              </a:rPr>
              <a:t>New </a:t>
            </a:r>
            <a:r>
              <a:rPr kumimoji="1" lang="en-US" altLang="ko-KR" sz="1600" b="1" kern="0" dirty="0">
                <a:gradFill>
                  <a:gsLst>
                    <a:gs pos="0">
                      <a:prstClr val="black">
                        <a:lumMod val="75000"/>
                        <a:lumOff val="2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0"/>
                </a:gradFill>
              </a:rPr>
              <a:t>O</a:t>
            </a:r>
            <a:r>
              <a:rPr kumimoji="1" lang="en-US" altLang="ko-KR" sz="1600" b="1" kern="0" dirty="0" smtClean="0">
                <a:gradFill>
                  <a:gsLst>
                    <a:gs pos="0">
                      <a:prstClr val="black">
                        <a:lumMod val="75000"/>
                        <a:lumOff val="2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0"/>
                </a:gradFill>
              </a:rPr>
              <a:t>pportunities </a:t>
            </a:r>
            <a:r>
              <a:rPr kumimoji="1" lang="en-US" altLang="ko-KR" sz="1600" b="1" kern="0" dirty="0">
                <a:gradFill>
                  <a:gsLst>
                    <a:gs pos="0">
                      <a:prstClr val="black">
                        <a:lumMod val="75000"/>
                        <a:lumOff val="2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0"/>
                </a:gradFill>
              </a:rPr>
              <a:t>and </a:t>
            </a:r>
            <a:r>
              <a:rPr kumimoji="1" lang="en-US" altLang="ko-KR" sz="1600" b="1" kern="0" dirty="0" smtClean="0">
                <a:gradFill>
                  <a:gsLst>
                    <a:gs pos="0">
                      <a:prstClr val="black">
                        <a:lumMod val="75000"/>
                        <a:lumOff val="2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0"/>
                </a:gradFill>
              </a:rPr>
              <a:t>BM: Sharing Economy, O2O, </a:t>
            </a:r>
            <a:endParaRPr kumimoji="1" lang="ko-KR" altLang="en-US" sz="1600" b="1" kern="0" dirty="0">
              <a:gradFill>
                <a:gsLst>
                  <a:gs pos="0">
                    <a:prstClr val="black">
                      <a:lumMod val="75000"/>
                      <a:lumOff val="25000"/>
                    </a:prstClr>
                  </a:gs>
                  <a:gs pos="100000">
                    <a:prstClr val="black">
                      <a:lumMod val="75000"/>
                      <a:lumOff val="25000"/>
                    </a:prstClr>
                  </a:gs>
                </a:gsLst>
                <a:lin ang="5400000" scaled="0"/>
              </a:gradFill>
            </a:endParaRPr>
          </a:p>
        </p:txBody>
      </p:sp>
      <p:sp>
        <p:nvSpPr>
          <p:cNvPr id="153" name="Rectangle 79"/>
          <p:cNvSpPr>
            <a:spLocks noChangeArrowheads="1"/>
          </p:cNvSpPr>
          <p:nvPr/>
        </p:nvSpPr>
        <p:spPr bwMode="auto">
          <a:xfrm rot="5400000">
            <a:off x="4243709" y="2160479"/>
            <a:ext cx="864095" cy="8052962"/>
          </a:xfrm>
          <a:prstGeom prst="rect">
            <a:avLst/>
          </a:prstGeom>
          <a:solidFill>
            <a:srgbClr val="ECECE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154" name="직사각형 153"/>
          <p:cNvSpPr/>
          <p:nvPr/>
        </p:nvSpPr>
        <p:spPr>
          <a:xfrm>
            <a:off x="904023" y="5863794"/>
            <a:ext cx="770713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ko-KR" sz="1600" b="1" kern="0" dirty="0" smtClean="0">
                <a:gradFill>
                  <a:gsLst>
                    <a:gs pos="0">
                      <a:prstClr val="black">
                        <a:lumMod val="75000"/>
                        <a:lumOff val="2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0"/>
                </a:gradFill>
              </a:rPr>
              <a:t>ICBM Market: Grows </a:t>
            </a:r>
            <a:r>
              <a:rPr kumimoji="1" lang="en-US" altLang="ko-KR" sz="1600" b="1" kern="0" dirty="0">
                <a:gradFill>
                  <a:gsLst>
                    <a:gs pos="0">
                      <a:prstClr val="black">
                        <a:lumMod val="75000"/>
                        <a:lumOff val="2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0"/>
                </a:gradFill>
              </a:rPr>
              <a:t>about 30% each year</a:t>
            </a:r>
            <a:endParaRPr kumimoji="1" lang="ko-KR" altLang="en-US" sz="1600" b="1" kern="0" dirty="0">
              <a:gradFill>
                <a:gsLst>
                  <a:gs pos="0">
                    <a:prstClr val="black">
                      <a:lumMod val="75000"/>
                      <a:lumOff val="25000"/>
                    </a:prstClr>
                  </a:gs>
                  <a:gs pos="100000">
                    <a:prstClr val="black">
                      <a:lumMod val="75000"/>
                      <a:lumOff val="25000"/>
                    </a:prstClr>
                  </a:gs>
                </a:gsLst>
                <a:lin ang="5400000" scaled="0"/>
              </a:gradFill>
            </a:endParaRPr>
          </a:p>
        </p:txBody>
      </p:sp>
      <p:sp>
        <p:nvSpPr>
          <p:cNvPr id="155" name="직사각형 154"/>
          <p:cNvSpPr/>
          <p:nvPr/>
        </p:nvSpPr>
        <p:spPr>
          <a:xfrm>
            <a:off x="912226" y="6214550"/>
            <a:ext cx="770713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kumimoji="1" lang="ko-KR" altLang="en-US" sz="1600" b="1" kern="0" dirty="0">
              <a:gradFill>
                <a:gsLst>
                  <a:gs pos="0">
                    <a:prstClr val="black">
                      <a:lumMod val="75000"/>
                      <a:lumOff val="25000"/>
                    </a:prstClr>
                  </a:gs>
                  <a:gs pos="100000">
                    <a:prstClr val="black">
                      <a:lumMod val="75000"/>
                      <a:lumOff val="25000"/>
                    </a:prstClr>
                  </a:gs>
                </a:gsLst>
                <a:lin ang="5400000" scaled="0"/>
              </a:gradFill>
            </a:endParaRPr>
          </a:p>
        </p:txBody>
      </p:sp>
      <p:sp>
        <p:nvSpPr>
          <p:cNvPr id="158" name="직사각형 157"/>
          <p:cNvSpPr/>
          <p:nvPr/>
        </p:nvSpPr>
        <p:spPr>
          <a:xfrm>
            <a:off x="922907" y="6220752"/>
            <a:ext cx="796957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ko-KR" sz="1600" b="1" kern="0" dirty="0" err="1" smtClean="0">
                <a:gradFill>
                  <a:gsLst>
                    <a:gs pos="0">
                      <a:prstClr val="black">
                        <a:lumMod val="75000"/>
                        <a:lumOff val="2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0"/>
                </a:gradFill>
              </a:rPr>
              <a:t>IoT</a:t>
            </a:r>
            <a:r>
              <a:rPr kumimoji="1" lang="en-US" altLang="ko-KR" sz="1600" b="1" kern="0" dirty="0" smtClean="0">
                <a:gradFill>
                  <a:gsLst>
                    <a:gs pos="0">
                      <a:prstClr val="black">
                        <a:lumMod val="75000"/>
                        <a:lumOff val="2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0"/>
                </a:gradFill>
              </a:rPr>
              <a:t> is the key for industries’ convergence and leadership competition  </a:t>
            </a:r>
            <a:endParaRPr kumimoji="1" lang="ko-KR" altLang="en-US" sz="1600" b="1" kern="0" dirty="0">
              <a:gradFill>
                <a:gsLst>
                  <a:gs pos="0">
                    <a:prstClr val="black">
                      <a:lumMod val="75000"/>
                      <a:lumOff val="25000"/>
                    </a:prstClr>
                  </a:gs>
                  <a:gs pos="100000">
                    <a:prstClr val="black">
                      <a:lumMod val="75000"/>
                      <a:lumOff val="25000"/>
                    </a:prstClr>
                  </a:gs>
                </a:gsLst>
                <a:lin ang="5400000" scaled="0"/>
              </a:gradFill>
            </a:endParaRPr>
          </a:p>
        </p:txBody>
      </p:sp>
      <p:grpSp>
        <p:nvGrpSpPr>
          <p:cNvPr id="160" name="그룹 159"/>
          <p:cNvGrpSpPr/>
          <p:nvPr/>
        </p:nvGrpSpPr>
        <p:grpSpPr>
          <a:xfrm>
            <a:off x="793182" y="5949280"/>
            <a:ext cx="106410" cy="167333"/>
            <a:chOff x="409755" y="4148034"/>
            <a:chExt cx="97813" cy="153813"/>
          </a:xfrm>
          <a:solidFill>
            <a:srgbClr val="0066FF"/>
          </a:solidFill>
        </p:grpSpPr>
        <p:sp>
          <p:nvSpPr>
            <p:cNvPr id="161" name="모서리가 둥근 직사각형 160"/>
            <p:cNvSpPr/>
            <p:nvPr/>
          </p:nvSpPr>
          <p:spPr>
            <a:xfrm>
              <a:off x="409755" y="4148034"/>
              <a:ext cx="54677" cy="5467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62" name="모서리가 둥근 직사각형 161"/>
            <p:cNvSpPr/>
            <p:nvPr/>
          </p:nvSpPr>
          <p:spPr>
            <a:xfrm>
              <a:off x="452891" y="4197602"/>
              <a:ext cx="54677" cy="5467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63" name="모서리가 둥근 직사각형 162"/>
            <p:cNvSpPr/>
            <p:nvPr/>
          </p:nvSpPr>
          <p:spPr>
            <a:xfrm>
              <a:off x="409755" y="4247170"/>
              <a:ext cx="54677" cy="5467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64" name="그룹 163"/>
          <p:cNvGrpSpPr/>
          <p:nvPr/>
        </p:nvGrpSpPr>
        <p:grpSpPr>
          <a:xfrm>
            <a:off x="802707" y="6320755"/>
            <a:ext cx="106410" cy="167333"/>
            <a:chOff x="409755" y="4148034"/>
            <a:chExt cx="97813" cy="153813"/>
          </a:xfrm>
          <a:solidFill>
            <a:srgbClr val="0066FF"/>
          </a:solidFill>
        </p:grpSpPr>
        <p:sp>
          <p:nvSpPr>
            <p:cNvPr id="165" name="모서리가 둥근 직사각형 164"/>
            <p:cNvSpPr/>
            <p:nvPr/>
          </p:nvSpPr>
          <p:spPr>
            <a:xfrm>
              <a:off x="409755" y="4148034"/>
              <a:ext cx="54677" cy="5467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66" name="모서리가 둥근 직사각형 165"/>
            <p:cNvSpPr/>
            <p:nvPr/>
          </p:nvSpPr>
          <p:spPr>
            <a:xfrm>
              <a:off x="452891" y="4197602"/>
              <a:ext cx="54677" cy="5467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67" name="모서리가 둥근 직사각형 166"/>
            <p:cNvSpPr/>
            <p:nvPr/>
          </p:nvSpPr>
          <p:spPr>
            <a:xfrm>
              <a:off x="409755" y="4247170"/>
              <a:ext cx="54677" cy="5467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68" name="그룹 167"/>
          <p:cNvGrpSpPr/>
          <p:nvPr/>
        </p:nvGrpSpPr>
        <p:grpSpPr>
          <a:xfrm>
            <a:off x="783657" y="2739355"/>
            <a:ext cx="106410" cy="167333"/>
            <a:chOff x="409755" y="4148034"/>
            <a:chExt cx="97813" cy="153813"/>
          </a:xfrm>
          <a:solidFill>
            <a:schemeClr val="accent5">
              <a:lumMod val="75000"/>
            </a:schemeClr>
          </a:solidFill>
        </p:grpSpPr>
        <p:sp>
          <p:nvSpPr>
            <p:cNvPr id="169" name="모서리가 둥근 직사각형 168"/>
            <p:cNvSpPr/>
            <p:nvPr/>
          </p:nvSpPr>
          <p:spPr>
            <a:xfrm>
              <a:off x="409755" y="4148034"/>
              <a:ext cx="54677" cy="5467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70" name="모서리가 둥근 직사각형 169"/>
            <p:cNvSpPr/>
            <p:nvPr/>
          </p:nvSpPr>
          <p:spPr>
            <a:xfrm>
              <a:off x="452891" y="4197602"/>
              <a:ext cx="54677" cy="5467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71" name="모서리가 둥근 직사각형 170"/>
            <p:cNvSpPr/>
            <p:nvPr/>
          </p:nvSpPr>
          <p:spPr>
            <a:xfrm>
              <a:off x="409755" y="4247170"/>
              <a:ext cx="54677" cy="5467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72" name="그룹 171"/>
          <p:cNvGrpSpPr/>
          <p:nvPr/>
        </p:nvGrpSpPr>
        <p:grpSpPr>
          <a:xfrm>
            <a:off x="783657" y="3063205"/>
            <a:ext cx="106410" cy="167333"/>
            <a:chOff x="409755" y="4148034"/>
            <a:chExt cx="97813" cy="153813"/>
          </a:xfrm>
          <a:solidFill>
            <a:schemeClr val="accent5">
              <a:lumMod val="75000"/>
            </a:schemeClr>
          </a:solidFill>
        </p:grpSpPr>
        <p:sp>
          <p:nvSpPr>
            <p:cNvPr id="173" name="모서리가 둥근 직사각형 172"/>
            <p:cNvSpPr/>
            <p:nvPr/>
          </p:nvSpPr>
          <p:spPr>
            <a:xfrm>
              <a:off x="409755" y="4148034"/>
              <a:ext cx="54677" cy="5467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74" name="모서리가 둥근 직사각형 173"/>
            <p:cNvSpPr/>
            <p:nvPr/>
          </p:nvSpPr>
          <p:spPr>
            <a:xfrm>
              <a:off x="452891" y="4197602"/>
              <a:ext cx="54677" cy="5467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82" name="모서리가 둥근 직사각형 181"/>
            <p:cNvSpPr/>
            <p:nvPr/>
          </p:nvSpPr>
          <p:spPr>
            <a:xfrm>
              <a:off x="409755" y="4247170"/>
              <a:ext cx="54677" cy="5467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183" name="Picture 3" descr="C:\Users\nipa\Desktop\BS-04-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100" y="44624"/>
            <a:ext cx="1885950" cy="379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" name="Rectangle 1"/>
          <p:cNvSpPr>
            <a:spLocks noChangeArrowheads="1"/>
          </p:cNvSpPr>
          <p:nvPr/>
        </p:nvSpPr>
        <p:spPr bwMode="auto">
          <a:xfrm>
            <a:off x="3645397" y="3637194"/>
            <a:ext cx="782587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defRPr>
            </a:lvl9pPr>
          </a:lstStyle>
          <a:p>
            <a:pPr algn="ctr"/>
            <a:r>
              <a:rPr lang="en-US" altLang="ko-KR" sz="1100" b="1" kern="0" dirty="0" smtClean="0">
                <a:gradFill>
                  <a:gsLst>
                    <a:gs pos="0">
                      <a:srgbClr val="556573"/>
                    </a:gs>
                    <a:gs pos="50000">
                      <a:srgbClr val="556573"/>
                    </a:gs>
                  </a:gsLst>
                  <a:lin ang="5400000" scaled="0"/>
                </a:gradFill>
                <a:latin typeface="맑은 고딕"/>
                <a:ea typeface="맑은 고딕"/>
                <a:cs typeface="+mn-cs"/>
              </a:rPr>
              <a:t>($billion)</a:t>
            </a:r>
            <a:endParaRPr lang="en-US" altLang="ko-KR" sz="1100" b="1" kern="0" dirty="0">
              <a:gradFill>
                <a:gsLst>
                  <a:gs pos="0">
                    <a:srgbClr val="556573"/>
                  </a:gs>
                  <a:gs pos="50000">
                    <a:srgbClr val="556573"/>
                  </a:gs>
                </a:gsLst>
                <a:lin ang="5400000" scaled="0"/>
              </a:gradFill>
              <a:latin typeface="맑은 고딕"/>
              <a:ea typeface="맑은 고딕"/>
              <a:cs typeface="+mn-cs"/>
            </a:endParaRPr>
          </a:p>
        </p:txBody>
      </p:sp>
      <p:grpSp>
        <p:nvGrpSpPr>
          <p:cNvPr id="185" name="그룹 184"/>
          <p:cNvGrpSpPr/>
          <p:nvPr/>
        </p:nvGrpSpPr>
        <p:grpSpPr>
          <a:xfrm>
            <a:off x="446867" y="1550541"/>
            <a:ext cx="2396941" cy="1055896"/>
            <a:chOff x="832034" y="1446292"/>
            <a:chExt cx="2396941" cy="1055896"/>
          </a:xfrm>
        </p:grpSpPr>
        <p:sp>
          <p:nvSpPr>
            <p:cNvPr id="189" name="직사각형 188"/>
            <p:cNvSpPr/>
            <p:nvPr/>
          </p:nvSpPr>
          <p:spPr>
            <a:xfrm>
              <a:off x="1147404" y="1869188"/>
              <a:ext cx="1509602" cy="2923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042988" fontAlgn="base" latinLnBrk="0">
                <a:spcBef>
                  <a:spcPct val="0"/>
                </a:spcBef>
                <a:spcAft>
                  <a:spcPct val="0"/>
                </a:spcAft>
                <a:buClr>
                  <a:srgbClr val="161645"/>
                </a:buClr>
                <a:buSzPts val="1200"/>
                <a:defRPr/>
              </a:pPr>
              <a:r>
                <a:rPr kumimoji="1" lang="en-US" altLang="ko-KR" sz="1300" b="1" kern="0" dirty="0">
                  <a:gradFill>
                    <a:gsLst>
                      <a:gs pos="0">
                        <a:prstClr val="black">
                          <a:lumMod val="75000"/>
                          <a:lumOff val="25000"/>
                        </a:prstClr>
                      </a:gs>
                      <a:gs pos="100000">
                        <a:prstClr val="black">
                          <a:lumMod val="75000"/>
                          <a:lumOff val="25000"/>
                        </a:prstClr>
                      </a:gs>
                    </a:gsLst>
                    <a:lin ang="5400000" scaled="0"/>
                  </a:gradFill>
                </a:rPr>
                <a:t>SNS </a:t>
              </a:r>
              <a:r>
                <a:rPr kumimoji="1" lang="en-US" altLang="ko-KR" sz="1300" b="1" kern="0" dirty="0" smtClean="0">
                  <a:gradFill>
                    <a:gsLst>
                      <a:gs pos="0">
                        <a:prstClr val="black">
                          <a:lumMod val="75000"/>
                          <a:lumOff val="25000"/>
                        </a:prstClr>
                      </a:gs>
                      <a:gs pos="100000">
                        <a:prstClr val="black">
                          <a:lumMod val="75000"/>
                          <a:lumOff val="25000"/>
                        </a:prstClr>
                      </a:gs>
                    </a:gsLst>
                    <a:lin ang="5400000" scaled="0"/>
                  </a:gradFill>
                </a:rPr>
                <a:t>Users </a:t>
              </a:r>
              <a:r>
                <a:rPr kumimoji="1" lang="en-US" altLang="ko-KR" sz="1050" b="1" kern="0" dirty="0" smtClean="0">
                  <a:gradFill>
                    <a:gsLst>
                      <a:gs pos="0">
                        <a:prstClr val="black">
                          <a:lumMod val="75000"/>
                          <a:lumOff val="25000"/>
                        </a:prstClr>
                      </a:gs>
                      <a:gs pos="100000">
                        <a:prstClr val="black">
                          <a:lumMod val="75000"/>
                          <a:lumOff val="25000"/>
                        </a:prstClr>
                      </a:gs>
                    </a:gsLst>
                    <a:lin ang="5400000" scaled="0"/>
                  </a:gradFill>
                </a:rPr>
                <a:t>(billion)</a:t>
              </a:r>
              <a:endParaRPr kumimoji="1" lang="ko-KR" altLang="en-US" sz="1050" b="1" kern="0" dirty="0">
                <a:gradFill>
                  <a:gsLst>
                    <a:gs pos="0">
                      <a:prstClr val="black">
                        <a:lumMod val="75000"/>
                        <a:lumOff val="2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0"/>
                </a:gradFill>
              </a:endParaRPr>
            </a:p>
          </p:txBody>
        </p:sp>
        <p:cxnSp>
          <p:nvCxnSpPr>
            <p:cNvPr id="190" name="직선 연결선 189"/>
            <p:cNvCxnSpPr/>
            <p:nvPr/>
          </p:nvCxnSpPr>
          <p:spPr>
            <a:xfrm flipH="1">
              <a:off x="916482" y="1629920"/>
              <a:ext cx="2096469" cy="0"/>
            </a:xfrm>
            <a:prstGeom prst="line">
              <a:avLst/>
            </a:prstGeom>
            <a:ln>
              <a:gradFill flip="none" rotWithShape="1">
                <a:gsLst>
                  <a:gs pos="0">
                    <a:schemeClr val="bg1"/>
                  </a:gs>
                  <a:gs pos="74000">
                    <a:srgbClr val="00ABB4"/>
                  </a:gs>
                  <a:gs pos="27000">
                    <a:srgbClr val="00ABB4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1" name="그룹 190"/>
            <p:cNvGrpSpPr/>
            <p:nvPr/>
          </p:nvGrpSpPr>
          <p:grpSpPr>
            <a:xfrm>
              <a:off x="1320568" y="1446292"/>
              <a:ext cx="1272051" cy="367477"/>
              <a:chOff x="920347" y="2045002"/>
              <a:chExt cx="1272051" cy="367477"/>
            </a:xfrm>
            <a:effectLst/>
          </p:grpSpPr>
          <p:sp>
            <p:nvSpPr>
              <p:cNvPr id="196" name="모서리가 둥근 직사각형 195"/>
              <p:cNvSpPr/>
              <p:nvPr/>
            </p:nvSpPr>
            <p:spPr>
              <a:xfrm>
                <a:off x="929238" y="2045002"/>
                <a:ext cx="1254268" cy="367477"/>
              </a:xfrm>
              <a:prstGeom prst="roundRect">
                <a:avLst>
                  <a:gd name="adj" fmla="val 50000"/>
                </a:avLst>
              </a:prstGeom>
              <a:solidFill>
                <a:srgbClr val="70BDD2"/>
              </a:solidFill>
              <a:ln w="31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ko-KR" altLang="en-US">
                  <a:solidFill>
                    <a:prstClr val="black"/>
                  </a:solidFill>
                  <a:latin typeface="굴림" pitchFamily="50" charset="-127"/>
                  <a:ea typeface="굴림" pitchFamily="50" charset="-127"/>
                </a:endParaRPr>
              </a:p>
            </p:txBody>
          </p:sp>
          <p:sp>
            <p:nvSpPr>
              <p:cNvPr id="197" name="직사각형 196"/>
              <p:cNvSpPr/>
              <p:nvPr/>
            </p:nvSpPr>
            <p:spPr>
              <a:xfrm>
                <a:off x="920347" y="2074852"/>
                <a:ext cx="1272051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042988" fontAlgn="base" latinLnBrk="0">
                  <a:spcBef>
                    <a:spcPct val="0"/>
                  </a:spcBef>
                  <a:spcAft>
                    <a:spcPct val="0"/>
                  </a:spcAft>
                  <a:buClr>
                    <a:srgbClr val="161645"/>
                  </a:buClr>
                  <a:buSzPts val="1200"/>
                  <a:defRPr/>
                </a:pPr>
                <a:r>
                  <a:rPr kumimoji="1" lang="en-US" altLang="ko-KR" sz="1400" b="1" kern="0" dirty="0" smtClean="0">
                    <a:gradFill>
                      <a:gsLst>
                        <a:gs pos="0">
                          <a:prstClr val="white"/>
                        </a:gs>
                        <a:gs pos="100000">
                          <a:prstClr val="white"/>
                        </a:gs>
                      </a:gsLst>
                      <a:lin ang="5400000" scaled="0"/>
                    </a:gradFill>
                  </a:rPr>
                  <a:t>People</a:t>
                </a:r>
                <a:endParaRPr kumimoji="1" lang="ko-KR" altLang="en-US" sz="1400" b="1" kern="0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</a:endParaRPr>
              </a:p>
            </p:txBody>
          </p:sp>
        </p:grpSp>
        <p:grpSp>
          <p:nvGrpSpPr>
            <p:cNvPr id="192" name="그룹 191"/>
            <p:cNvGrpSpPr/>
            <p:nvPr/>
          </p:nvGrpSpPr>
          <p:grpSpPr>
            <a:xfrm>
              <a:off x="832034" y="2132856"/>
              <a:ext cx="2396941" cy="369332"/>
              <a:chOff x="832034" y="2018556"/>
              <a:chExt cx="2396941" cy="369332"/>
            </a:xfrm>
          </p:grpSpPr>
          <p:sp>
            <p:nvSpPr>
              <p:cNvPr id="193" name="직사각형 192"/>
              <p:cNvSpPr/>
              <p:nvPr/>
            </p:nvSpPr>
            <p:spPr>
              <a:xfrm>
                <a:off x="832034" y="2047740"/>
                <a:ext cx="852131" cy="2900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042988" fontAlgn="base" latinLnBrk="0">
                  <a:spcBef>
                    <a:spcPct val="0"/>
                  </a:spcBef>
                  <a:spcAft>
                    <a:spcPct val="0"/>
                  </a:spcAft>
                  <a:buClr>
                    <a:srgbClr val="161645"/>
                  </a:buClr>
                  <a:buSzPts val="1200"/>
                  <a:defRPr/>
                </a:pPr>
                <a:r>
                  <a:rPr kumimoji="1" lang="en-US" altLang="ko-KR" sz="1300" b="1" kern="0" dirty="0" smtClean="0">
                    <a:gradFill>
                      <a:gsLst>
                        <a:gs pos="0">
                          <a:prstClr val="black">
                            <a:lumMod val="75000"/>
                            <a:lumOff val="25000"/>
                          </a:prstClr>
                        </a:gs>
                        <a:gs pos="100000">
                          <a:prstClr val="black">
                            <a:lumMod val="75000"/>
                            <a:lumOff val="25000"/>
                          </a:prstClr>
                        </a:gs>
                      </a:gsLst>
                      <a:lin ang="5400000" scaled="0"/>
                    </a:gradFill>
                  </a:rPr>
                  <a:t>1.73(‘</a:t>
                </a:r>
                <a:r>
                  <a:rPr kumimoji="1" lang="en-US" altLang="ko-KR" sz="1300" b="1" kern="0" dirty="0">
                    <a:gradFill>
                      <a:gsLst>
                        <a:gs pos="0">
                          <a:prstClr val="black">
                            <a:lumMod val="75000"/>
                            <a:lumOff val="25000"/>
                          </a:prstClr>
                        </a:gs>
                        <a:gs pos="100000">
                          <a:prstClr val="black">
                            <a:lumMod val="75000"/>
                            <a:lumOff val="25000"/>
                          </a:prstClr>
                        </a:gs>
                      </a:gsLst>
                      <a:lin ang="5400000" scaled="0"/>
                    </a:gradFill>
                  </a:rPr>
                  <a:t>13)</a:t>
                </a:r>
                <a:endParaRPr kumimoji="1" lang="ko-KR" altLang="en-US" sz="1050" b="1" kern="0" dirty="0">
                  <a:gradFill>
                    <a:gsLst>
                      <a:gs pos="0">
                        <a:prstClr val="black">
                          <a:lumMod val="75000"/>
                          <a:lumOff val="25000"/>
                        </a:prstClr>
                      </a:gs>
                      <a:gs pos="100000">
                        <a:prstClr val="black">
                          <a:lumMod val="75000"/>
                          <a:lumOff val="25000"/>
                        </a:prstClr>
                      </a:gs>
                    </a:gsLst>
                    <a:lin ang="5400000" scaled="0"/>
                  </a:gradFill>
                </a:endParaRPr>
              </a:p>
            </p:txBody>
          </p:sp>
          <p:sp>
            <p:nvSpPr>
              <p:cNvPr id="194" name="직사각형 193"/>
              <p:cNvSpPr/>
              <p:nvPr/>
            </p:nvSpPr>
            <p:spPr>
              <a:xfrm>
                <a:off x="1719373" y="2018556"/>
                <a:ext cx="1509602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042988" fontAlgn="base" latinLnBrk="0">
                  <a:spcBef>
                    <a:spcPct val="0"/>
                  </a:spcBef>
                  <a:spcAft>
                    <a:spcPct val="0"/>
                  </a:spcAft>
                  <a:buClr>
                    <a:srgbClr val="161645"/>
                  </a:buClr>
                  <a:buSzPts val="1200"/>
                  <a:defRPr/>
                </a:pPr>
                <a:r>
                  <a:rPr kumimoji="1" lang="en-US" altLang="ko-KR" b="1" kern="0" dirty="0" smtClean="0">
                    <a:gradFill>
                      <a:gsLst>
                        <a:gs pos="0">
                          <a:srgbClr val="00ABB4"/>
                        </a:gs>
                        <a:gs pos="100000">
                          <a:srgbClr val="00ABB4"/>
                        </a:gs>
                      </a:gsLst>
                      <a:lin ang="5400000" scaled="0"/>
                    </a:gradFill>
                  </a:rPr>
                  <a:t>2.55</a:t>
                </a:r>
                <a:r>
                  <a:rPr kumimoji="1" lang="en-US" altLang="ko-KR" b="1" kern="0" dirty="0">
                    <a:gradFill>
                      <a:gsLst>
                        <a:gs pos="0">
                          <a:srgbClr val="00ABB4"/>
                        </a:gs>
                        <a:gs pos="100000">
                          <a:srgbClr val="00ABB4"/>
                        </a:gs>
                      </a:gsLst>
                      <a:lin ang="5400000" scaled="0"/>
                    </a:gradFill>
                  </a:rPr>
                  <a:t>(‘17)</a:t>
                </a:r>
                <a:endParaRPr kumimoji="1" lang="ko-KR" altLang="en-US" b="1" kern="0" dirty="0">
                  <a:gradFill>
                    <a:gsLst>
                      <a:gs pos="0">
                        <a:srgbClr val="00ABB4"/>
                      </a:gs>
                      <a:gs pos="100000">
                        <a:srgbClr val="00ABB4"/>
                      </a:gs>
                    </a:gsLst>
                    <a:lin ang="5400000" scaled="0"/>
                  </a:gradFill>
                </a:endParaRPr>
              </a:p>
            </p:txBody>
          </p:sp>
          <p:sp>
            <p:nvSpPr>
              <p:cNvPr id="195" name="오른쪽 화살표 194"/>
              <p:cNvSpPr/>
              <p:nvPr/>
            </p:nvSpPr>
            <p:spPr>
              <a:xfrm>
                <a:off x="1612824" y="2086652"/>
                <a:ext cx="388918" cy="237650"/>
              </a:xfrm>
              <a:prstGeom prst="rightArrow">
                <a:avLst/>
              </a:prstGeom>
              <a:gradFill flip="none" rotWithShape="1">
                <a:gsLst>
                  <a:gs pos="0">
                    <a:srgbClr val="00ABB4"/>
                  </a:gs>
                  <a:gs pos="100000">
                    <a:schemeClr val="bg1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98" name="그룹 197"/>
          <p:cNvGrpSpPr/>
          <p:nvPr/>
        </p:nvGrpSpPr>
        <p:grpSpPr>
          <a:xfrm>
            <a:off x="2533888" y="1542450"/>
            <a:ext cx="2326144" cy="1060776"/>
            <a:chOff x="813247" y="2730130"/>
            <a:chExt cx="2326144" cy="1060776"/>
          </a:xfrm>
        </p:grpSpPr>
        <p:cxnSp>
          <p:nvCxnSpPr>
            <p:cNvPr id="199" name="직선 연결선 198"/>
            <p:cNvCxnSpPr/>
            <p:nvPr/>
          </p:nvCxnSpPr>
          <p:spPr>
            <a:xfrm flipH="1">
              <a:off x="857040" y="2921947"/>
              <a:ext cx="2045114" cy="0"/>
            </a:xfrm>
            <a:prstGeom prst="line">
              <a:avLst/>
            </a:prstGeom>
            <a:ln>
              <a:gradFill flip="none" rotWithShape="1">
                <a:gsLst>
                  <a:gs pos="0">
                    <a:schemeClr val="bg1"/>
                  </a:gs>
                  <a:gs pos="74000">
                    <a:srgbClr val="00ABB4"/>
                  </a:gs>
                  <a:gs pos="27000">
                    <a:srgbClr val="00ABB4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0" name="그룹 199"/>
            <p:cNvGrpSpPr/>
            <p:nvPr/>
          </p:nvGrpSpPr>
          <p:grpSpPr>
            <a:xfrm>
              <a:off x="1261734" y="2730130"/>
              <a:ext cx="1272051" cy="367477"/>
              <a:chOff x="6973547" y="1993041"/>
              <a:chExt cx="1272051" cy="367477"/>
            </a:xfrm>
            <a:effectLst/>
          </p:grpSpPr>
          <p:sp>
            <p:nvSpPr>
              <p:cNvPr id="206" name="모서리가 둥근 직사각형 205"/>
              <p:cNvSpPr/>
              <p:nvPr/>
            </p:nvSpPr>
            <p:spPr>
              <a:xfrm>
                <a:off x="6989111" y="1993041"/>
                <a:ext cx="1240923" cy="367477"/>
              </a:xfrm>
              <a:prstGeom prst="roundRect">
                <a:avLst>
                  <a:gd name="adj" fmla="val 50000"/>
                </a:avLst>
              </a:prstGeom>
              <a:solidFill>
                <a:srgbClr val="70BDD2"/>
              </a:solidFill>
              <a:ln w="31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ko-KR" altLang="en-US">
                  <a:solidFill>
                    <a:prstClr val="black"/>
                  </a:solidFill>
                  <a:latin typeface="굴림" pitchFamily="50" charset="-127"/>
                  <a:ea typeface="굴림" pitchFamily="50" charset="-127"/>
                </a:endParaRPr>
              </a:p>
            </p:txBody>
          </p:sp>
          <p:sp>
            <p:nvSpPr>
              <p:cNvPr id="207" name="직사각형 206"/>
              <p:cNvSpPr/>
              <p:nvPr/>
            </p:nvSpPr>
            <p:spPr>
              <a:xfrm>
                <a:off x="6973547" y="2019642"/>
                <a:ext cx="1272051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042988" fontAlgn="base" latinLnBrk="0">
                  <a:spcBef>
                    <a:spcPct val="0"/>
                  </a:spcBef>
                  <a:spcAft>
                    <a:spcPct val="0"/>
                  </a:spcAft>
                  <a:buClr>
                    <a:srgbClr val="161645"/>
                  </a:buClr>
                  <a:buSzPts val="1200"/>
                  <a:defRPr/>
                </a:pPr>
                <a:r>
                  <a:rPr kumimoji="1" lang="en-US" altLang="ko-KR" sz="1400" b="1" kern="0" dirty="0" smtClean="0">
                    <a:gradFill>
                      <a:gsLst>
                        <a:gs pos="0">
                          <a:prstClr val="white"/>
                        </a:gs>
                        <a:gs pos="100000">
                          <a:prstClr val="white"/>
                        </a:gs>
                      </a:gsLst>
                      <a:lin ang="5400000" scaled="0"/>
                    </a:gradFill>
                  </a:rPr>
                  <a:t>Equipment</a:t>
                </a:r>
                <a:endParaRPr kumimoji="1" lang="ko-KR" altLang="en-US" sz="1400" b="1" kern="0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</a:endParaRPr>
              </a:p>
            </p:txBody>
          </p:sp>
        </p:grpSp>
        <p:sp>
          <p:nvSpPr>
            <p:cNvPr id="201" name="직사각형 200"/>
            <p:cNvSpPr/>
            <p:nvPr/>
          </p:nvSpPr>
          <p:spPr>
            <a:xfrm>
              <a:off x="857039" y="3159889"/>
              <a:ext cx="2045115" cy="2923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en-US" altLang="ko-KR" sz="1300" b="1" kern="0" dirty="0" err="1" smtClean="0">
                  <a:gradFill>
                    <a:gsLst>
                      <a:gs pos="0">
                        <a:prstClr val="black">
                          <a:lumMod val="75000"/>
                          <a:lumOff val="25000"/>
                        </a:prstClr>
                      </a:gs>
                      <a:gs pos="100000">
                        <a:prstClr val="black">
                          <a:lumMod val="75000"/>
                          <a:lumOff val="25000"/>
                        </a:prstClr>
                      </a:gs>
                    </a:gsLst>
                    <a:lin ang="5400000" scaled="0"/>
                  </a:gradFill>
                </a:rPr>
                <a:t>IoT</a:t>
              </a:r>
              <a:r>
                <a:rPr kumimoji="1" lang="en-US" altLang="ko-KR" sz="1300" b="1" kern="0" dirty="0" smtClean="0">
                  <a:gradFill>
                    <a:gsLst>
                      <a:gs pos="0">
                        <a:prstClr val="black">
                          <a:lumMod val="75000"/>
                          <a:lumOff val="25000"/>
                        </a:prstClr>
                      </a:gs>
                      <a:gs pos="100000">
                        <a:prstClr val="black">
                          <a:lumMod val="75000"/>
                          <a:lumOff val="25000"/>
                        </a:prstClr>
                      </a:gs>
                    </a:gsLst>
                    <a:lin ang="5400000" scaled="0"/>
                  </a:gradFill>
                </a:rPr>
                <a:t> </a:t>
              </a:r>
              <a:r>
                <a:rPr kumimoji="1" lang="en-US" altLang="ko-KR" sz="1050" b="1" kern="0" dirty="0" smtClean="0">
                  <a:gradFill>
                    <a:gsLst>
                      <a:gs pos="0">
                        <a:prstClr val="black">
                          <a:lumMod val="75000"/>
                          <a:lumOff val="25000"/>
                        </a:prstClr>
                      </a:gs>
                      <a:gs pos="100000">
                        <a:prstClr val="black">
                          <a:lumMod val="75000"/>
                          <a:lumOff val="25000"/>
                        </a:prstClr>
                      </a:gs>
                    </a:gsLst>
                    <a:lin ang="5400000" scaled="0"/>
                  </a:gradFill>
                </a:rPr>
                <a:t>(billion)</a:t>
              </a:r>
              <a:endParaRPr kumimoji="1" lang="ko-KR" altLang="en-US" sz="1050" b="1" kern="0" dirty="0">
                <a:gradFill>
                  <a:gsLst>
                    <a:gs pos="0">
                      <a:prstClr val="black">
                        <a:lumMod val="75000"/>
                        <a:lumOff val="2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0"/>
                </a:gradFill>
              </a:endParaRPr>
            </a:p>
          </p:txBody>
        </p:sp>
        <p:grpSp>
          <p:nvGrpSpPr>
            <p:cNvPr id="202" name="그룹 201"/>
            <p:cNvGrpSpPr/>
            <p:nvPr/>
          </p:nvGrpSpPr>
          <p:grpSpPr>
            <a:xfrm>
              <a:off x="813247" y="3421574"/>
              <a:ext cx="2326144" cy="369332"/>
              <a:chOff x="813247" y="3440624"/>
              <a:chExt cx="2326144" cy="369332"/>
            </a:xfrm>
          </p:grpSpPr>
          <p:sp>
            <p:nvSpPr>
              <p:cNvPr id="203" name="직사각형 202"/>
              <p:cNvSpPr/>
              <p:nvPr/>
            </p:nvSpPr>
            <p:spPr>
              <a:xfrm>
                <a:off x="813247" y="3469808"/>
                <a:ext cx="852131" cy="2900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042988" fontAlgn="base" latinLnBrk="0">
                  <a:spcBef>
                    <a:spcPct val="0"/>
                  </a:spcBef>
                  <a:spcAft>
                    <a:spcPct val="0"/>
                  </a:spcAft>
                  <a:buClr>
                    <a:srgbClr val="161645"/>
                  </a:buClr>
                  <a:buSzPts val="1200"/>
                  <a:defRPr/>
                </a:pPr>
                <a:r>
                  <a:rPr kumimoji="1" lang="en-US" altLang="ko-KR" sz="1300" b="1" kern="0" dirty="0" smtClean="0">
                    <a:gradFill>
                      <a:gsLst>
                        <a:gs pos="0">
                          <a:prstClr val="black">
                            <a:lumMod val="75000"/>
                            <a:lumOff val="25000"/>
                          </a:prstClr>
                        </a:gs>
                        <a:gs pos="100000">
                          <a:prstClr val="black">
                            <a:lumMod val="75000"/>
                            <a:lumOff val="25000"/>
                          </a:prstClr>
                        </a:gs>
                      </a:gsLst>
                      <a:lin ang="5400000" scaled="0"/>
                    </a:gradFill>
                  </a:rPr>
                  <a:t>2.6</a:t>
                </a:r>
                <a:r>
                  <a:rPr kumimoji="1" lang="en-US" altLang="ko-KR" sz="1300" b="1" kern="0" dirty="0">
                    <a:gradFill>
                      <a:gsLst>
                        <a:gs pos="0">
                          <a:prstClr val="black">
                            <a:lumMod val="75000"/>
                            <a:lumOff val="25000"/>
                          </a:prstClr>
                        </a:gs>
                        <a:gs pos="100000">
                          <a:prstClr val="black">
                            <a:lumMod val="75000"/>
                            <a:lumOff val="25000"/>
                          </a:prstClr>
                        </a:gs>
                      </a:gsLst>
                      <a:lin ang="5400000" scaled="0"/>
                    </a:gradFill>
                  </a:rPr>
                  <a:t>(‘13)</a:t>
                </a:r>
                <a:endParaRPr kumimoji="1" lang="ko-KR" altLang="en-US" sz="1050" b="1" kern="0" dirty="0">
                  <a:gradFill>
                    <a:gsLst>
                      <a:gs pos="0">
                        <a:prstClr val="black">
                          <a:lumMod val="75000"/>
                          <a:lumOff val="25000"/>
                        </a:prstClr>
                      </a:gs>
                      <a:gs pos="100000">
                        <a:prstClr val="black">
                          <a:lumMod val="75000"/>
                          <a:lumOff val="25000"/>
                        </a:prstClr>
                      </a:gs>
                    </a:gsLst>
                    <a:lin ang="5400000" scaled="0"/>
                  </a:gradFill>
                </a:endParaRPr>
              </a:p>
            </p:txBody>
          </p:sp>
          <p:sp>
            <p:nvSpPr>
              <p:cNvPr id="204" name="직사각형 203"/>
              <p:cNvSpPr/>
              <p:nvPr/>
            </p:nvSpPr>
            <p:spPr>
              <a:xfrm>
                <a:off x="1629789" y="3440624"/>
                <a:ext cx="1509602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042988" fontAlgn="base" latinLnBrk="0">
                  <a:spcBef>
                    <a:spcPct val="0"/>
                  </a:spcBef>
                  <a:spcAft>
                    <a:spcPct val="0"/>
                  </a:spcAft>
                  <a:buClr>
                    <a:srgbClr val="161645"/>
                  </a:buClr>
                  <a:buSzPts val="1200"/>
                  <a:defRPr/>
                </a:pPr>
                <a:r>
                  <a:rPr kumimoji="1" lang="en-US" altLang="ko-KR" b="1" kern="0" dirty="0" smtClean="0">
                    <a:gradFill>
                      <a:gsLst>
                        <a:gs pos="0">
                          <a:srgbClr val="00ABB4"/>
                        </a:gs>
                        <a:gs pos="100000">
                          <a:srgbClr val="00ABB4"/>
                        </a:gs>
                      </a:gsLst>
                      <a:lin ang="5400000" scaled="0"/>
                    </a:gradFill>
                  </a:rPr>
                  <a:t>26(‘</a:t>
                </a:r>
                <a:r>
                  <a:rPr kumimoji="1" lang="en-US" altLang="ko-KR" b="1" kern="0" dirty="0">
                    <a:gradFill>
                      <a:gsLst>
                        <a:gs pos="0">
                          <a:srgbClr val="00ABB4"/>
                        </a:gs>
                        <a:gs pos="100000">
                          <a:srgbClr val="00ABB4"/>
                        </a:gs>
                      </a:gsLst>
                      <a:lin ang="5400000" scaled="0"/>
                    </a:gradFill>
                  </a:rPr>
                  <a:t>17)</a:t>
                </a:r>
                <a:endParaRPr kumimoji="1" lang="ko-KR" altLang="en-US" b="1" kern="0" dirty="0">
                  <a:gradFill>
                    <a:gsLst>
                      <a:gs pos="0">
                        <a:srgbClr val="00ABB4"/>
                      </a:gs>
                      <a:gs pos="100000">
                        <a:srgbClr val="00ABB4"/>
                      </a:gs>
                    </a:gsLst>
                    <a:lin ang="5400000" scaled="0"/>
                  </a:gradFill>
                </a:endParaRPr>
              </a:p>
            </p:txBody>
          </p:sp>
          <p:sp>
            <p:nvSpPr>
              <p:cNvPr id="205" name="오른쪽 화살표 204"/>
              <p:cNvSpPr/>
              <p:nvPr/>
            </p:nvSpPr>
            <p:spPr>
              <a:xfrm>
                <a:off x="1552423" y="3508720"/>
                <a:ext cx="388918" cy="237650"/>
              </a:xfrm>
              <a:prstGeom prst="rightArrow">
                <a:avLst/>
              </a:prstGeom>
              <a:gradFill flip="none" rotWithShape="1">
                <a:gsLst>
                  <a:gs pos="0">
                    <a:srgbClr val="00ABB4"/>
                  </a:gs>
                  <a:gs pos="100000">
                    <a:schemeClr val="bg1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208" name="그룹 207"/>
          <p:cNvGrpSpPr/>
          <p:nvPr/>
        </p:nvGrpSpPr>
        <p:grpSpPr>
          <a:xfrm>
            <a:off x="4464219" y="1540952"/>
            <a:ext cx="2674352" cy="1065142"/>
            <a:chOff x="657823" y="4035289"/>
            <a:chExt cx="2674352" cy="1065142"/>
          </a:xfrm>
        </p:grpSpPr>
        <p:cxnSp>
          <p:nvCxnSpPr>
            <p:cNvPr id="209" name="직선 연결선 208"/>
            <p:cNvCxnSpPr/>
            <p:nvPr/>
          </p:nvCxnSpPr>
          <p:spPr>
            <a:xfrm flipH="1">
              <a:off x="734786" y="4231532"/>
              <a:ext cx="2055280" cy="0"/>
            </a:xfrm>
            <a:prstGeom prst="line">
              <a:avLst/>
            </a:prstGeom>
            <a:ln>
              <a:gradFill flip="none" rotWithShape="1">
                <a:gsLst>
                  <a:gs pos="0">
                    <a:schemeClr val="bg1"/>
                  </a:gs>
                  <a:gs pos="74000">
                    <a:srgbClr val="00ABB4"/>
                  </a:gs>
                  <a:gs pos="27000">
                    <a:srgbClr val="00ABB4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0" name="그룹 209"/>
            <p:cNvGrpSpPr/>
            <p:nvPr/>
          </p:nvGrpSpPr>
          <p:grpSpPr>
            <a:xfrm>
              <a:off x="1261734" y="4035289"/>
              <a:ext cx="1272051" cy="367477"/>
              <a:chOff x="861513" y="1995574"/>
              <a:chExt cx="1272051" cy="367477"/>
            </a:xfrm>
            <a:effectLst/>
          </p:grpSpPr>
          <p:sp>
            <p:nvSpPr>
              <p:cNvPr id="217" name="모서리가 둥근 직사각형 216"/>
              <p:cNvSpPr/>
              <p:nvPr/>
            </p:nvSpPr>
            <p:spPr>
              <a:xfrm>
                <a:off x="870404" y="1995574"/>
                <a:ext cx="1254268" cy="367477"/>
              </a:xfrm>
              <a:prstGeom prst="roundRect">
                <a:avLst>
                  <a:gd name="adj" fmla="val 50000"/>
                </a:avLst>
              </a:prstGeom>
              <a:solidFill>
                <a:srgbClr val="70BDD2"/>
              </a:solidFill>
              <a:ln w="31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ko-KR" altLang="en-US">
                  <a:solidFill>
                    <a:prstClr val="black"/>
                  </a:solidFill>
                  <a:latin typeface="굴림" pitchFamily="50" charset="-127"/>
                  <a:ea typeface="굴림" pitchFamily="50" charset="-127"/>
                </a:endParaRPr>
              </a:p>
            </p:txBody>
          </p:sp>
          <p:sp>
            <p:nvSpPr>
              <p:cNvPr id="218" name="직사각형 217"/>
              <p:cNvSpPr/>
              <p:nvPr/>
            </p:nvSpPr>
            <p:spPr>
              <a:xfrm>
                <a:off x="861513" y="2025424"/>
                <a:ext cx="1272051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042988" fontAlgn="base" latinLnBrk="0">
                  <a:spcBef>
                    <a:spcPct val="0"/>
                  </a:spcBef>
                  <a:spcAft>
                    <a:spcPct val="0"/>
                  </a:spcAft>
                  <a:buClr>
                    <a:srgbClr val="161645"/>
                  </a:buClr>
                  <a:buSzPts val="1200"/>
                  <a:defRPr/>
                </a:pPr>
                <a:r>
                  <a:rPr kumimoji="1" lang="en-US" altLang="ko-KR" sz="1400" b="1" kern="0" dirty="0" smtClean="0">
                    <a:gradFill>
                      <a:gsLst>
                        <a:gs pos="0">
                          <a:prstClr val="white"/>
                        </a:gs>
                        <a:gs pos="100000">
                          <a:prstClr val="white"/>
                        </a:gs>
                      </a:gsLst>
                      <a:lin ang="5400000" scaled="0"/>
                    </a:gradFill>
                  </a:rPr>
                  <a:t>Industry</a:t>
                </a:r>
                <a:endParaRPr kumimoji="1" lang="ko-KR" altLang="en-US" sz="1400" b="1" kern="0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</a:endParaRPr>
              </a:p>
            </p:txBody>
          </p:sp>
        </p:grpSp>
        <p:sp>
          <p:nvSpPr>
            <p:cNvPr id="211" name="직사각형 210"/>
            <p:cNvSpPr/>
            <p:nvPr/>
          </p:nvSpPr>
          <p:spPr>
            <a:xfrm>
              <a:off x="657823" y="4481186"/>
              <a:ext cx="2674352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042988" fontAlgn="base" latinLnBrk="0">
                <a:spcBef>
                  <a:spcPct val="0"/>
                </a:spcBef>
                <a:spcAft>
                  <a:spcPct val="0"/>
                </a:spcAft>
                <a:buClr>
                  <a:srgbClr val="161645"/>
                </a:buClr>
                <a:buSzPts val="1200"/>
                <a:defRPr/>
              </a:pPr>
              <a:r>
                <a:rPr kumimoji="1" lang="en-US" altLang="ko-KR" sz="1300" b="1" kern="0" dirty="0" smtClean="0">
                  <a:gradFill>
                    <a:gsLst>
                      <a:gs pos="0">
                        <a:prstClr val="black">
                          <a:lumMod val="75000"/>
                          <a:lumOff val="25000"/>
                        </a:prstClr>
                      </a:gs>
                      <a:gs pos="100000">
                        <a:prstClr val="black">
                          <a:lumMod val="75000"/>
                          <a:lumOff val="25000"/>
                        </a:prstClr>
                      </a:gs>
                    </a:gsLst>
                    <a:lin ang="5400000" scaled="0"/>
                  </a:gradFill>
                </a:rPr>
                <a:t>ICT Integrated Market</a:t>
              </a:r>
              <a:r>
                <a:rPr kumimoji="1" lang="en-US" altLang="ko-KR" sz="1050" b="1" kern="0" dirty="0">
                  <a:gradFill>
                    <a:gsLst>
                      <a:gs pos="0">
                        <a:prstClr val="black">
                          <a:lumMod val="75000"/>
                          <a:lumOff val="25000"/>
                        </a:prstClr>
                      </a:gs>
                      <a:gs pos="100000">
                        <a:prstClr val="black">
                          <a:lumMod val="75000"/>
                          <a:lumOff val="25000"/>
                        </a:prstClr>
                      </a:gs>
                    </a:gsLst>
                    <a:lin ang="5400000" scaled="0"/>
                  </a:gradFill>
                </a:rPr>
                <a:t>($trillion)</a:t>
              </a:r>
              <a:endParaRPr kumimoji="1" lang="ko-KR" altLang="en-US" sz="1050" b="1" kern="0" dirty="0">
                <a:gradFill>
                  <a:gsLst>
                    <a:gs pos="0">
                      <a:prstClr val="black">
                        <a:lumMod val="75000"/>
                        <a:lumOff val="2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0"/>
                </a:gradFill>
              </a:endParaRPr>
            </a:p>
          </p:txBody>
        </p:sp>
        <p:grpSp>
          <p:nvGrpSpPr>
            <p:cNvPr id="212" name="그룹 211"/>
            <p:cNvGrpSpPr/>
            <p:nvPr/>
          </p:nvGrpSpPr>
          <p:grpSpPr>
            <a:xfrm>
              <a:off x="858503" y="4731099"/>
              <a:ext cx="2454229" cy="369332"/>
              <a:chOff x="858503" y="4778724"/>
              <a:chExt cx="2454229" cy="369332"/>
            </a:xfrm>
          </p:grpSpPr>
          <p:sp>
            <p:nvSpPr>
              <p:cNvPr id="213" name="직사각형 212"/>
              <p:cNvSpPr/>
              <p:nvPr/>
            </p:nvSpPr>
            <p:spPr>
              <a:xfrm>
                <a:off x="858503" y="4807908"/>
                <a:ext cx="985619" cy="2900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042988" fontAlgn="base" latinLnBrk="0">
                  <a:spcBef>
                    <a:spcPct val="0"/>
                  </a:spcBef>
                  <a:spcAft>
                    <a:spcPct val="0"/>
                  </a:spcAft>
                  <a:buClr>
                    <a:srgbClr val="161645"/>
                  </a:buClr>
                  <a:buSzPts val="1200"/>
                  <a:defRPr/>
                </a:pPr>
                <a:r>
                  <a:rPr kumimoji="1" lang="en-US" altLang="ko-KR" sz="1300" b="1" kern="0" dirty="0">
                    <a:gradFill>
                      <a:gsLst>
                        <a:gs pos="0">
                          <a:prstClr val="black">
                            <a:lumMod val="75000"/>
                            <a:lumOff val="25000"/>
                          </a:prstClr>
                        </a:gs>
                        <a:gs pos="100000">
                          <a:prstClr val="black">
                            <a:lumMod val="75000"/>
                            <a:lumOff val="25000"/>
                          </a:prstClr>
                        </a:gs>
                      </a:gsLst>
                      <a:lin ang="5400000" scaled="0"/>
                    </a:gradFill>
                  </a:rPr>
                  <a:t>1.67(‘13)</a:t>
                </a:r>
                <a:endParaRPr kumimoji="1" lang="ko-KR" altLang="en-US" sz="1050" b="1" kern="0" dirty="0">
                  <a:gradFill>
                    <a:gsLst>
                      <a:gs pos="0">
                        <a:prstClr val="black">
                          <a:lumMod val="75000"/>
                          <a:lumOff val="25000"/>
                        </a:prstClr>
                      </a:gs>
                      <a:gs pos="100000">
                        <a:prstClr val="black">
                          <a:lumMod val="75000"/>
                          <a:lumOff val="25000"/>
                        </a:prstClr>
                      </a:gs>
                    </a:gsLst>
                    <a:lin ang="5400000" scaled="0"/>
                  </a:gradFill>
                </a:endParaRPr>
              </a:p>
            </p:txBody>
          </p:sp>
          <p:sp>
            <p:nvSpPr>
              <p:cNvPr id="214" name="직사각형 213"/>
              <p:cNvSpPr/>
              <p:nvPr/>
            </p:nvSpPr>
            <p:spPr>
              <a:xfrm>
                <a:off x="1803130" y="4778724"/>
                <a:ext cx="1509602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042988" fontAlgn="base" latinLnBrk="0">
                  <a:spcBef>
                    <a:spcPct val="0"/>
                  </a:spcBef>
                  <a:spcAft>
                    <a:spcPct val="0"/>
                  </a:spcAft>
                  <a:buClr>
                    <a:srgbClr val="161645"/>
                  </a:buClr>
                  <a:buSzPts val="1200"/>
                  <a:defRPr/>
                </a:pPr>
                <a:r>
                  <a:rPr kumimoji="1" lang="en-US" altLang="ko-KR" b="1" kern="0" dirty="0">
                    <a:gradFill>
                      <a:gsLst>
                        <a:gs pos="0">
                          <a:srgbClr val="00ABB4"/>
                        </a:gs>
                        <a:gs pos="100000">
                          <a:srgbClr val="00ABB4"/>
                        </a:gs>
                      </a:gsLst>
                      <a:lin ang="5400000" scaled="0"/>
                    </a:gradFill>
                  </a:rPr>
                  <a:t>3.0(‘17)</a:t>
                </a:r>
                <a:endParaRPr kumimoji="1" lang="ko-KR" altLang="en-US" b="1" kern="0" dirty="0">
                  <a:gradFill>
                    <a:gsLst>
                      <a:gs pos="0">
                        <a:srgbClr val="00ABB4"/>
                      </a:gs>
                      <a:gs pos="100000">
                        <a:srgbClr val="00ABB4"/>
                      </a:gs>
                    </a:gsLst>
                    <a:lin ang="5400000" scaled="0"/>
                  </a:gradFill>
                </a:endParaRPr>
              </a:p>
            </p:txBody>
          </p:sp>
          <p:sp>
            <p:nvSpPr>
              <p:cNvPr id="215" name="오른쪽 화살표 214"/>
              <p:cNvSpPr/>
              <p:nvPr/>
            </p:nvSpPr>
            <p:spPr>
              <a:xfrm>
                <a:off x="1696581" y="4846820"/>
                <a:ext cx="388918" cy="237650"/>
              </a:xfrm>
              <a:prstGeom prst="rightArrow">
                <a:avLst/>
              </a:prstGeom>
              <a:gradFill flip="none" rotWithShape="1">
                <a:gsLst>
                  <a:gs pos="0">
                    <a:srgbClr val="00ABB4"/>
                  </a:gs>
                  <a:gs pos="100000">
                    <a:schemeClr val="bg1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221" name="그룹 220"/>
          <p:cNvGrpSpPr/>
          <p:nvPr/>
        </p:nvGrpSpPr>
        <p:grpSpPr>
          <a:xfrm>
            <a:off x="6561376" y="1553677"/>
            <a:ext cx="2462730" cy="1060655"/>
            <a:chOff x="619126" y="5344969"/>
            <a:chExt cx="2462730" cy="1060655"/>
          </a:xfrm>
        </p:grpSpPr>
        <p:cxnSp>
          <p:nvCxnSpPr>
            <p:cNvPr id="323" name="직선 연결선 322"/>
            <p:cNvCxnSpPr/>
            <p:nvPr/>
          </p:nvCxnSpPr>
          <p:spPr>
            <a:xfrm flipH="1">
              <a:off x="619126" y="5531797"/>
              <a:ext cx="2150752" cy="0"/>
            </a:xfrm>
            <a:prstGeom prst="line">
              <a:avLst/>
            </a:prstGeom>
            <a:ln>
              <a:gradFill flip="none" rotWithShape="1">
                <a:gsLst>
                  <a:gs pos="0">
                    <a:schemeClr val="bg1"/>
                  </a:gs>
                  <a:gs pos="74000">
                    <a:srgbClr val="00ABB4"/>
                  </a:gs>
                  <a:gs pos="27000">
                    <a:srgbClr val="00ABB4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4" name="그룹 323"/>
            <p:cNvGrpSpPr/>
            <p:nvPr/>
          </p:nvGrpSpPr>
          <p:grpSpPr>
            <a:xfrm>
              <a:off x="1113450" y="5344969"/>
              <a:ext cx="1272051" cy="367477"/>
              <a:chOff x="6825263" y="1998030"/>
              <a:chExt cx="1272051" cy="367477"/>
            </a:xfrm>
            <a:effectLst/>
          </p:grpSpPr>
          <p:sp>
            <p:nvSpPr>
              <p:cNvPr id="334" name="모서리가 둥근 직사각형 333"/>
              <p:cNvSpPr/>
              <p:nvPr/>
            </p:nvSpPr>
            <p:spPr>
              <a:xfrm>
                <a:off x="6840827" y="1998030"/>
                <a:ext cx="1240923" cy="367477"/>
              </a:xfrm>
              <a:prstGeom prst="roundRect">
                <a:avLst>
                  <a:gd name="adj" fmla="val 50000"/>
                </a:avLst>
              </a:prstGeom>
              <a:solidFill>
                <a:srgbClr val="70BDD2"/>
              </a:solidFill>
              <a:ln w="31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ko-KR" altLang="en-US">
                  <a:solidFill>
                    <a:prstClr val="black"/>
                  </a:solidFill>
                  <a:latin typeface="굴림" pitchFamily="50" charset="-127"/>
                  <a:ea typeface="굴림" pitchFamily="50" charset="-127"/>
                </a:endParaRPr>
              </a:p>
            </p:txBody>
          </p:sp>
          <p:sp>
            <p:nvSpPr>
              <p:cNvPr id="335" name="직사각형 334"/>
              <p:cNvSpPr/>
              <p:nvPr/>
            </p:nvSpPr>
            <p:spPr>
              <a:xfrm>
                <a:off x="6825263" y="2027880"/>
                <a:ext cx="1272051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042988" fontAlgn="base" latinLnBrk="0">
                  <a:spcBef>
                    <a:spcPct val="0"/>
                  </a:spcBef>
                  <a:spcAft>
                    <a:spcPct val="0"/>
                  </a:spcAft>
                  <a:buClr>
                    <a:srgbClr val="161645"/>
                  </a:buClr>
                  <a:buSzPts val="1200"/>
                  <a:defRPr/>
                </a:pPr>
                <a:r>
                  <a:rPr kumimoji="1" lang="en-US" altLang="ko-KR" sz="1400" b="1" kern="0" dirty="0" smtClean="0">
                    <a:gradFill>
                      <a:gsLst>
                        <a:gs pos="0">
                          <a:prstClr val="white"/>
                        </a:gs>
                        <a:gs pos="100000">
                          <a:prstClr val="white"/>
                        </a:gs>
                      </a:gsLst>
                      <a:lin ang="5400000" scaled="0"/>
                    </a:gradFill>
                  </a:rPr>
                  <a:t>Economy</a:t>
                </a:r>
                <a:endParaRPr kumimoji="1" lang="ko-KR" altLang="en-US" sz="1400" b="1" kern="0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</a:endParaRPr>
              </a:p>
            </p:txBody>
          </p:sp>
        </p:grpSp>
        <p:sp>
          <p:nvSpPr>
            <p:cNvPr id="325" name="직사각형 324"/>
            <p:cNvSpPr/>
            <p:nvPr/>
          </p:nvSpPr>
          <p:spPr>
            <a:xfrm>
              <a:off x="806844" y="5776690"/>
              <a:ext cx="1947026" cy="2923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042988" fontAlgn="base" latinLnBrk="0">
                <a:spcBef>
                  <a:spcPct val="0"/>
                </a:spcBef>
                <a:spcAft>
                  <a:spcPct val="0"/>
                </a:spcAft>
                <a:buClr>
                  <a:srgbClr val="161645"/>
                </a:buClr>
                <a:buSzPts val="1200"/>
                <a:defRPr/>
              </a:pPr>
              <a:r>
                <a:rPr kumimoji="1" lang="en-US" altLang="ko-KR" sz="1300" b="1" kern="0" dirty="0">
                  <a:gradFill>
                    <a:gsLst>
                      <a:gs pos="0">
                        <a:prstClr val="black">
                          <a:lumMod val="75000"/>
                          <a:lumOff val="25000"/>
                        </a:prstClr>
                      </a:gs>
                      <a:gs pos="100000">
                        <a:prstClr val="black">
                          <a:lumMod val="75000"/>
                          <a:lumOff val="25000"/>
                        </a:prstClr>
                      </a:gs>
                    </a:gsLst>
                    <a:lin ang="5400000" scaled="0"/>
                  </a:gradFill>
                </a:rPr>
                <a:t>FTA </a:t>
              </a:r>
              <a:r>
                <a:rPr kumimoji="1" lang="en-US" altLang="ko-KR" sz="1300" b="1" kern="0" dirty="0" smtClean="0">
                  <a:gradFill>
                    <a:gsLst>
                      <a:gs pos="0">
                        <a:prstClr val="black">
                          <a:lumMod val="75000"/>
                          <a:lumOff val="25000"/>
                        </a:prstClr>
                      </a:gs>
                      <a:gs pos="100000">
                        <a:prstClr val="black">
                          <a:lumMod val="75000"/>
                          <a:lumOff val="25000"/>
                        </a:prstClr>
                      </a:gs>
                    </a:gsLst>
                    <a:lin ang="5400000" scaled="0"/>
                  </a:gradFill>
                </a:rPr>
                <a:t>Trade (%)</a:t>
              </a:r>
              <a:endParaRPr kumimoji="1" lang="ko-KR" altLang="en-US" sz="1300" b="1" kern="0" dirty="0">
                <a:gradFill>
                  <a:gsLst>
                    <a:gs pos="0">
                      <a:prstClr val="black">
                        <a:lumMod val="75000"/>
                        <a:lumOff val="2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0"/>
                </a:gradFill>
              </a:endParaRPr>
            </a:p>
          </p:txBody>
        </p:sp>
        <p:grpSp>
          <p:nvGrpSpPr>
            <p:cNvPr id="326" name="그룹 325"/>
            <p:cNvGrpSpPr/>
            <p:nvPr/>
          </p:nvGrpSpPr>
          <p:grpSpPr>
            <a:xfrm>
              <a:off x="840563" y="6036292"/>
              <a:ext cx="2241293" cy="369332"/>
              <a:chOff x="5851668" y="4103057"/>
              <a:chExt cx="2241293" cy="369332"/>
            </a:xfrm>
          </p:grpSpPr>
          <p:sp>
            <p:nvSpPr>
              <p:cNvPr id="327" name="직사각형 326"/>
              <p:cNvSpPr/>
              <p:nvPr/>
            </p:nvSpPr>
            <p:spPr>
              <a:xfrm>
                <a:off x="5851668" y="4132241"/>
                <a:ext cx="852131" cy="2900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042988" fontAlgn="base" latinLnBrk="0">
                  <a:spcBef>
                    <a:spcPct val="0"/>
                  </a:spcBef>
                  <a:spcAft>
                    <a:spcPct val="0"/>
                  </a:spcAft>
                  <a:buClr>
                    <a:srgbClr val="161645"/>
                  </a:buClr>
                  <a:buSzPts val="1200"/>
                  <a:defRPr/>
                </a:pPr>
                <a:r>
                  <a:rPr kumimoji="1" lang="en-US" altLang="ko-KR" sz="1300" b="1" kern="0" dirty="0">
                    <a:gradFill>
                      <a:gsLst>
                        <a:gs pos="0">
                          <a:prstClr val="black">
                            <a:lumMod val="75000"/>
                            <a:lumOff val="25000"/>
                          </a:prstClr>
                        </a:gs>
                        <a:gs pos="100000">
                          <a:prstClr val="black">
                            <a:lumMod val="75000"/>
                            <a:lumOff val="25000"/>
                          </a:prstClr>
                        </a:gs>
                      </a:gsLst>
                      <a:lin ang="5400000" scaled="0"/>
                    </a:gradFill>
                  </a:rPr>
                  <a:t>35(‘13)</a:t>
                </a:r>
                <a:endParaRPr kumimoji="1" lang="ko-KR" altLang="en-US" sz="1050" b="1" kern="0" dirty="0">
                  <a:gradFill>
                    <a:gsLst>
                      <a:gs pos="0">
                        <a:prstClr val="black">
                          <a:lumMod val="75000"/>
                          <a:lumOff val="25000"/>
                        </a:prstClr>
                      </a:gs>
                      <a:gs pos="100000">
                        <a:prstClr val="black">
                          <a:lumMod val="75000"/>
                          <a:lumOff val="25000"/>
                        </a:prstClr>
                      </a:gs>
                    </a:gsLst>
                    <a:lin ang="5400000" scaled="0"/>
                  </a:gradFill>
                </a:endParaRPr>
              </a:p>
            </p:txBody>
          </p:sp>
          <p:sp>
            <p:nvSpPr>
              <p:cNvPr id="328" name="직사각형 327"/>
              <p:cNvSpPr/>
              <p:nvPr/>
            </p:nvSpPr>
            <p:spPr>
              <a:xfrm>
                <a:off x="6583359" y="4103057"/>
                <a:ext cx="1509602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042988" fontAlgn="base" latinLnBrk="0">
                  <a:spcBef>
                    <a:spcPct val="0"/>
                  </a:spcBef>
                  <a:spcAft>
                    <a:spcPct val="0"/>
                  </a:spcAft>
                  <a:buClr>
                    <a:srgbClr val="161645"/>
                  </a:buClr>
                  <a:buSzPts val="1200"/>
                  <a:defRPr/>
                </a:pPr>
                <a:r>
                  <a:rPr kumimoji="1" lang="en-US" altLang="ko-KR" b="1" kern="0" dirty="0">
                    <a:gradFill>
                      <a:gsLst>
                        <a:gs pos="0">
                          <a:srgbClr val="00ABB4"/>
                        </a:gs>
                        <a:gs pos="100000">
                          <a:srgbClr val="00ABB4"/>
                        </a:gs>
                      </a:gsLst>
                      <a:lin ang="5400000" scaled="0"/>
                    </a:gradFill>
                  </a:rPr>
                  <a:t>70(‘17)</a:t>
                </a:r>
                <a:endParaRPr kumimoji="1" lang="ko-KR" altLang="en-US" b="1" kern="0" dirty="0">
                  <a:gradFill>
                    <a:gsLst>
                      <a:gs pos="0">
                        <a:srgbClr val="00ABB4"/>
                      </a:gs>
                      <a:gs pos="100000">
                        <a:srgbClr val="00ABB4"/>
                      </a:gs>
                    </a:gsLst>
                    <a:lin ang="5400000" scaled="0"/>
                  </a:gradFill>
                </a:endParaRPr>
              </a:p>
            </p:txBody>
          </p:sp>
          <p:sp>
            <p:nvSpPr>
              <p:cNvPr id="329" name="오른쪽 화살표 328"/>
              <p:cNvSpPr/>
              <p:nvPr/>
            </p:nvSpPr>
            <p:spPr>
              <a:xfrm>
                <a:off x="6542147" y="4171153"/>
                <a:ext cx="388918" cy="237650"/>
              </a:xfrm>
              <a:prstGeom prst="rightArrow">
                <a:avLst/>
              </a:prstGeom>
              <a:gradFill flip="none" rotWithShape="1">
                <a:gsLst>
                  <a:gs pos="0">
                    <a:srgbClr val="00ABB4"/>
                  </a:gs>
                  <a:gs pos="100000">
                    <a:schemeClr val="bg1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6444555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7" descr="https://fortunedotcom.files.wordpress.com/2016/02/2520x1455wma.png?w=840&amp;h=485&amp;crop=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27"/>
          <a:stretch/>
        </p:blipFill>
        <p:spPr bwMode="auto">
          <a:xfrm>
            <a:off x="-6799" y="-21987"/>
            <a:ext cx="9160323" cy="6899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8720704" y="6536418"/>
            <a:ext cx="430695" cy="365125"/>
          </a:xfrm>
        </p:spPr>
        <p:txBody>
          <a:bodyPr/>
          <a:lstStyle/>
          <a:p>
            <a:fld id="{39B9D086-CB07-40F2-BE8A-FA3E89239419}" type="slidenum">
              <a:rPr lang="ko-KR" altLang="en-US" smtClean="0"/>
              <a:pPr/>
              <a:t>2</a:t>
            </a:fld>
            <a:endParaRPr lang="ko-KR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5496" y="2852936"/>
            <a:ext cx="917257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800" b="1" spc="-100" dirty="0" smtClean="0">
                <a:gradFill>
                  <a:gsLst>
                    <a:gs pos="0">
                      <a:schemeClr val="bg1"/>
                    </a:gs>
                    <a:gs pos="50000">
                      <a:schemeClr val="bg1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-</a:t>
            </a:r>
            <a:r>
              <a:rPr lang="en-US" altLang="ko-KR" sz="280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en-US" altLang="ko-KR" sz="2800" b="1" spc="-100" dirty="0">
                <a:gradFill>
                  <a:gsLst>
                    <a:gs pos="0">
                      <a:schemeClr val="bg1"/>
                    </a:gs>
                    <a:gs pos="50000">
                      <a:schemeClr val="bg1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A Story of Rising and Fading Stars in the Skies of IT </a:t>
            </a:r>
            <a:r>
              <a:rPr lang="en-US" altLang="ko-KR" sz="2800" b="1" spc="-100" dirty="0" smtClean="0">
                <a:gradFill>
                  <a:gsLst>
                    <a:gs pos="0">
                      <a:schemeClr val="bg1"/>
                    </a:gs>
                    <a:gs pos="50000">
                      <a:schemeClr val="bg1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-</a:t>
            </a:r>
            <a:endParaRPr lang="ko-KR" altLang="en-US" sz="2800" b="1" spc="-100" dirty="0">
              <a:gradFill>
                <a:gsLst>
                  <a:gs pos="0">
                    <a:schemeClr val="bg1"/>
                  </a:gs>
                  <a:gs pos="50000">
                    <a:schemeClr val="bg1"/>
                  </a:gs>
                </a:gsLst>
                <a:lin ang="5400000"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57151" y="4879047"/>
            <a:ext cx="92011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US" altLang="ko-KR" sz="3600" b="1" spc="-100" dirty="0" smtClean="0">
                <a:gradFill>
                  <a:gsLst>
                    <a:gs pos="0">
                      <a:schemeClr val="bg1"/>
                    </a:gs>
                    <a:gs pos="50000">
                      <a:schemeClr val="bg1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맑은 고딕" pitchFamily="50" charset="-127"/>
              </a:rPr>
              <a:t>Sung-</a:t>
            </a:r>
            <a:r>
              <a:rPr lang="en-US" altLang="ko-KR" sz="3600" b="1" spc="-100" dirty="0" err="1" smtClean="0">
                <a:gradFill>
                  <a:gsLst>
                    <a:gs pos="0">
                      <a:schemeClr val="bg1"/>
                    </a:gs>
                    <a:gs pos="50000">
                      <a:schemeClr val="bg1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맑은 고딕" pitchFamily="50" charset="-127"/>
              </a:rPr>
              <a:t>Pyo</a:t>
            </a:r>
            <a:r>
              <a:rPr lang="en-US" altLang="ko-KR" sz="3600" b="1" spc="-100" dirty="0" smtClean="0">
                <a:gradFill>
                  <a:gsLst>
                    <a:gs pos="0">
                      <a:schemeClr val="bg1"/>
                    </a:gs>
                    <a:gs pos="50000">
                      <a:schemeClr val="bg1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맑은 고딕" pitchFamily="50" charset="-127"/>
              </a:rPr>
              <a:t> Hong</a:t>
            </a:r>
            <a:endParaRPr lang="en-US" altLang="ko-KR" sz="3600" b="1" spc="-100" dirty="0">
              <a:gradFill>
                <a:gsLst>
                  <a:gs pos="0">
                    <a:schemeClr val="bg1"/>
                  </a:gs>
                  <a:gs pos="50000">
                    <a:schemeClr val="bg1"/>
                  </a:gs>
                </a:gsLst>
                <a:lin ang="5400000"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ea typeface="맑은 고딕" pitchFamily="50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4221088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US" altLang="ko-KR" sz="2800" b="1" spc="-100" dirty="0">
                <a:gradFill>
                  <a:gsLst>
                    <a:gs pos="0">
                      <a:schemeClr val="bg1"/>
                    </a:gs>
                    <a:gs pos="50000">
                      <a:schemeClr val="bg1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맑은 고딕" pitchFamily="50" charset="-127"/>
              </a:rPr>
              <a:t>April </a:t>
            </a:r>
            <a:r>
              <a:rPr lang="en-US" altLang="ko-KR" sz="2800" b="1" spc="-100" dirty="0" smtClean="0">
                <a:gradFill>
                  <a:gsLst>
                    <a:gs pos="0">
                      <a:schemeClr val="bg1"/>
                    </a:gs>
                    <a:gs pos="50000">
                      <a:schemeClr val="bg1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맑은 고딕" pitchFamily="50" charset="-127"/>
              </a:rPr>
              <a:t>21 2016</a:t>
            </a:r>
            <a:endParaRPr lang="en-US" altLang="ko-KR" sz="2800" b="1" spc="-100" dirty="0">
              <a:gradFill>
                <a:gsLst>
                  <a:gs pos="0">
                    <a:schemeClr val="bg1"/>
                  </a:gs>
                  <a:gs pos="50000">
                    <a:schemeClr val="bg1"/>
                  </a:gs>
                </a:gsLst>
                <a:lin ang="5400000"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ea typeface="맑은 고딕" pitchFamily="50" charset="-127"/>
            </a:endParaRPr>
          </a:p>
        </p:txBody>
      </p:sp>
      <p:grpSp>
        <p:nvGrpSpPr>
          <p:cNvPr id="2" name="그룹 1"/>
          <p:cNvGrpSpPr/>
          <p:nvPr/>
        </p:nvGrpSpPr>
        <p:grpSpPr>
          <a:xfrm>
            <a:off x="-19050" y="1268760"/>
            <a:ext cx="9163050" cy="1368152"/>
            <a:chOff x="-19050" y="1268760"/>
            <a:chExt cx="9163050" cy="1368152"/>
          </a:xfrm>
        </p:grpSpPr>
        <p:sp>
          <p:nvSpPr>
            <p:cNvPr id="14" name="TextBox 13"/>
            <p:cNvSpPr txBox="1"/>
            <p:nvPr/>
          </p:nvSpPr>
          <p:spPr>
            <a:xfrm>
              <a:off x="0" y="1268760"/>
              <a:ext cx="914400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800" b="1" dirty="0"/>
                <a:t> </a:t>
              </a:r>
              <a:r>
                <a:rPr lang="en-US" altLang="ko-KR" sz="3400" spc="-100" dirty="0">
                  <a:gradFill>
                    <a:gsLst>
                      <a:gs pos="0">
                        <a:srgbClr val="F79646">
                          <a:lumMod val="75000"/>
                        </a:srgbClr>
                      </a:gs>
                      <a:gs pos="100000">
                        <a:srgbClr val="CC3300"/>
                      </a:gs>
                    </a:gsLst>
                    <a:lin ang="5400000" scaled="0"/>
                  </a:gradFill>
                  <a:effectLst>
                    <a:glow rad="101600">
                      <a:srgbClr val="FFFFFF"/>
                    </a:glow>
                  </a:effectLst>
                  <a:latin typeface="Arial Black" panose="020B0A04020102020204" pitchFamily="34" charset="0"/>
                  <a:ea typeface="HY견고딕" pitchFamily="18" charset="-127"/>
                </a:rPr>
                <a:t>IT Paradigm Shift with</a:t>
              </a:r>
              <a:endParaRPr lang="ko-KR" altLang="en-US" sz="3400" spc="-100" dirty="0">
                <a:gradFill>
                  <a:gsLst>
                    <a:gs pos="0">
                      <a:srgbClr val="F79646">
                        <a:lumMod val="75000"/>
                      </a:srgbClr>
                    </a:gs>
                    <a:gs pos="100000">
                      <a:srgbClr val="CC3300"/>
                    </a:gs>
                  </a:gsLst>
                  <a:lin ang="5400000" scaled="0"/>
                </a:gradFill>
                <a:effectLst>
                  <a:glow rad="101600">
                    <a:srgbClr val="FFFFFF"/>
                  </a:glow>
                </a:effectLst>
                <a:latin typeface="Arial Black" panose="020B0A04020102020204" pitchFamily="34" charset="0"/>
                <a:ea typeface="HY견고딕" pitchFamily="18" charset="-127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-19050" y="2052137"/>
              <a:ext cx="91630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3200" spc="-100" dirty="0">
                  <a:gradFill>
                    <a:gsLst>
                      <a:gs pos="0">
                        <a:srgbClr val="F79646">
                          <a:lumMod val="75000"/>
                        </a:srgbClr>
                      </a:gs>
                      <a:gs pos="100000">
                        <a:srgbClr val="CC3300"/>
                      </a:gs>
                    </a:gsLst>
                    <a:lin ang="5400000" scaled="0"/>
                  </a:gradFill>
                  <a:effectLst>
                    <a:glow rad="101600">
                      <a:srgbClr val="FFFFFF"/>
                    </a:glow>
                  </a:effectLst>
                  <a:latin typeface="Arial Black" panose="020B0A04020102020204" pitchFamily="34" charset="0"/>
                  <a:ea typeface="HY견고딕" pitchFamily="18" charset="-127"/>
                </a:rPr>
                <a:t>T</a:t>
              </a:r>
              <a:r>
                <a:rPr lang="en-US" altLang="ko-KR" sz="3200" spc="-100" dirty="0" smtClean="0">
                  <a:gradFill>
                    <a:gsLst>
                      <a:gs pos="0">
                        <a:srgbClr val="F79646">
                          <a:lumMod val="75000"/>
                        </a:srgbClr>
                      </a:gs>
                      <a:gs pos="100000">
                        <a:srgbClr val="CC3300"/>
                      </a:gs>
                    </a:gsLst>
                    <a:lin ang="5400000" scaled="0"/>
                  </a:gradFill>
                  <a:effectLst>
                    <a:glow rad="101600">
                      <a:srgbClr val="FFFFFF"/>
                    </a:glow>
                  </a:effectLst>
                  <a:latin typeface="Arial Black" panose="020B0A04020102020204" pitchFamily="34" charset="0"/>
                  <a:ea typeface="HY견고딕" pitchFamily="18" charset="-127"/>
                </a:rPr>
                <a:t>he </a:t>
              </a:r>
              <a:r>
                <a:rPr lang="en-US" altLang="ko-KR" sz="3200" spc="-100" dirty="0">
                  <a:gradFill>
                    <a:gsLst>
                      <a:gs pos="0">
                        <a:srgbClr val="F79646">
                          <a:lumMod val="75000"/>
                        </a:srgbClr>
                      </a:gs>
                      <a:gs pos="100000">
                        <a:srgbClr val="CC3300"/>
                      </a:gs>
                    </a:gsLst>
                    <a:lin ang="5400000" scaled="0"/>
                  </a:gradFill>
                  <a:effectLst>
                    <a:glow rad="101600">
                      <a:srgbClr val="FFFFFF"/>
                    </a:glow>
                  </a:effectLst>
                  <a:latin typeface="Arial Black" panose="020B0A04020102020204" pitchFamily="34" charset="0"/>
                  <a:ea typeface="HY견고딕" pitchFamily="18" charset="-127"/>
                </a:rPr>
                <a:t>Rise &amp; Fall of Global </a:t>
              </a:r>
              <a:r>
                <a:rPr lang="en-US" altLang="ko-KR" sz="3200" spc="-100" dirty="0" smtClean="0">
                  <a:gradFill>
                    <a:gsLst>
                      <a:gs pos="0">
                        <a:srgbClr val="F79646">
                          <a:lumMod val="75000"/>
                        </a:srgbClr>
                      </a:gs>
                      <a:gs pos="100000">
                        <a:srgbClr val="CC3300"/>
                      </a:gs>
                    </a:gsLst>
                    <a:lin ang="5400000" scaled="0"/>
                  </a:gradFill>
                  <a:effectLst>
                    <a:glow rad="101600">
                      <a:srgbClr val="FFFFFF"/>
                    </a:glow>
                  </a:effectLst>
                  <a:latin typeface="Arial Black" panose="020B0A04020102020204" pitchFamily="34" charset="0"/>
                  <a:ea typeface="HY견고딕" pitchFamily="18" charset="-127"/>
                </a:rPr>
                <a:t>IT </a:t>
              </a:r>
              <a:r>
                <a:rPr lang="en-US" altLang="ko-KR" sz="3200" spc="-100" dirty="0">
                  <a:gradFill>
                    <a:gsLst>
                      <a:gs pos="0">
                        <a:srgbClr val="F79646">
                          <a:lumMod val="75000"/>
                        </a:srgbClr>
                      </a:gs>
                      <a:gs pos="100000">
                        <a:srgbClr val="CC3300"/>
                      </a:gs>
                    </a:gsLst>
                    <a:lin ang="5400000" scaled="0"/>
                  </a:gradFill>
                  <a:effectLst>
                    <a:glow rad="101600">
                      <a:srgbClr val="FFFFFF"/>
                    </a:glow>
                  </a:effectLst>
                  <a:latin typeface="Arial Black" panose="020B0A04020102020204" pitchFamily="34" charset="0"/>
                  <a:ea typeface="HY견고딕" pitchFamily="18" charset="-127"/>
                </a:rPr>
                <a:t>C</a:t>
              </a:r>
              <a:r>
                <a:rPr lang="en-US" altLang="ko-KR" sz="3200" spc="-100" dirty="0" smtClean="0">
                  <a:gradFill>
                    <a:gsLst>
                      <a:gs pos="0">
                        <a:srgbClr val="F79646">
                          <a:lumMod val="75000"/>
                        </a:srgbClr>
                      </a:gs>
                      <a:gs pos="100000">
                        <a:srgbClr val="CC3300"/>
                      </a:gs>
                    </a:gsLst>
                    <a:lin ang="5400000" scaled="0"/>
                  </a:gradFill>
                  <a:effectLst>
                    <a:glow rad="101600">
                      <a:srgbClr val="FFFFFF"/>
                    </a:glow>
                  </a:effectLst>
                  <a:latin typeface="Arial Black" panose="020B0A04020102020204" pitchFamily="34" charset="0"/>
                  <a:ea typeface="HY견고딕" pitchFamily="18" charset="-127"/>
                </a:rPr>
                <a:t>ompanies</a:t>
              </a:r>
              <a:endParaRPr lang="ko-KR" altLang="en-US" sz="3200" spc="-100" dirty="0">
                <a:gradFill>
                  <a:gsLst>
                    <a:gs pos="0">
                      <a:srgbClr val="F79646">
                        <a:lumMod val="75000"/>
                      </a:srgbClr>
                    </a:gs>
                    <a:gs pos="100000">
                      <a:srgbClr val="CC3300"/>
                    </a:gs>
                  </a:gsLst>
                  <a:lin ang="5400000" scaled="0"/>
                </a:gradFill>
                <a:effectLst>
                  <a:glow rad="101600">
                    <a:srgbClr val="FFFFFF"/>
                  </a:glow>
                </a:effectLst>
                <a:latin typeface="Arial Black" panose="020B0A04020102020204" pitchFamily="34" charset="0"/>
                <a:ea typeface="HY견고딕" pitchFamily="18" charset="-127"/>
              </a:endParaRPr>
            </a:p>
          </p:txBody>
        </p:sp>
      </p:grpSp>
      <p:pic>
        <p:nvPicPr>
          <p:cNvPr id="1026" name="Picture 2" descr="C:\Users\nipa\Desktop\BS-04-4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511"/>
          <a:stretch/>
        </p:blipFill>
        <p:spPr bwMode="auto">
          <a:xfrm>
            <a:off x="3730625" y="5849938"/>
            <a:ext cx="1717675" cy="79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6375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Picture 8" descr="C:\Users\O\Desktop\마스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0" y="1553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모서리가 둥근 직사각형 39"/>
          <p:cNvSpPr/>
          <p:nvPr/>
        </p:nvSpPr>
        <p:spPr>
          <a:xfrm>
            <a:off x="2521660" y="1196684"/>
            <a:ext cx="6574715" cy="2726324"/>
          </a:xfrm>
          <a:prstGeom prst="roundRect">
            <a:avLst>
              <a:gd name="adj" fmla="val 9762"/>
            </a:avLst>
          </a:prstGeom>
          <a:solidFill>
            <a:srgbClr val="D9F0FB"/>
          </a:solidFill>
          <a:ln>
            <a:noFill/>
          </a:ln>
          <a:effectLst>
            <a:innerShdw blurRad="63500" dir="13500000">
              <a:srgbClr val="4E9BDA">
                <a:alpha val="68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/>
          </a:p>
        </p:txBody>
      </p:sp>
      <p:pic>
        <p:nvPicPr>
          <p:cNvPr id="176" name="Picture 5" descr="E:\제작중\2015.05.14_IITP 파워포인트\1\시안\요소\내지라인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10" r="3583"/>
          <a:stretch/>
        </p:blipFill>
        <p:spPr bwMode="auto">
          <a:xfrm>
            <a:off x="0" y="11548"/>
            <a:ext cx="9144000" cy="920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186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8677809" y="6520259"/>
            <a:ext cx="430695" cy="365125"/>
          </a:xfrm>
        </p:spPr>
        <p:txBody>
          <a:bodyPr/>
          <a:lstStyle/>
          <a:p>
            <a:fld id="{39B9D086-CB07-40F2-BE8A-FA3E89239419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grpSp>
        <p:nvGrpSpPr>
          <p:cNvPr id="76" name="그룹 75"/>
          <p:cNvGrpSpPr/>
          <p:nvPr/>
        </p:nvGrpSpPr>
        <p:grpSpPr>
          <a:xfrm>
            <a:off x="1434703" y="4162768"/>
            <a:ext cx="6305649" cy="2290568"/>
            <a:chOff x="1566862" y="2880861"/>
            <a:chExt cx="7109594" cy="2636371"/>
          </a:xfrm>
        </p:grpSpPr>
        <p:pic>
          <p:nvPicPr>
            <p:cNvPr id="77" name="Picture 2" descr="Kiple">
              <a:hlinkClick r:id="rId6"/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3034" y="2880861"/>
              <a:ext cx="772293" cy="7722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" name="Picture 4" descr="SOCAR">
              <a:hlinkClick r:id="rId8"/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4609" y="5235403"/>
              <a:ext cx="1089265" cy="2178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" name="Picture 6" descr="Munchery Logo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1401" y="3019183"/>
              <a:ext cx="945194" cy="4956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" name="Picture 8" descr="http://seoultoy.or.kr/new/img/gnb/h1_logo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0652" y="5171429"/>
              <a:ext cx="1267944" cy="3458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" name="Picture 10" descr="https://www.urbansitter.com/us-sym/assets/src/uscommonweb/us/templates/template1/css/images/logo.pn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6367" y="3854479"/>
              <a:ext cx="1561874" cy="2074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4" name="Picture 12" descr="DUFL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10001" y="3778270"/>
              <a:ext cx="1167084" cy="3458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5" name="Picture 14" descr="http://pixelhealth.net/wp-content/uploads/2015/06/heal-logo.jpg">
              <a:hlinkClick r:id="rId14"/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3119" y="4434904"/>
              <a:ext cx="1169282" cy="4634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6" name="Picture 16" descr="greenpal-lawn-care">
              <a:hlinkClick r:id=""/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4468" y="4475833"/>
              <a:ext cx="1383212" cy="391910"/>
            </a:xfrm>
            <a:prstGeom prst="rect">
              <a:avLst/>
            </a:prstGeom>
            <a:solidFill>
              <a:srgbClr val="0070C0"/>
            </a:solidFill>
          </p:spPr>
        </p:pic>
        <p:pic>
          <p:nvPicPr>
            <p:cNvPr id="87" name="Picture 17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7071" y="4429725"/>
              <a:ext cx="1105459" cy="473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8" name="Picture 1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2703" y="4088489"/>
              <a:ext cx="1099616" cy="8538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9" name="Picture 2"/>
            <p:cNvPicPr>
              <a:picLocks noChangeAspect="1" noChangeArrowheads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966" b="18345"/>
            <a:stretch/>
          </p:blipFill>
          <p:spPr bwMode="auto">
            <a:xfrm>
              <a:off x="6956053" y="3597207"/>
              <a:ext cx="1720403" cy="5268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0" name="Picture 3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8211" y="3129933"/>
              <a:ext cx="1203027" cy="433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1" name="Picture 4"/>
            <p:cNvPicPr>
              <a:picLocks noChangeAspect="1" noChangeArrowheads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824" b="39746"/>
            <a:stretch/>
          </p:blipFill>
          <p:spPr bwMode="auto">
            <a:xfrm>
              <a:off x="1566862" y="3778270"/>
              <a:ext cx="1446160" cy="382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" name="Picture 5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43076" y="3154471"/>
              <a:ext cx="1822450" cy="360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94" name="Picture 3" descr="http://cfile4.uf.tistory.com/image/262DB947521EA4170171E6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741" y="1052736"/>
            <a:ext cx="2196919" cy="2915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5" descr="Food_logo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777" y="6164425"/>
            <a:ext cx="1108451" cy="21316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</p:pic>
      <p:pic>
        <p:nvPicPr>
          <p:cNvPr id="96" name="Picture 7" descr="kozaza">
            <a:hlinkClick r:id="rId25"/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179" y="6159125"/>
            <a:ext cx="1171575" cy="209550"/>
          </a:xfrm>
          <a:prstGeom prst="rect">
            <a:avLst/>
          </a:prstGeom>
          <a:solidFill>
            <a:srgbClr val="0070C0"/>
          </a:solidFill>
          <a:ln>
            <a:solidFill>
              <a:schemeClr val="accent1">
                <a:lumMod val="75000"/>
              </a:schemeClr>
            </a:solidFill>
          </a:ln>
        </p:spPr>
      </p:pic>
      <p:cxnSp>
        <p:nvCxnSpPr>
          <p:cNvPr id="33" name="직선 연결선 32"/>
          <p:cNvCxnSpPr/>
          <p:nvPr/>
        </p:nvCxnSpPr>
        <p:spPr>
          <a:xfrm>
            <a:off x="123791" y="809229"/>
            <a:ext cx="8384450" cy="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직선 연결선 33"/>
          <p:cNvCxnSpPr/>
          <p:nvPr/>
        </p:nvCxnSpPr>
        <p:spPr>
          <a:xfrm>
            <a:off x="133217" y="809816"/>
            <a:ext cx="349259" cy="0"/>
          </a:xfrm>
          <a:prstGeom prst="line">
            <a:avLst/>
          </a:prstGeom>
          <a:ln w="22225" cap="sq">
            <a:solidFill>
              <a:srgbClr val="DE5A00"/>
            </a:solidFill>
            <a:prstDash val="solid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107504" y="367856"/>
            <a:ext cx="329184" cy="430887"/>
          </a:xfrm>
          <a:prstGeom prst="rect">
            <a:avLst/>
          </a:prstGeom>
          <a:noFill/>
        </p:spPr>
        <p:txBody>
          <a:bodyPr wrap="none" lIns="36000" rIns="36000" rtlCol="0" anchor="ctr">
            <a:spAutoFit/>
          </a:bodyPr>
          <a:lstStyle/>
          <a:p>
            <a:r>
              <a:rPr lang="en-US" altLang="ko-KR" sz="2200" spc="-100" dirty="0">
                <a:gradFill>
                  <a:gsLst>
                    <a:gs pos="0">
                      <a:srgbClr val="F79646">
                        <a:lumMod val="75000"/>
                      </a:srgbClr>
                    </a:gs>
                    <a:gs pos="100000">
                      <a:srgbClr val="CC3300"/>
                    </a:gs>
                  </a:gsLst>
                  <a:lin ang="5400000" scaled="0"/>
                </a:gradFill>
                <a:effectLst>
                  <a:glow rad="101600">
                    <a:srgbClr val="FFFFFF"/>
                  </a:glow>
                </a:effectLst>
                <a:latin typeface="Arial Black" panose="020B0A04020102020204" pitchFamily="34" charset="0"/>
                <a:ea typeface="HY견고딕" pitchFamily="18" charset="-127"/>
              </a:rPr>
              <a:t>3.</a:t>
            </a:r>
            <a:endParaRPr lang="ko-KR" altLang="en-US" sz="2200" spc="-100" dirty="0">
              <a:gradFill>
                <a:gsLst>
                  <a:gs pos="0">
                    <a:srgbClr val="F79646">
                      <a:lumMod val="75000"/>
                    </a:srgbClr>
                  </a:gs>
                  <a:gs pos="100000">
                    <a:srgbClr val="CC3300"/>
                  </a:gs>
                </a:gsLst>
                <a:lin ang="5400000" scaled="0"/>
              </a:gradFill>
              <a:effectLst>
                <a:glow rad="101600">
                  <a:srgbClr val="FFFFFF"/>
                </a:glow>
              </a:effectLst>
              <a:latin typeface="Arial Black" panose="020B0A04020102020204" pitchFamily="34" charset="0"/>
              <a:ea typeface="HY견고딕" pitchFamily="18" charset="-127"/>
            </a:endParaRPr>
          </a:p>
        </p:txBody>
      </p:sp>
      <p:sp>
        <p:nvSpPr>
          <p:cNvPr id="36" name="직사각형 35"/>
          <p:cNvSpPr/>
          <p:nvPr/>
        </p:nvSpPr>
        <p:spPr>
          <a:xfrm>
            <a:off x="372086" y="320602"/>
            <a:ext cx="8036499" cy="49244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fontAlgn="base"/>
            <a:r>
              <a:rPr lang="en-US" altLang="ko-KR" sz="2200" spc="-100" dirty="0">
                <a:gradFill>
                  <a:gsLst>
                    <a:gs pos="0">
                      <a:srgbClr val="F79646">
                        <a:lumMod val="75000"/>
                      </a:srgbClr>
                    </a:gs>
                    <a:gs pos="100000">
                      <a:srgbClr val="CC3300"/>
                    </a:gs>
                  </a:gsLst>
                  <a:lin ang="5400000" scaled="0"/>
                </a:gradFill>
                <a:effectLst>
                  <a:glow rad="101600">
                    <a:srgbClr val="FFFFFF"/>
                  </a:glow>
                </a:effectLst>
                <a:latin typeface="Arial Black" panose="020B0A04020102020204" pitchFamily="34" charset="0"/>
                <a:ea typeface="HY견고딕" pitchFamily="18" charset="-127"/>
              </a:rPr>
              <a:t>IT Key Issues in </a:t>
            </a:r>
            <a:r>
              <a:rPr lang="en-US" altLang="ko-KR" sz="2200" spc="-100" dirty="0" smtClean="0">
                <a:gradFill>
                  <a:gsLst>
                    <a:gs pos="0">
                      <a:srgbClr val="F79646">
                        <a:lumMod val="75000"/>
                      </a:srgbClr>
                    </a:gs>
                    <a:gs pos="100000">
                      <a:srgbClr val="CC3300"/>
                    </a:gs>
                  </a:gsLst>
                  <a:lin ang="5400000" scaled="0"/>
                </a:gradFill>
                <a:effectLst>
                  <a:glow rad="101600">
                    <a:srgbClr val="FFFFFF"/>
                  </a:glow>
                </a:effectLst>
                <a:latin typeface="Arial Black" panose="020B0A04020102020204" pitchFamily="34" charset="0"/>
                <a:ea typeface="HY견고딕" pitchFamily="18" charset="-127"/>
              </a:rPr>
              <a:t>2016 (</a:t>
            </a:r>
            <a:r>
              <a:rPr lang="en-US" altLang="ko-KR" sz="2200" spc="-100" dirty="0">
                <a:gradFill>
                  <a:gsLst>
                    <a:gs pos="0">
                      <a:srgbClr val="F79646">
                        <a:lumMod val="75000"/>
                      </a:srgbClr>
                    </a:gs>
                    <a:gs pos="100000">
                      <a:srgbClr val="CC3300"/>
                    </a:gs>
                  </a:gsLst>
                  <a:lin ang="5400000" scaled="0"/>
                </a:gradFill>
                <a:effectLst>
                  <a:glow rad="101600">
                    <a:srgbClr val="FFFFFF"/>
                  </a:glow>
                </a:effectLst>
                <a:latin typeface="Arial Black" panose="020B0A04020102020204" pitchFamily="34" charset="0"/>
                <a:ea typeface="HY견고딕" pitchFamily="18" charset="-127"/>
              </a:rPr>
              <a:t>2</a:t>
            </a:r>
            <a:r>
              <a:rPr lang="en-US" altLang="ko-KR" sz="2200" spc="-100" dirty="0" smtClean="0">
                <a:gradFill>
                  <a:gsLst>
                    <a:gs pos="0">
                      <a:srgbClr val="F79646">
                        <a:lumMod val="75000"/>
                      </a:srgbClr>
                    </a:gs>
                    <a:gs pos="100000">
                      <a:srgbClr val="CC3300"/>
                    </a:gs>
                  </a:gsLst>
                  <a:lin ang="5400000" scaled="0"/>
                </a:gradFill>
                <a:effectLst>
                  <a:glow rad="101600">
                    <a:srgbClr val="FFFFFF"/>
                  </a:glow>
                </a:effectLst>
                <a:latin typeface="Arial Black" panose="020B0A04020102020204" pitchFamily="34" charset="0"/>
                <a:ea typeface="HY견고딕" pitchFamily="18" charset="-127"/>
              </a:rPr>
              <a:t>)</a:t>
            </a:r>
            <a:r>
              <a:rPr lang="en-US" altLang="ko-KR" sz="2200" b="1" dirty="0" smtClean="0">
                <a:gradFill>
                  <a:gsLst>
                    <a:gs pos="57500">
                      <a:srgbClr val="DE5A00"/>
                    </a:gs>
                    <a:gs pos="44583">
                      <a:srgbClr val="DE5A00"/>
                    </a:gs>
                  </a:gsLst>
                  <a:lin ang="5400000" scaled="0"/>
                </a:gradFill>
              </a:rPr>
              <a:t> - </a:t>
            </a:r>
            <a:r>
              <a:rPr lang="en-US" altLang="ko-KR" sz="2600" b="1" dirty="0" smtClean="0">
                <a:gradFill>
                  <a:gsLst>
                    <a:gs pos="0">
                      <a:srgbClr val="038CC9"/>
                    </a:gs>
                    <a:gs pos="100000">
                      <a:srgbClr val="1A5FCE"/>
                    </a:gs>
                  </a:gsLst>
                  <a:lin ang="5400000" scaled="0"/>
                </a:gradFill>
                <a:effectLst>
                  <a:glow rad="139700">
                    <a:srgbClr val="FFFFFF"/>
                  </a:glow>
                </a:effectLst>
                <a:latin typeface="Arial Narrow" panose="020B0606020202030204" pitchFamily="34" charset="0"/>
                <a:ea typeface="맑은 고딕" pitchFamily="50" charset="-127"/>
              </a:rPr>
              <a:t>Sharing Economy</a:t>
            </a:r>
            <a:endParaRPr lang="en-US" altLang="ko-KR" sz="2600" b="1" dirty="0">
              <a:gradFill>
                <a:gsLst>
                  <a:gs pos="0">
                    <a:srgbClr val="038CC9"/>
                  </a:gs>
                  <a:gs pos="100000">
                    <a:srgbClr val="1A5FCE"/>
                  </a:gs>
                </a:gsLst>
                <a:lin ang="5400000" scaled="0"/>
              </a:gradFill>
              <a:effectLst>
                <a:glow rad="139700">
                  <a:srgbClr val="FFFFFF"/>
                </a:glow>
              </a:effectLst>
              <a:latin typeface="Arial Narrow" panose="020B0606020202030204" pitchFamily="34" charset="0"/>
              <a:ea typeface="맑은 고딕" pitchFamily="50" charset="-127"/>
            </a:endParaRPr>
          </a:p>
        </p:txBody>
      </p:sp>
      <p:pic>
        <p:nvPicPr>
          <p:cNvPr id="37" name="Picture 3" descr="C:\Users\nipa\Desktop\BS-04-4.pn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100" y="125057"/>
            <a:ext cx="1885950" cy="379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5" name="그룹 44"/>
          <p:cNvGrpSpPr/>
          <p:nvPr/>
        </p:nvGrpSpPr>
        <p:grpSpPr>
          <a:xfrm>
            <a:off x="-900608" y="1014351"/>
            <a:ext cx="106410" cy="167333"/>
            <a:chOff x="409755" y="4148034"/>
            <a:chExt cx="97813" cy="153813"/>
          </a:xfrm>
          <a:solidFill>
            <a:srgbClr val="0066FF"/>
          </a:solidFill>
        </p:grpSpPr>
        <p:sp>
          <p:nvSpPr>
            <p:cNvPr id="46" name="모서리가 둥근 직사각형 45"/>
            <p:cNvSpPr/>
            <p:nvPr/>
          </p:nvSpPr>
          <p:spPr>
            <a:xfrm>
              <a:off x="409755" y="4148034"/>
              <a:ext cx="54677" cy="5467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47" name="모서리가 둥근 직사각형 46"/>
            <p:cNvSpPr/>
            <p:nvPr/>
          </p:nvSpPr>
          <p:spPr>
            <a:xfrm>
              <a:off x="452891" y="4197602"/>
              <a:ext cx="54677" cy="5467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48" name="모서리가 둥근 직사각형 47"/>
            <p:cNvSpPr/>
            <p:nvPr/>
          </p:nvSpPr>
          <p:spPr>
            <a:xfrm>
              <a:off x="409755" y="4247170"/>
              <a:ext cx="54677" cy="5467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그룹 5"/>
          <p:cNvGrpSpPr/>
          <p:nvPr/>
        </p:nvGrpSpPr>
        <p:grpSpPr>
          <a:xfrm>
            <a:off x="2575872" y="1268760"/>
            <a:ext cx="7194600" cy="2585323"/>
            <a:chOff x="2633984" y="980728"/>
            <a:chExt cx="7194600" cy="2585323"/>
          </a:xfrm>
        </p:grpSpPr>
        <p:grpSp>
          <p:nvGrpSpPr>
            <p:cNvPr id="41" name="그룹 40"/>
            <p:cNvGrpSpPr/>
            <p:nvPr/>
          </p:nvGrpSpPr>
          <p:grpSpPr>
            <a:xfrm>
              <a:off x="2633984" y="1182652"/>
              <a:ext cx="106410" cy="167333"/>
              <a:chOff x="409755" y="4148034"/>
              <a:chExt cx="97813" cy="153813"/>
            </a:xfrm>
            <a:solidFill>
              <a:srgbClr val="0066FF"/>
            </a:solidFill>
          </p:grpSpPr>
          <p:sp>
            <p:nvSpPr>
              <p:cNvPr id="42" name="모서리가 둥근 직사각형 41"/>
              <p:cNvSpPr/>
              <p:nvPr/>
            </p:nvSpPr>
            <p:spPr>
              <a:xfrm>
                <a:off x="409755" y="4148034"/>
                <a:ext cx="54677" cy="54677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3" name="모서리가 둥근 직사각형 42"/>
              <p:cNvSpPr/>
              <p:nvPr/>
            </p:nvSpPr>
            <p:spPr>
              <a:xfrm>
                <a:off x="452891" y="4197602"/>
                <a:ext cx="54677" cy="54677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4" name="모서리가 둥근 직사각형 43"/>
              <p:cNvSpPr/>
              <p:nvPr/>
            </p:nvSpPr>
            <p:spPr>
              <a:xfrm>
                <a:off x="409755" y="4247170"/>
                <a:ext cx="54677" cy="54677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49" name="그룹 48"/>
            <p:cNvGrpSpPr/>
            <p:nvPr/>
          </p:nvGrpSpPr>
          <p:grpSpPr>
            <a:xfrm>
              <a:off x="2647880" y="2410840"/>
              <a:ext cx="106410" cy="167333"/>
              <a:chOff x="409755" y="4148034"/>
              <a:chExt cx="97813" cy="153813"/>
            </a:xfrm>
            <a:solidFill>
              <a:srgbClr val="0066FF"/>
            </a:solidFill>
          </p:grpSpPr>
          <p:sp>
            <p:nvSpPr>
              <p:cNvPr id="50" name="모서리가 둥근 직사각형 49"/>
              <p:cNvSpPr/>
              <p:nvPr/>
            </p:nvSpPr>
            <p:spPr>
              <a:xfrm>
                <a:off x="409755" y="4148034"/>
                <a:ext cx="54677" cy="54677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1" name="모서리가 둥근 직사각형 50"/>
              <p:cNvSpPr/>
              <p:nvPr/>
            </p:nvSpPr>
            <p:spPr>
              <a:xfrm>
                <a:off x="452891" y="4197602"/>
                <a:ext cx="54677" cy="54677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2" name="모서리가 둥근 직사각형 51"/>
              <p:cNvSpPr/>
              <p:nvPr/>
            </p:nvSpPr>
            <p:spPr>
              <a:xfrm>
                <a:off x="409755" y="4247170"/>
                <a:ext cx="54677" cy="54677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53" name="그룹 52"/>
            <p:cNvGrpSpPr/>
            <p:nvPr/>
          </p:nvGrpSpPr>
          <p:grpSpPr>
            <a:xfrm>
              <a:off x="2644110" y="1988840"/>
              <a:ext cx="106410" cy="167333"/>
              <a:chOff x="409755" y="4148034"/>
              <a:chExt cx="97813" cy="153813"/>
            </a:xfrm>
            <a:solidFill>
              <a:srgbClr val="0066FF"/>
            </a:solidFill>
          </p:grpSpPr>
          <p:sp>
            <p:nvSpPr>
              <p:cNvPr id="54" name="모서리가 둥근 직사각형 53"/>
              <p:cNvSpPr/>
              <p:nvPr/>
            </p:nvSpPr>
            <p:spPr>
              <a:xfrm>
                <a:off x="409755" y="4148034"/>
                <a:ext cx="54677" cy="54677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5" name="모서리가 둥근 직사각형 54"/>
              <p:cNvSpPr/>
              <p:nvPr/>
            </p:nvSpPr>
            <p:spPr>
              <a:xfrm>
                <a:off x="452891" y="4197602"/>
                <a:ext cx="54677" cy="54677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6" name="모서리가 둥근 직사각형 55"/>
              <p:cNvSpPr/>
              <p:nvPr/>
            </p:nvSpPr>
            <p:spPr>
              <a:xfrm>
                <a:off x="409755" y="4247170"/>
                <a:ext cx="54677" cy="54677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57" name="TextBox 56"/>
            <p:cNvSpPr txBox="1"/>
            <p:nvPr/>
          </p:nvSpPr>
          <p:spPr>
            <a:xfrm>
              <a:off x="2794284" y="980728"/>
              <a:ext cx="7034300" cy="2585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b="1" dirty="0">
                  <a:gradFill>
                    <a:gsLst>
                      <a:gs pos="0">
                        <a:srgbClr val="038CC9"/>
                      </a:gs>
                      <a:gs pos="100000">
                        <a:srgbClr val="1A5FCE"/>
                      </a:gs>
                    </a:gsLst>
                    <a:lin ang="5400000" scaled="0"/>
                  </a:gradFill>
                  <a:effectLst>
                    <a:glow rad="139700">
                      <a:srgbClr val="FFFFFF"/>
                    </a:glow>
                  </a:effectLst>
                  <a:latin typeface="Arial Narrow" panose="020B0606020202030204" pitchFamily="34" charset="0"/>
                  <a:ea typeface="맑은 고딕" pitchFamily="50" charset="-127"/>
                </a:rPr>
                <a:t>Consumption through Sharing </a:t>
              </a:r>
              <a:r>
                <a:rPr kumimoji="1" lang="en-US" altLang="ko-KR" b="1" kern="0" dirty="0">
                  <a:gradFill>
                    <a:gsLst>
                      <a:gs pos="0">
                        <a:prstClr val="black">
                          <a:lumMod val="65000"/>
                          <a:lumOff val="35000"/>
                        </a:prstClr>
                      </a:gs>
                      <a:gs pos="50000">
                        <a:prstClr val="black">
                          <a:lumMod val="75000"/>
                          <a:lumOff val="25000"/>
                        </a:prstClr>
                      </a:gs>
                    </a:gsLst>
                    <a:lin ang="5400000" scaled="0"/>
                  </a:gradFill>
                  <a:latin typeface="Arial Narrow" panose="020B0606020202030204" pitchFamily="34" charset="0"/>
                </a:rPr>
                <a:t>Instead of Ownership</a:t>
              </a:r>
              <a:endParaRPr kumimoji="1" lang="ko-KR" altLang="en-US" b="1" kern="0" dirty="0">
                <a:gradFill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50000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0"/>
                </a:gradFill>
                <a:latin typeface="Arial Narrow" panose="020B060602020203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kumimoji="1" lang="en-US" altLang="ko-KR" b="1" kern="0" dirty="0">
                  <a:gradFill>
                    <a:gsLst>
                      <a:gs pos="0">
                        <a:prstClr val="black">
                          <a:lumMod val="65000"/>
                          <a:lumOff val="35000"/>
                        </a:prstClr>
                      </a:gs>
                      <a:gs pos="50000">
                        <a:prstClr val="black">
                          <a:lumMod val="75000"/>
                          <a:lumOff val="25000"/>
                        </a:prstClr>
                      </a:gs>
                    </a:gsLst>
                    <a:lin ang="5400000" scaled="0"/>
                  </a:gradFill>
                  <a:latin typeface="Arial Narrow" panose="020B0606020202030204" pitchFamily="34" charset="0"/>
                </a:rPr>
                <a:t>Things to </a:t>
              </a:r>
              <a:r>
                <a:rPr kumimoji="1" lang="en-US" altLang="ko-KR" b="1" kern="0" dirty="0" smtClean="0">
                  <a:gradFill>
                    <a:gsLst>
                      <a:gs pos="0">
                        <a:prstClr val="black">
                          <a:lumMod val="65000"/>
                          <a:lumOff val="35000"/>
                        </a:prstClr>
                      </a:gs>
                      <a:gs pos="50000">
                        <a:prstClr val="black">
                          <a:lumMod val="75000"/>
                          <a:lumOff val="25000"/>
                        </a:prstClr>
                      </a:gs>
                    </a:gsLst>
                    <a:lin ang="5400000" scaled="0"/>
                  </a:gradFill>
                  <a:latin typeface="Arial Narrow" panose="020B0606020202030204" pitchFamily="34" charset="0"/>
                </a:rPr>
                <a:t>Share: </a:t>
              </a:r>
              <a:r>
                <a:rPr kumimoji="1" lang="en-US" altLang="ko-KR" b="1" kern="0" dirty="0">
                  <a:gradFill>
                    <a:gsLst>
                      <a:gs pos="0">
                        <a:prstClr val="black">
                          <a:lumMod val="65000"/>
                          <a:lumOff val="35000"/>
                        </a:prstClr>
                      </a:gs>
                      <a:gs pos="50000">
                        <a:prstClr val="black">
                          <a:lumMod val="75000"/>
                          <a:lumOff val="25000"/>
                        </a:prstClr>
                      </a:gs>
                    </a:gsLst>
                    <a:lin ang="5400000" scaled="0"/>
                  </a:gradFill>
                  <a:latin typeface="Arial Narrow" panose="020B0606020202030204" pitchFamily="34" charset="0"/>
                </a:rPr>
                <a:t>Cars, Rooms, </a:t>
              </a:r>
              <a:r>
                <a:rPr kumimoji="1" lang="en-US" altLang="ko-KR" b="1" kern="0" dirty="0" smtClean="0">
                  <a:gradFill>
                    <a:gsLst>
                      <a:gs pos="0">
                        <a:prstClr val="black">
                          <a:lumMod val="65000"/>
                          <a:lumOff val="35000"/>
                        </a:prstClr>
                      </a:gs>
                      <a:gs pos="50000">
                        <a:prstClr val="black">
                          <a:lumMod val="75000"/>
                          <a:lumOff val="25000"/>
                        </a:prstClr>
                      </a:gs>
                    </a:gsLst>
                    <a:lin ang="5400000" scaled="0"/>
                  </a:gradFill>
                  <a:latin typeface="Arial Narrow" panose="020B0606020202030204" pitchFamily="34" charset="0"/>
                </a:rPr>
                <a:t>Time(Talent</a:t>
              </a:r>
              <a:r>
                <a:rPr kumimoji="1" lang="en-US" altLang="ko-KR" b="1" kern="0" dirty="0">
                  <a:gradFill>
                    <a:gsLst>
                      <a:gs pos="0">
                        <a:prstClr val="black">
                          <a:lumMod val="65000"/>
                          <a:lumOff val="35000"/>
                        </a:prstClr>
                      </a:gs>
                      <a:gs pos="50000">
                        <a:prstClr val="black">
                          <a:lumMod val="75000"/>
                          <a:lumOff val="25000"/>
                        </a:prstClr>
                      </a:gs>
                    </a:gsLst>
                    <a:lin ang="5400000" scaled="0"/>
                  </a:gradFill>
                  <a:latin typeface="Arial Narrow" panose="020B0606020202030204" pitchFamily="34" charset="0"/>
                </a:rPr>
                <a:t>, </a:t>
              </a:r>
              <a:r>
                <a:rPr kumimoji="1" lang="en-US" altLang="ko-KR" b="1" kern="0" dirty="0" smtClean="0">
                  <a:gradFill>
                    <a:gsLst>
                      <a:gs pos="0">
                        <a:prstClr val="black">
                          <a:lumMod val="65000"/>
                          <a:lumOff val="35000"/>
                        </a:prstClr>
                      </a:gs>
                      <a:gs pos="50000">
                        <a:prstClr val="black">
                          <a:lumMod val="75000"/>
                          <a:lumOff val="25000"/>
                        </a:prstClr>
                      </a:gs>
                    </a:gsLst>
                    <a:lin ang="5400000" scaled="0"/>
                  </a:gradFill>
                  <a:latin typeface="Arial Narrow" panose="020B0606020202030204" pitchFamily="34" charset="0"/>
                </a:rPr>
                <a:t>Necessities</a:t>
              </a:r>
              <a:r>
                <a:rPr kumimoji="1" lang="en-US" altLang="ko-KR" b="1" kern="0" dirty="0">
                  <a:gradFill>
                    <a:gsLst>
                      <a:gs pos="0">
                        <a:prstClr val="black">
                          <a:lumMod val="65000"/>
                          <a:lumOff val="35000"/>
                        </a:prstClr>
                      </a:gs>
                      <a:gs pos="50000">
                        <a:prstClr val="black">
                          <a:lumMod val="75000"/>
                          <a:lumOff val="25000"/>
                        </a:prstClr>
                      </a:gs>
                    </a:gsLst>
                    <a:lin ang="5400000" scaled="0"/>
                  </a:gradFill>
                  <a:latin typeface="Arial Narrow" panose="020B0606020202030204" pitchFamily="34" charset="0"/>
                </a:rPr>
                <a:t>),</a:t>
              </a:r>
              <a:r>
                <a:rPr kumimoji="1" lang="ko-KR" altLang="en-US" b="1" kern="0" dirty="0">
                  <a:gradFill>
                    <a:gsLst>
                      <a:gs pos="0">
                        <a:prstClr val="black">
                          <a:lumMod val="65000"/>
                          <a:lumOff val="35000"/>
                        </a:prstClr>
                      </a:gs>
                      <a:gs pos="50000">
                        <a:prstClr val="black">
                          <a:lumMod val="75000"/>
                          <a:lumOff val="25000"/>
                        </a:prstClr>
                      </a:gs>
                    </a:gsLst>
                    <a:lin ang="5400000" scaled="0"/>
                  </a:gradFill>
                  <a:latin typeface="Arial Narrow" panose="020B0606020202030204" pitchFamily="34" charset="0"/>
                </a:rPr>
                <a:t> </a:t>
              </a:r>
              <a:endParaRPr kumimoji="1" lang="en-US" altLang="ko-KR" b="1" kern="0" dirty="0">
                <a:gradFill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50000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0"/>
                </a:gradFill>
                <a:latin typeface="Arial Narrow" panose="020B060602020203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kumimoji="1" lang="en-US" altLang="ko-KR" b="1" kern="0" dirty="0">
                  <a:gradFill>
                    <a:gsLst>
                      <a:gs pos="0">
                        <a:prstClr val="black">
                          <a:lumMod val="65000"/>
                          <a:lumOff val="35000"/>
                        </a:prstClr>
                      </a:gs>
                      <a:gs pos="50000">
                        <a:prstClr val="black">
                          <a:lumMod val="75000"/>
                          <a:lumOff val="25000"/>
                        </a:prstClr>
                      </a:gs>
                    </a:gsLst>
                    <a:lin ang="5400000" scaled="0"/>
                  </a:gradFill>
                  <a:latin typeface="Arial Narrow" panose="020B0606020202030204" pitchFamily="34" charset="0"/>
                </a:rPr>
                <a:t>Close Contact Services, Concierge Economy, </a:t>
              </a:r>
              <a:r>
                <a:rPr kumimoji="1" lang="en-US" altLang="ko-KR" b="1" kern="0" dirty="0" smtClean="0">
                  <a:gradFill>
                    <a:gsLst>
                      <a:gs pos="0">
                        <a:prstClr val="black">
                          <a:lumMod val="65000"/>
                          <a:lumOff val="35000"/>
                        </a:prstClr>
                      </a:gs>
                      <a:gs pos="50000">
                        <a:prstClr val="black">
                          <a:lumMod val="75000"/>
                          <a:lumOff val="25000"/>
                        </a:prstClr>
                      </a:gs>
                    </a:gsLst>
                    <a:lin ang="5400000" scaled="0"/>
                  </a:gradFill>
                  <a:latin typeface="Arial Narrow" panose="020B0606020202030204" pitchFamily="34" charset="0"/>
                </a:rPr>
                <a:t> On-Demand </a:t>
              </a:r>
              <a:r>
                <a:rPr kumimoji="1" lang="en-US" altLang="ko-KR" b="1" kern="0" dirty="0">
                  <a:gradFill>
                    <a:gsLst>
                      <a:gs pos="0">
                        <a:prstClr val="black">
                          <a:lumMod val="65000"/>
                          <a:lumOff val="35000"/>
                        </a:prstClr>
                      </a:gs>
                      <a:gs pos="50000">
                        <a:prstClr val="black">
                          <a:lumMod val="75000"/>
                          <a:lumOff val="25000"/>
                        </a:prstClr>
                      </a:gs>
                    </a:gsLst>
                    <a:lin ang="5400000" scaled="0"/>
                  </a:gradFill>
                  <a:latin typeface="Arial Narrow" panose="020B0606020202030204" pitchFamily="34" charset="0"/>
                </a:rPr>
                <a:t>Economy</a:t>
              </a:r>
            </a:p>
            <a:p>
              <a:pPr>
                <a:lnSpc>
                  <a:spcPct val="150000"/>
                </a:lnSpc>
              </a:pPr>
              <a:r>
                <a:rPr lang="en-US" altLang="ko-KR" b="1" dirty="0" err="1" smtClean="0">
                  <a:gradFill>
                    <a:gsLst>
                      <a:gs pos="0">
                        <a:srgbClr val="038CC9"/>
                      </a:gs>
                      <a:gs pos="100000">
                        <a:srgbClr val="1A5FCE"/>
                      </a:gs>
                    </a:gsLst>
                    <a:lin ang="5400000" scaled="0"/>
                  </a:gradFill>
                  <a:effectLst>
                    <a:glow rad="139700">
                      <a:srgbClr val="FFFFFF"/>
                    </a:glow>
                  </a:effectLst>
                  <a:latin typeface="Arial Narrow" panose="020B0606020202030204" pitchFamily="34" charset="0"/>
                  <a:ea typeface="맑은 고딕" pitchFamily="50" charset="-127"/>
                </a:rPr>
                <a:t>Uberfication</a:t>
              </a:r>
              <a:r>
                <a:rPr lang="en-US" altLang="ko-KR" b="1" dirty="0" smtClean="0">
                  <a:gradFill>
                    <a:gsLst>
                      <a:gs pos="0">
                        <a:srgbClr val="038CC9"/>
                      </a:gs>
                      <a:gs pos="100000">
                        <a:srgbClr val="1A5FCE"/>
                      </a:gs>
                    </a:gsLst>
                    <a:lin ang="5400000" scaled="0"/>
                  </a:gradFill>
                  <a:effectLst>
                    <a:glow rad="139700">
                      <a:srgbClr val="FFFFFF"/>
                    </a:glow>
                  </a:effectLst>
                  <a:latin typeface="Arial Narrow" panose="020B0606020202030204" pitchFamily="34" charset="0"/>
                  <a:ea typeface="맑은 고딕" pitchFamily="50" charset="-127"/>
                </a:rPr>
                <a:t>:  </a:t>
              </a:r>
              <a:r>
                <a:rPr lang="en-US" altLang="ko-KR" b="1" dirty="0">
                  <a:gradFill>
                    <a:gsLst>
                      <a:gs pos="0">
                        <a:srgbClr val="038CC9"/>
                      </a:gs>
                      <a:gs pos="100000">
                        <a:srgbClr val="1A5FCE"/>
                      </a:gs>
                    </a:gsLst>
                    <a:lin ang="5400000" scaled="0"/>
                  </a:gradFill>
                  <a:effectLst>
                    <a:glow rad="139700">
                      <a:srgbClr val="FFFFFF"/>
                    </a:glow>
                  </a:effectLst>
                  <a:latin typeface="Arial Narrow" panose="020B0606020202030204" pitchFamily="34" charset="0"/>
                  <a:ea typeface="맑은 고딕" pitchFamily="50" charset="-127"/>
                </a:rPr>
                <a:t>Business model for an intermediary platform </a:t>
              </a:r>
              <a:r>
                <a:rPr kumimoji="1" lang="en-US" altLang="ko-KR" b="1" kern="0" dirty="0" smtClean="0">
                  <a:gradFill>
                    <a:gsLst>
                      <a:gs pos="0">
                        <a:prstClr val="black">
                          <a:lumMod val="65000"/>
                          <a:lumOff val="35000"/>
                        </a:prstClr>
                      </a:gs>
                      <a:gs pos="50000">
                        <a:prstClr val="black">
                          <a:lumMod val="75000"/>
                          <a:lumOff val="25000"/>
                        </a:prstClr>
                      </a:gs>
                    </a:gsLst>
                    <a:lin ang="5400000" scaled="0"/>
                  </a:gradFill>
                  <a:latin typeface="Arial Narrow" panose="020B0606020202030204" pitchFamily="34" charset="0"/>
                </a:rPr>
                <a:t>that </a:t>
              </a:r>
            </a:p>
            <a:p>
              <a:pPr>
                <a:lnSpc>
                  <a:spcPct val="150000"/>
                </a:lnSpc>
              </a:pPr>
              <a:r>
                <a:rPr kumimoji="1" lang="en-US" altLang="ko-KR" b="1" kern="0" dirty="0">
                  <a:gradFill>
                    <a:gsLst>
                      <a:gs pos="0">
                        <a:prstClr val="black">
                          <a:lumMod val="65000"/>
                          <a:lumOff val="35000"/>
                        </a:prstClr>
                      </a:gs>
                      <a:gs pos="50000">
                        <a:prstClr val="black">
                          <a:lumMod val="75000"/>
                          <a:lumOff val="25000"/>
                        </a:prstClr>
                      </a:gs>
                    </a:gsLst>
                    <a:lin ang="5400000" scaled="0"/>
                  </a:gradFill>
                  <a:latin typeface="Arial Narrow" panose="020B0606020202030204" pitchFamily="34" charset="0"/>
                </a:rPr>
                <a:t> </a:t>
              </a:r>
              <a:r>
                <a:rPr kumimoji="1" lang="en-US" altLang="ko-KR" b="1" kern="0" dirty="0" smtClean="0">
                  <a:gradFill>
                    <a:gsLst>
                      <a:gs pos="0">
                        <a:prstClr val="black">
                          <a:lumMod val="65000"/>
                          <a:lumOff val="35000"/>
                        </a:prstClr>
                      </a:gs>
                      <a:gs pos="50000">
                        <a:prstClr val="black">
                          <a:lumMod val="75000"/>
                          <a:lumOff val="25000"/>
                        </a:prstClr>
                      </a:gs>
                    </a:gsLst>
                    <a:lin ang="5400000" scaled="0"/>
                  </a:gradFill>
                  <a:latin typeface="Arial Narrow" panose="020B0606020202030204" pitchFamily="34" charset="0"/>
                </a:rPr>
                <a:t>                       provides </a:t>
              </a:r>
              <a:r>
                <a:rPr kumimoji="1" lang="en-US" altLang="ko-KR" b="1" kern="0" dirty="0">
                  <a:gradFill>
                    <a:gsLst>
                      <a:gs pos="0">
                        <a:prstClr val="black">
                          <a:lumMod val="65000"/>
                          <a:lumOff val="35000"/>
                        </a:prstClr>
                      </a:gs>
                      <a:gs pos="50000">
                        <a:prstClr val="black">
                          <a:lumMod val="75000"/>
                          <a:lumOff val="25000"/>
                        </a:prstClr>
                      </a:gs>
                    </a:gsLst>
                    <a:lin ang="5400000" scaled="0"/>
                  </a:gradFill>
                  <a:latin typeface="Arial Narrow" panose="020B0606020202030204" pitchFamily="34" charset="0"/>
                </a:rPr>
                <a:t>opportunities for common unlicensed </a:t>
              </a:r>
              <a:r>
                <a:rPr kumimoji="1" lang="en-US" altLang="ko-KR" b="1" kern="0" dirty="0" smtClean="0">
                  <a:gradFill>
                    <a:gsLst>
                      <a:gs pos="0">
                        <a:prstClr val="black">
                          <a:lumMod val="65000"/>
                          <a:lumOff val="35000"/>
                        </a:prstClr>
                      </a:gs>
                      <a:gs pos="50000">
                        <a:prstClr val="black">
                          <a:lumMod val="75000"/>
                          <a:lumOff val="25000"/>
                        </a:prstClr>
                      </a:gs>
                    </a:gsLst>
                    <a:lin ang="5400000" scaled="0"/>
                  </a:gradFill>
                  <a:latin typeface="Arial Narrow" panose="020B0606020202030204" pitchFamily="34" charset="0"/>
                </a:rPr>
                <a:t>people</a:t>
              </a:r>
            </a:p>
            <a:p>
              <a:pPr>
                <a:lnSpc>
                  <a:spcPct val="150000"/>
                </a:lnSpc>
              </a:pPr>
              <a:r>
                <a:rPr kumimoji="1" lang="en-US" altLang="ko-KR" b="1" kern="0" dirty="0">
                  <a:gradFill>
                    <a:gsLst>
                      <a:gs pos="0">
                        <a:prstClr val="black">
                          <a:lumMod val="65000"/>
                          <a:lumOff val="35000"/>
                        </a:prstClr>
                      </a:gs>
                      <a:gs pos="50000">
                        <a:prstClr val="black">
                          <a:lumMod val="75000"/>
                          <a:lumOff val="25000"/>
                        </a:prstClr>
                      </a:gs>
                    </a:gsLst>
                    <a:lin ang="5400000" scaled="0"/>
                  </a:gradFill>
                  <a:latin typeface="Arial Narrow" panose="020B0606020202030204" pitchFamily="34" charset="0"/>
                </a:rPr>
                <a:t> </a:t>
              </a:r>
              <a:r>
                <a:rPr kumimoji="1" lang="en-US" altLang="ko-KR" b="1" kern="0" dirty="0" smtClean="0">
                  <a:gradFill>
                    <a:gsLst>
                      <a:gs pos="0">
                        <a:prstClr val="black">
                          <a:lumMod val="65000"/>
                          <a:lumOff val="35000"/>
                        </a:prstClr>
                      </a:gs>
                      <a:gs pos="50000">
                        <a:prstClr val="black">
                          <a:lumMod val="75000"/>
                          <a:lumOff val="25000"/>
                        </a:prstClr>
                      </a:gs>
                    </a:gsLst>
                    <a:lin ang="5400000" scaled="0"/>
                  </a:gradFill>
                  <a:latin typeface="Arial Narrow" panose="020B0606020202030204" pitchFamily="34" charset="0"/>
                </a:rPr>
                <a:t>                       to </a:t>
              </a:r>
              <a:r>
                <a:rPr kumimoji="1" lang="en-US" altLang="ko-KR" b="1" kern="0" dirty="0">
                  <a:gradFill>
                    <a:gsLst>
                      <a:gs pos="0">
                        <a:prstClr val="black">
                          <a:lumMod val="65000"/>
                          <a:lumOff val="35000"/>
                        </a:prstClr>
                      </a:gs>
                      <a:gs pos="50000">
                        <a:prstClr val="black">
                          <a:lumMod val="75000"/>
                          <a:lumOff val="25000"/>
                        </a:prstClr>
                      </a:gs>
                    </a:gsLst>
                    <a:lin ang="5400000" scaled="0"/>
                  </a:gradFill>
                  <a:latin typeface="Arial Narrow" panose="020B0606020202030204" pitchFamily="34" charset="0"/>
                </a:rPr>
                <a:t>sell commodities and services</a:t>
              </a:r>
            </a:p>
          </p:txBody>
        </p:sp>
        <p:grpSp>
          <p:nvGrpSpPr>
            <p:cNvPr id="58" name="그룹 57"/>
            <p:cNvGrpSpPr/>
            <p:nvPr/>
          </p:nvGrpSpPr>
          <p:grpSpPr>
            <a:xfrm>
              <a:off x="2637832" y="1587835"/>
              <a:ext cx="106410" cy="167333"/>
              <a:chOff x="409755" y="4148034"/>
              <a:chExt cx="97813" cy="153813"/>
            </a:xfrm>
            <a:solidFill>
              <a:srgbClr val="0066FF"/>
            </a:solidFill>
          </p:grpSpPr>
          <p:sp>
            <p:nvSpPr>
              <p:cNvPr id="59" name="모서리가 둥근 직사각형 58"/>
              <p:cNvSpPr/>
              <p:nvPr/>
            </p:nvSpPr>
            <p:spPr>
              <a:xfrm>
                <a:off x="409755" y="4148034"/>
                <a:ext cx="54677" cy="54677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0" name="모서리가 둥근 직사각형 59"/>
              <p:cNvSpPr/>
              <p:nvPr/>
            </p:nvSpPr>
            <p:spPr>
              <a:xfrm>
                <a:off x="452891" y="4197602"/>
                <a:ext cx="54677" cy="54677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1" name="모서리가 둥근 직사각형 60"/>
              <p:cNvSpPr/>
              <p:nvPr/>
            </p:nvSpPr>
            <p:spPr>
              <a:xfrm>
                <a:off x="409755" y="4247170"/>
                <a:ext cx="54677" cy="54677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0421914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Picture 8" descr="C:\Users\O\Desktop\마스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0" y="1553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image.slidesharecdn.com/gafanomicsseason2-4superpowerstooutperforminthenetworkeconomy-fabernovel-151104170216-lva1-app6891/95/gafanomics-season-2-4-superpowers-to-outperform-in-the-network-economy-41-1024.jpg?cb=144784630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8" t="30920" r="7530"/>
          <a:stretch/>
        </p:blipFill>
        <p:spPr bwMode="auto">
          <a:xfrm>
            <a:off x="3646152" y="3699948"/>
            <a:ext cx="5328592" cy="2897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image.slidesharecdn.com/gafanomicsseason2-4superpowerstooutperforminthenetworkeconomy-fabernovel-151104170216-lva1-app6891/95/gafanomics-season-2-4-superpowers-to-outperform-in-the-network-economy-25-1024.jpg?cb=144784630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2" t="25797" r="1073" b="2921"/>
          <a:stretch/>
        </p:blipFill>
        <p:spPr bwMode="auto">
          <a:xfrm>
            <a:off x="3568495" y="958106"/>
            <a:ext cx="5110779" cy="2830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그룹 16"/>
          <p:cNvGrpSpPr/>
          <p:nvPr/>
        </p:nvGrpSpPr>
        <p:grpSpPr>
          <a:xfrm>
            <a:off x="3206849" y="818406"/>
            <a:ext cx="5996417" cy="5436280"/>
            <a:chOff x="1691680" y="1052069"/>
            <a:chExt cx="4003269" cy="5103232"/>
          </a:xfrm>
        </p:grpSpPr>
        <p:grpSp>
          <p:nvGrpSpPr>
            <p:cNvPr id="18" name="그룹 17"/>
            <p:cNvGrpSpPr/>
            <p:nvPr/>
          </p:nvGrpSpPr>
          <p:grpSpPr>
            <a:xfrm>
              <a:off x="2123728" y="1499938"/>
              <a:ext cx="3028002" cy="4655363"/>
              <a:chOff x="1835696" y="260648"/>
              <a:chExt cx="3028002" cy="4655363"/>
            </a:xfrm>
          </p:grpSpPr>
          <p:pic>
            <p:nvPicPr>
              <p:cNvPr id="21" name="Picture 2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751" t="28847" r="18138" b="3864"/>
              <a:stretch/>
            </p:blipFill>
            <p:spPr bwMode="auto">
              <a:xfrm>
                <a:off x="4344471" y="260648"/>
                <a:ext cx="519227" cy="46553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" name="Picture 2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480" t="28847" r="26334" b="3864"/>
              <a:stretch/>
            </p:blipFill>
            <p:spPr bwMode="auto">
              <a:xfrm>
                <a:off x="1835696" y="260648"/>
                <a:ext cx="2505654" cy="46553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9" name="Picture 2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786" t="21905" r="32070" b="71505"/>
            <a:stretch/>
          </p:blipFill>
          <p:spPr bwMode="auto">
            <a:xfrm>
              <a:off x="1691680" y="1052069"/>
              <a:ext cx="1757373" cy="4558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2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263" t="22002" r="18607" b="71505"/>
            <a:stretch/>
          </p:blipFill>
          <p:spPr bwMode="auto">
            <a:xfrm>
              <a:off x="3449053" y="1058779"/>
              <a:ext cx="2245896" cy="449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0" name="모서리가 둥근 직사각형 39"/>
          <p:cNvSpPr/>
          <p:nvPr/>
        </p:nvSpPr>
        <p:spPr>
          <a:xfrm>
            <a:off x="220663" y="4005064"/>
            <a:ext cx="3631257" cy="2376264"/>
          </a:xfrm>
          <a:prstGeom prst="roundRect">
            <a:avLst>
              <a:gd name="adj" fmla="val 2282"/>
            </a:avLst>
          </a:prstGeom>
          <a:solidFill>
            <a:schemeClr val="bg1"/>
          </a:solidFill>
          <a:ln w="25400">
            <a:gradFill flip="none" rotWithShape="1">
              <a:gsLst>
                <a:gs pos="0">
                  <a:srgbClr val="148AC7"/>
                </a:gs>
                <a:gs pos="100000">
                  <a:schemeClr val="bg1"/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41" name="그룹 40"/>
          <p:cNvGrpSpPr/>
          <p:nvPr/>
        </p:nvGrpSpPr>
        <p:grpSpPr>
          <a:xfrm>
            <a:off x="372295" y="3808462"/>
            <a:ext cx="3119585" cy="567866"/>
            <a:chOff x="2705124" y="2397296"/>
            <a:chExt cx="3585144" cy="567866"/>
          </a:xfrm>
        </p:grpSpPr>
        <p:grpSp>
          <p:nvGrpSpPr>
            <p:cNvPr id="42" name="그룹 41"/>
            <p:cNvGrpSpPr/>
            <p:nvPr/>
          </p:nvGrpSpPr>
          <p:grpSpPr>
            <a:xfrm>
              <a:off x="2705124" y="2407985"/>
              <a:ext cx="3585144" cy="557177"/>
              <a:chOff x="2906091" y="2407985"/>
              <a:chExt cx="3183210" cy="557177"/>
            </a:xfrm>
          </p:grpSpPr>
          <p:pic>
            <p:nvPicPr>
              <p:cNvPr id="44" name="그림 43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06091" y="2434718"/>
                <a:ext cx="3183210" cy="530444"/>
              </a:xfrm>
              <a:prstGeom prst="rect">
                <a:avLst/>
              </a:prstGeom>
            </p:spPr>
          </p:pic>
          <p:sp>
            <p:nvSpPr>
              <p:cNvPr id="45" name="직사각형 44"/>
              <p:cNvSpPr/>
              <p:nvPr/>
            </p:nvSpPr>
            <p:spPr>
              <a:xfrm>
                <a:off x="2908969" y="2407985"/>
                <a:ext cx="3173485" cy="425650"/>
              </a:xfrm>
              <a:prstGeom prst="rect">
                <a:avLst/>
              </a:prstGeom>
              <a:gradFill flip="none" rotWithShape="1">
                <a:gsLst>
                  <a:gs pos="3000">
                    <a:srgbClr val="007ECC"/>
                  </a:gs>
                  <a:gs pos="50800">
                    <a:srgbClr val="007ECC"/>
                  </a:gs>
                  <a:gs pos="100000">
                    <a:srgbClr val="007ECC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43" name="직사각형 42"/>
            <p:cNvSpPr/>
            <p:nvPr/>
          </p:nvSpPr>
          <p:spPr>
            <a:xfrm>
              <a:off x="2843063" y="2397296"/>
              <a:ext cx="3304797" cy="4524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fontAlgn="base" latinLnBrk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en-US" altLang="ko-KR" b="1" kern="0" spc="-150" dirty="0">
                  <a:gradFill>
                    <a:gsLst>
                      <a:gs pos="0">
                        <a:srgbClr val="FFFF00"/>
                      </a:gs>
                      <a:gs pos="100000">
                        <a:srgbClr val="FFFF00"/>
                      </a:gs>
                    </a:gsLst>
                    <a:lin ang="5400000" scaled="0"/>
                  </a:gradFill>
                </a:rPr>
                <a:t>Airbnb </a:t>
              </a:r>
              <a:r>
                <a:rPr kumimoji="1" lang="en-US" altLang="ko-KR" b="1" kern="0" spc="-150" dirty="0">
                  <a:gradFill>
                    <a:gsLst>
                      <a:gs pos="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0"/>
                  </a:gradFill>
                  <a:latin typeface="+mj-lt"/>
                </a:rPr>
                <a:t>&amp; </a:t>
              </a:r>
              <a:r>
                <a:rPr kumimoji="1" lang="en-US" altLang="ko-KR" b="1" kern="0" spc="-150" dirty="0">
                  <a:gradFill>
                    <a:gsLst>
                      <a:gs pos="0">
                        <a:srgbClr val="FFFF00"/>
                      </a:gs>
                      <a:gs pos="100000">
                        <a:srgbClr val="FFFF00"/>
                      </a:gs>
                    </a:gsLst>
                    <a:lin ang="5400000" scaled="0"/>
                  </a:gradFill>
                </a:rPr>
                <a:t>Hilton</a:t>
              </a:r>
              <a:r>
                <a:rPr kumimoji="1" lang="en-US" altLang="ko-KR" b="1" kern="0" spc="-150" dirty="0">
                  <a:gradFill>
                    <a:gsLst>
                      <a:gs pos="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0"/>
                  </a:gradFill>
                  <a:latin typeface="+mj-lt"/>
                </a:rPr>
                <a:t> </a:t>
              </a:r>
              <a:r>
                <a:rPr kumimoji="1" lang="en-US" altLang="ko-KR" b="1" kern="0" spc="-150" dirty="0" smtClean="0">
                  <a:gradFill>
                    <a:gsLst>
                      <a:gs pos="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0"/>
                  </a:gradFill>
                  <a:latin typeface="+mj-lt"/>
                </a:rPr>
                <a:t>Hotel</a:t>
              </a:r>
              <a:endParaRPr kumimoji="1" lang="ko-KR" altLang="en-US" b="1" kern="0" spc="-150" dirty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latin typeface="+mj-lt"/>
              </a:endParaRPr>
            </a:p>
          </p:txBody>
        </p:sp>
      </p:grpSp>
      <p:pic>
        <p:nvPicPr>
          <p:cNvPr id="176" name="Picture 5" descr="E:\제작중\2015.05.14_IITP 파워포인트\1\시안\요소\내지라인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10" r="3583"/>
          <a:stretch/>
        </p:blipFill>
        <p:spPr bwMode="auto">
          <a:xfrm>
            <a:off x="0" y="11548"/>
            <a:ext cx="9144000" cy="920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186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8677809" y="6520259"/>
            <a:ext cx="430695" cy="365125"/>
          </a:xfrm>
        </p:spPr>
        <p:txBody>
          <a:bodyPr/>
          <a:lstStyle/>
          <a:p>
            <a:fld id="{39B9D086-CB07-40F2-BE8A-FA3E89239419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5536" y="4438853"/>
            <a:ext cx="29523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kumimoji="1" lang="en-US" altLang="ko-KR" b="1" kern="0" spc="-150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5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</a:rPr>
              <a:t>Airbnb (</a:t>
            </a:r>
            <a:r>
              <a:rPr kumimoji="1" lang="en-US" altLang="ko-KR" b="1" kern="0" spc="-150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5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</a:rPr>
              <a:t>2008): </a:t>
            </a:r>
            <a:r>
              <a:rPr kumimoji="1" lang="en-US" altLang="ko-KR" b="1" kern="0" spc="-150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5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</a:rPr>
              <a:t>$25.5 billion</a:t>
            </a:r>
            <a:endParaRPr kumimoji="1" lang="en-US" altLang="ko-KR" b="1" kern="0" spc="-150" dirty="0">
              <a:gradFill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50000">
                    <a:schemeClr val="tx1">
                      <a:lumMod val="65000"/>
                      <a:lumOff val="35000"/>
                    </a:schemeClr>
                  </a:gs>
                </a:gsLst>
                <a:lin ang="5400000" scaled="0"/>
              </a:gradFill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kumimoji="1" lang="en-US" altLang="ko-KR" b="1" kern="0" spc="-150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5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</a:rPr>
              <a:t>Hilton (</a:t>
            </a:r>
            <a:r>
              <a:rPr kumimoji="1" lang="en-US" altLang="ko-KR" b="1" kern="0" spc="-150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5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</a:rPr>
              <a:t>1919) : </a:t>
            </a:r>
            <a:r>
              <a:rPr kumimoji="1" lang="en-US" altLang="ko-KR" b="1" kern="0" spc="-150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5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</a:rPr>
              <a:t>$27.6 billion</a:t>
            </a:r>
            <a:endParaRPr kumimoji="1" lang="en-US" altLang="ko-KR" b="1" kern="0" spc="-150" dirty="0">
              <a:gradFill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50000">
                    <a:schemeClr val="tx1">
                      <a:lumMod val="65000"/>
                      <a:lumOff val="35000"/>
                    </a:schemeClr>
                  </a:gs>
                </a:gsLst>
                <a:lin ang="5400000" scaled="0"/>
              </a:gradFill>
            </a:endParaRPr>
          </a:p>
        </p:txBody>
      </p:sp>
      <p:cxnSp>
        <p:nvCxnSpPr>
          <p:cNvPr id="24" name="직선 연결선 23"/>
          <p:cNvCxnSpPr/>
          <p:nvPr/>
        </p:nvCxnSpPr>
        <p:spPr>
          <a:xfrm>
            <a:off x="123791" y="809229"/>
            <a:ext cx="8384450" cy="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직선 연결선 24"/>
          <p:cNvCxnSpPr/>
          <p:nvPr/>
        </p:nvCxnSpPr>
        <p:spPr>
          <a:xfrm>
            <a:off x="133217" y="809816"/>
            <a:ext cx="349259" cy="0"/>
          </a:xfrm>
          <a:prstGeom prst="line">
            <a:avLst/>
          </a:prstGeom>
          <a:ln w="22225" cap="sq">
            <a:solidFill>
              <a:srgbClr val="DE5A00"/>
            </a:solidFill>
            <a:prstDash val="solid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07504" y="367856"/>
            <a:ext cx="329184" cy="430887"/>
          </a:xfrm>
          <a:prstGeom prst="rect">
            <a:avLst/>
          </a:prstGeom>
          <a:noFill/>
        </p:spPr>
        <p:txBody>
          <a:bodyPr wrap="none" lIns="36000" rIns="36000" rtlCol="0" anchor="ctr">
            <a:spAutoFit/>
          </a:bodyPr>
          <a:lstStyle/>
          <a:p>
            <a:r>
              <a:rPr lang="en-US" altLang="ko-KR" sz="2200" spc="-100" dirty="0">
                <a:gradFill>
                  <a:gsLst>
                    <a:gs pos="0">
                      <a:srgbClr val="F79646">
                        <a:lumMod val="75000"/>
                      </a:srgbClr>
                    </a:gs>
                    <a:gs pos="100000">
                      <a:srgbClr val="CC3300"/>
                    </a:gs>
                  </a:gsLst>
                  <a:lin ang="5400000" scaled="0"/>
                </a:gradFill>
                <a:effectLst>
                  <a:glow rad="101600">
                    <a:srgbClr val="FFFFFF"/>
                  </a:glow>
                </a:effectLst>
                <a:latin typeface="Arial Black" panose="020B0A04020102020204" pitchFamily="34" charset="0"/>
                <a:ea typeface="HY견고딕" pitchFamily="18" charset="-127"/>
              </a:rPr>
              <a:t>3.</a:t>
            </a:r>
            <a:endParaRPr lang="ko-KR" altLang="en-US" sz="2200" spc="-100" dirty="0">
              <a:gradFill>
                <a:gsLst>
                  <a:gs pos="0">
                    <a:srgbClr val="F79646">
                      <a:lumMod val="75000"/>
                    </a:srgbClr>
                  </a:gs>
                  <a:gs pos="100000">
                    <a:srgbClr val="CC3300"/>
                  </a:gs>
                </a:gsLst>
                <a:lin ang="5400000" scaled="0"/>
              </a:gradFill>
              <a:effectLst>
                <a:glow rad="101600">
                  <a:srgbClr val="FFFFFF"/>
                </a:glow>
              </a:effectLst>
              <a:latin typeface="Arial Black" panose="020B0A04020102020204" pitchFamily="34" charset="0"/>
              <a:ea typeface="HY견고딕" pitchFamily="18" charset="-127"/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372086" y="320602"/>
            <a:ext cx="8036499" cy="49244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fontAlgn="base"/>
            <a:r>
              <a:rPr lang="en-US" altLang="ko-KR" sz="2200" spc="-100" dirty="0">
                <a:gradFill>
                  <a:gsLst>
                    <a:gs pos="0">
                      <a:srgbClr val="F79646">
                        <a:lumMod val="75000"/>
                      </a:srgbClr>
                    </a:gs>
                    <a:gs pos="100000">
                      <a:srgbClr val="CC3300"/>
                    </a:gs>
                  </a:gsLst>
                  <a:lin ang="5400000" scaled="0"/>
                </a:gradFill>
                <a:effectLst>
                  <a:glow rad="101600">
                    <a:srgbClr val="FFFFFF"/>
                  </a:glow>
                </a:effectLst>
                <a:latin typeface="Arial Black" panose="020B0A04020102020204" pitchFamily="34" charset="0"/>
                <a:ea typeface="HY견고딕" pitchFamily="18" charset="-127"/>
              </a:rPr>
              <a:t>IT Key Issues in </a:t>
            </a:r>
            <a:r>
              <a:rPr lang="en-US" altLang="ko-KR" sz="2200" spc="-100" dirty="0" smtClean="0">
                <a:gradFill>
                  <a:gsLst>
                    <a:gs pos="0">
                      <a:srgbClr val="F79646">
                        <a:lumMod val="75000"/>
                      </a:srgbClr>
                    </a:gs>
                    <a:gs pos="100000">
                      <a:srgbClr val="CC3300"/>
                    </a:gs>
                  </a:gsLst>
                  <a:lin ang="5400000" scaled="0"/>
                </a:gradFill>
                <a:effectLst>
                  <a:glow rad="101600">
                    <a:srgbClr val="FFFFFF"/>
                  </a:glow>
                </a:effectLst>
                <a:latin typeface="Arial Black" panose="020B0A04020102020204" pitchFamily="34" charset="0"/>
                <a:ea typeface="HY견고딕" pitchFamily="18" charset="-127"/>
              </a:rPr>
              <a:t>2016 (2)</a:t>
            </a:r>
            <a:r>
              <a:rPr lang="en-US" altLang="ko-KR" sz="2200" b="1" dirty="0" smtClean="0">
                <a:gradFill>
                  <a:gsLst>
                    <a:gs pos="57500">
                      <a:srgbClr val="DE5A00"/>
                    </a:gs>
                    <a:gs pos="44583">
                      <a:srgbClr val="DE5A00"/>
                    </a:gs>
                  </a:gsLst>
                  <a:lin ang="5400000" scaled="0"/>
                </a:gradFill>
              </a:rPr>
              <a:t> - </a:t>
            </a:r>
            <a:r>
              <a:rPr lang="en-US" altLang="ko-KR" sz="2600" b="1" dirty="0" smtClean="0">
                <a:gradFill>
                  <a:gsLst>
                    <a:gs pos="0">
                      <a:srgbClr val="038CC9"/>
                    </a:gs>
                    <a:gs pos="100000">
                      <a:srgbClr val="1A5FCE"/>
                    </a:gs>
                  </a:gsLst>
                  <a:lin ang="5400000" scaled="0"/>
                </a:gradFill>
                <a:effectLst>
                  <a:glow rad="139700">
                    <a:srgbClr val="FFFFFF"/>
                  </a:glow>
                </a:effectLst>
                <a:latin typeface="Arial Narrow" panose="020B0606020202030204" pitchFamily="34" charset="0"/>
                <a:ea typeface="맑은 고딕" pitchFamily="50" charset="-127"/>
              </a:rPr>
              <a:t>Sharing Economy</a:t>
            </a:r>
            <a:endParaRPr lang="en-US" altLang="ko-KR" sz="2600" b="1" dirty="0">
              <a:gradFill>
                <a:gsLst>
                  <a:gs pos="0">
                    <a:srgbClr val="038CC9"/>
                  </a:gs>
                  <a:gs pos="100000">
                    <a:srgbClr val="1A5FCE"/>
                  </a:gs>
                </a:gsLst>
                <a:lin ang="5400000" scaled="0"/>
              </a:gradFill>
              <a:effectLst>
                <a:glow rad="139700">
                  <a:srgbClr val="FFFFFF"/>
                </a:glow>
              </a:effectLst>
              <a:latin typeface="Arial Narrow" panose="020B0606020202030204" pitchFamily="34" charset="0"/>
              <a:ea typeface="맑은 고딕" pitchFamily="50" charset="-127"/>
            </a:endParaRPr>
          </a:p>
        </p:txBody>
      </p:sp>
      <p:pic>
        <p:nvPicPr>
          <p:cNvPr id="28" name="Picture 3" descr="C:\Users\nipa\Desktop\BS-04-4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100" y="125057"/>
            <a:ext cx="1885950" cy="379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모서리가 둥근 직사각형 29"/>
          <p:cNvSpPr/>
          <p:nvPr/>
        </p:nvSpPr>
        <p:spPr>
          <a:xfrm>
            <a:off x="251520" y="1807315"/>
            <a:ext cx="3600400" cy="1730202"/>
          </a:xfrm>
          <a:prstGeom prst="roundRect">
            <a:avLst>
              <a:gd name="adj" fmla="val 2282"/>
            </a:avLst>
          </a:prstGeom>
          <a:solidFill>
            <a:schemeClr val="bg1"/>
          </a:solidFill>
          <a:ln w="25400">
            <a:gradFill flip="none" rotWithShape="1">
              <a:gsLst>
                <a:gs pos="0">
                  <a:srgbClr val="00ABB4"/>
                </a:gs>
                <a:gs pos="100000">
                  <a:schemeClr val="bg1"/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31" name="그룹 30"/>
          <p:cNvGrpSpPr/>
          <p:nvPr/>
        </p:nvGrpSpPr>
        <p:grpSpPr>
          <a:xfrm>
            <a:off x="418705" y="1556792"/>
            <a:ext cx="3145183" cy="608962"/>
            <a:chOff x="2700655" y="2356200"/>
            <a:chExt cx="3594084" cy="608962"/>
          </a:xfrm>
        </p:grpSpPr>
        <p:grpSp>
          <p:nvGrpSpPr>
            <p:cNvPr id="32" name="그룹 31"/>
            <p:cNvGrpSpPr/>
            <p:nvPr/>
          </p:nvGrpSpPr>
          <p:grpSpPr>
            <a:xfrm>
              <a:off x="2705124" y="2407985"/>
              <a:ext cx="3585144" cy="557177"/>
              <a:chOff x="2906091" y="2407985"/>
              <a:chExt cx="3183210" cy="557177"/>
            </a:xfrm>
          </p:grpSpPr>
          <p:pic>
            <p:nvPicPr>
              <p:cNvPr id="38" name="그림 37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06091" y="2434718"/>
                <a:ext cx="3183210" cy="530444"/>
              </a:xfrm>
              <a:prstGeom prst="rect">
                <a:avLst/>
              </a:prstGeom>
            </p:spPr>
          </p:pic>
          <p:sp>
            <p:nvSpPr>
              <p:cNvPr id="39" name="직사각형 38"/>
              <p:cNvSpPr/>
              <p:nvPr/>
            </p:nvSpPr>
            <p:spPr>
              <a:xfrm>
                <a:off x="2915816" y="2407985"/>
                <a:ext cx="3173485" cy="425650"/>
              </a:xfrm>
              <a:prstGeom prst="rect">
                <a:avLst/>
              </a:prstGeom>
              <a:gradFill flip="none" rotWithShape="1">
                <a:gsLst>
                  <a:gs pos="0">
                    <a:srgbClr val="009CA4"/>
                  </a:gs>
                  <a:gs pos="50800">
                    <a:srgbClr val="00AFB8"/>
                  </a:gs>
                  <a:gs pos="100000">
                    <a:srgbClr val="009CA4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34" name="직사각형 33"/>
            <p:cNvSpPr/>
            <p:nvPr/>
          </p:nvSpPr>
          <p:spPr>
            <a:xfrm>
              <a:off x="2700655" y="2356200"/>
              <a:ext cx="3594084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042988" fontAlgn="base" latinLnBrk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161645"/>
                </a:buClr>
                <a:buSzPts val="1200"/>
                <a:defRPr/>
              </a:pPr>
              <a:r>
                <a:rPr kumimoji="1" lang="en-US" altLang="ko-KR" b="1" kern="0" spc="-150" dirty="0" smtClean="0">
                  <a:gradFill>
                    <a:gsLst>
                      <a:gs pos="0">
                        <a:srgbClr val="FFFF00"/>
                      </a:gs>
                      <a:gs pos="100000">
                        <a:srgbClr val="FFFF00"/>
                      </a:gs>
                    </a:gsLst>
                    <a:lin ang="5400000" scaled="0"/>
                  </a:gradFill>
                </a:rPr>
                <a:t>Uber </a:t>
              </a:r>
              <a:r>
                <a:rPr kumimoji="1" lang="en-US" altLang="ko-KR" b="1" kern="0" spc="-150" dirty="0" smtClean="0">
                  <a:gradFill>
                    <a:gsLst>
                      <a:gs pos="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0"/>
                  </a:gradFill>
                  <a:latin typeface="+mj-lt"/>
                </a:rPr>
                <a:t>(</a:t>
              </a:r>
              <a:r>
                <a:rPr kumimoji="1" lang="en-US" altLang="ko-KR" b="1" kern="0" spc="-150" dirty="0">
                  <a:gradFill>
                    <a:gsLst>
                      <a:gs pos="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0"/>
                  </a:gradFill>
                  <a:latin typeface="+mj-lt"/>
                </a:rPr>
                <a:t>2009) Service Infra.</a:t>
              </a:r>
            </a:p>
          </p:txBody>
        </p:sp>
      </p:grpSp>
      <p:sp>
        <p:nvSpPr>
          <p:cNvPr id="5" name="직사각형 4"/>
          <p:cNvSpPr/>
          <p:nvPr/>
        </p:nvSpPr>
        <p:spPr>
          <a:xfrm>
            <a:off x="323528" y="2132856"/>
            <a:ext cx="32403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kumimoji="1" lang="en-US" altLang="ko-KR" b="1" kern="0" spc="-150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5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</a:rPr>
              <a:t>Value: </a:t>
            </a:r>
            <a:r>
              <a:rPr kumimoji="1" lang="en-US" altLang="ko-KR" b="1" kern="0" spc="-150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5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</a:rPr>
              <a:t>$62 billion</a:t>
            </a:r>
            <a:endParaRPr kumimoji="1" lang="en-US" altLang="ko-KR" b="1" kern="0" spc="-150" dirty="0">
              <a:gradFill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50000">
                    <a:schemeClr val="tx1">
                      <a:lumMod val="65000"/>
                      <a:lumOff val="35000"/>
                    </a:schemeClr>
                  </a:gs>
                </a:gsLst>
                <a:lin ang="5400000" scaled="0"/>
              </a:gradFill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kumimoji="1" lang="en-US" altLang="ko-KR" b="1" kern="0" spc="-150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5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</a:rPr>
              <a:t>Hyundai Car+ SK </a:t>
            </a:r>
            <a:r>
              <a:rPr kumimoji="1" lang="en-US" altLang="ko-KR" b="1" kern="0" spc="-150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5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</a:rPr>
              <a:t>Hynix</a:t>
            </a:r>
            <a:r>
              <a:rPr kumimoji="1" lang="ko-KR" altLang="en-US" b="1" kern="0" spc="-150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5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</a:rPr>
              <a:t> </a:t>
            </a:r>
            <a:endParaRPr kumimoji="1" lang="ko-KR" altLang="en-US" b="1" kern="0" spc="-150" dirty="0">
              <a:gradFill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50000">
                    <a:schemeClr val="tx1">
                      <a:lumMod val="65000"/>
                      <a:lumOff val="35000"/>
                    </a:schemeClr>
                  </a:gs>
                </a:gsLst>
                <a:lin ang="5400000" scaled="0"/>
              </a:gradFill>
            </a:endParaRPr>
          </a:p>
        </p:txBody>
      </p:sp>
      <p:pic>
        <p:nvPicPr>
          <p:cNvPr id="16" name="Picture 2" descr="https://fortunedotcom.files.wordpress.com/2015/08/uber-twitter-logo.jpg?quality=80&amp;w=7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204864"/>
            <a:ext cx="695325" cy="69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11572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C:\Users\O\Desktop\마스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" y="3297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모서리가 둥근 직사각형 61"/>
          <p:cNvSpPr/>
          <p:nvPr/>
        </p:nvSpPr>
        <p:spPr>
          <a:xfrm>
            <a:off x="133217" y="1227188"/>
            <a:ext cx="8831271" cy="2376264"/>
          </a:xfrm>
          <a:prstGeom prst="roundRect">
            <a:avLst>
              <a:gd name="adj" fmla="val 2282"/>
            </a:avLst>
          </a:prstGeom>
          <a:solidFill>
            <a:schemeClr val="bg1"/>
          </a:solidFill>
          <a:ln w="25400">
            <a:gradFill flip="none" rotWithShape="1">
              <a:gsLst>
                <a:gs pos="0">
                  <a:srgbClr val="148AC7"/>
                </a:gs>
                <a:gs pos="100000">
                  <a:schemeClr val="bg1"/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4" name="직사각형 6"/>
          <p:cNvSpPr>
            <a:spLocks noChangeArrowheads="1"/>
          </p:cNvSpPr>
          <p:nvPr/>
        </p:nvSpPr>
        <p:spPr bwMode="auto">
          <a:xfrm>
            <a:off x="335193" y="6525344"/>
            <a:ext cx="344805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1000" b="1" dirty="0" smtClean="0">
                <a:solidFill>
                  <a:prstClr val="black"/>
                </a:solidFill>
                <a:latin typeface="+mj-ea"/>
                <a:ea typeface="+mj-ea"/>
              </a:rPr>
              <a:t>(Source) S&amp;P Capital IQ</a:t>
            </a:r>
            <a:endParaRPr lang="ko-KR" altLang="en-US" sz="1100" b="1" dirty="0">
              <a:solidFill>
                <a:prstClr val="black"/>
              </a:solidFill>
              <a:latin typeface="+mj-ea"/>
              <a:ea typeface="+mj-ea"/>
            </a:endParaRPr>
          </a:p>
        </p:txBody>
      </p:sp>
      <p:sp>
        <p:nvSpPr>
          <p:cNvPr id="51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8677809" y="6520259"/>
            <a:ext cx="430695" cy="365125"/>
          </a:xfrm>
        </p:spPr>
        <p:txBody>
          <a:bodyPr/>
          <a:lstStyle/>
          <a:p>
            <a:fld id="{39B9D086-CB07-40F2-BE8A-FA3E8923941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+mj-ea"/>
                <a:ea typeface="+mj-ea"/>
              </a:rPr>
              <a:pPr/>
              <a:t>22</a:t>
            </a:fld>
            <a:endParaRPr lang="ko-KR" altLang="en-US" dirty="0">
              <a:solidFill>
                <a:prstClr val="black">
                  <a:tint val="75000"/>
                </a:prstClr>
              </a:solidFill>
              <a:latin typeface="+mj-ea"/>
              <a:ea typeface="+mj-ea"/>
            </a:endParaRPr>
          </a:p>
        </p:txBody>
      </p:sp>
      <p:pic>
        <p:nvPicPr>
          <p:cNvPr id="53" name="Picture 5" descr="E:\제작중\2015.05.14_IITP 파워포인트\1\시안\요소\내지라인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10" r="3583"/>
          <a:stretch/>
        </p:blipFill>
        <p:spPr bwMode="auto">
          <a:xfrm>
            <a:off x="0" y="11548"/>
            <a:ext cx="9144000" cy="920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4" name="직선 연결선 53"/>
          <p:cNvCxnSpPr/>
          <p:nvPr/>
        </p:nvCxnSpPr>
        <p:spPr>
          <a:xfrm>
            <a:off x="123791" y="809229"/>
            <a:ext cx="8384450" cy="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직선 연결선 54"/>
          <p:cNvCxnSpPr/>
          <p:nvPr/>
        </p:nvCxnSpPr>
        <p:spPr>
          <a:xfrm>
            <a:off x="133217" y="809816"/>
            <a:ext cx="349259" cy="0"/>
          </a:xfrm>
          <a:prstGeom prst="line">
            <a:avLst/>
          </a:prstGeom>
          <a:ln w="22225" cap="sq">
            <a:solidFill>
              <a:srgbClr val="DE5A00"/>
            </a:solidFill>
            <a:prstDash val="solid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107504" y="367856"/>
            <a:ext cx="329184" cy="430887"/>
          </a:xfrm>
          <a:prstGeom prst="rect">
            <a:avLst/>
          </a:prstGeom>
          <a:noFill/>
        </p:spPr>
        <p:txBody>
          <a:bodyPr wrap="none" lIns="36000" rIns="36000" rtlCol="0" anchor="ctr">
            <a:spAutoFit/>
          </a:bodyPr>
          <a:lstStyle/>
          <a:p>
            <a:r>
              <a:rPr lang="en-US" altLang="ko-KR" sz="2200" spc="-100" dirty="0">
                <a:gradFill>
                  <a:gsLst>
                    <a:gs pos="0">
                      <a:srgbClr val="F79646">
                        <a:lumMod val="75000"/>
                      </a:srgbClr>
                    </a:gs>
                    <a:gs pos="100000">
                      <a:srgbClr val="CC3300"/>
                    </a:gs>
                  </a:gsLst>
                  <a:lin ang="5400000" scaled="0"/>
                </a:gradFill>
                <a:effectLst>
                  <a:glow rad="101600">
                    <a:srgbClr val="FFFFFF"/>
                  </a:glow>
                </a:effectLst>
                <a:latin typeface="Arial Black" panose="020B0A04020102020204" pitchFamily="34" charset="0"/>
                <a:ea typeface="HY견고딕" pitchFamily="18" charset="-127"/>
              </a:rPr>
              <a:t>3.</a:t>
            </a:r>
            <a:endParaRPr lang="ko-KR" altLang="en-US" sz="2200" spc="-100" dirty="0">
              <a:gradFill>
                <a:gsLst>
                  <a:gs pos="0">
                    <a:srgbClr val="F79646">
                      <a:lumMod val="75000"/>
                    </a:srgbClr>
                  </a:gs>
                  <a:gs pos="100000">
                    <a:srgbClr val="CC3300"/>
                  </a:gs>
                </a:gsLst>
                <a:lin ang="5400000" scaled="0"/>
              </a:gradFill>
              <a:effectLst>
                <a:glow rad="101600">
                  <a:srgbClr val="FFFFFF"/>
                </a:glow>
              </a:effectLst>
              <a:latin typeface="Arial Black" panose="020B0A04020102020204" pitchFamily="34" charset="0"/>
              <a:ea typeface="HY견고딕" pitchFamily="18" charset="-127"/>
            </a:endParaRPr>
          </a:p>
        </p:txBody>
      </p:sp>
      <p:sp>
        <p:nvSpPr>
          <p:cNvPr id="57" name="직사각형 56"/>
          <p:cNvSpPr/>
          <p:nvPr/>
        </p:nvSpPr>
        <p:spPr>
          <a:xfrm>
            <a:off x="372086" y="320602"/>
            <a:ext cx="8036499" cy="49244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fontAlgn="base"/>
            <a:r>
              <a:rPr lang="en-US" altLang="ko-KR" sz="2200" spc="-100" dirty="0">
                <a:gradFill>
                  <a:gsLst>
                    <a:gs pos="0">
                      <a:srgbClr val="F79646">
                        <a:lumMod val="75000"/>
                      </a:srgbClr>
                    </a:gs>
                    <a:gs pos="100000">
                      <a:srgbClr val="CC3300"/>
                    </a:gs>
                  </a:gsLst>
                  <a:lin ang="5400000" scaled="0"/>
                </a:gradFill>
                <a:effectLst>
                  <a:glow rad="101600">
                    <a:srgbClr val="FFFFFF"/>
                  </a:glow>
                </a:effectLst>
                <a:latin typeface="Arial Black" panose="020B0A04020102020204" pitchFamily="34" charset="0"/>
                <a:ea typeface="HY견고딕" pitchFamily="18" charset="-127"/>
              </a:rPr>
              <a:t>IT Key Issues in </a:t>
            </a:r>
            <a:r>
              <a:rPr lang="en-US" altLang="ko-KR" sz="2200" spc="-100" dirty="0" smtClean="0">
                <a:gradFill>
                  <a:gsLst>
                    <a:gs pos="0">
                      <a:srgbClr val="F79646">
                        <a:lumMod val="75000"/>
                      </a:srgbClr>
                    </a:gs>
                    <a:gs pos="100000">
                      <a:srgbClr val="CC3300"/>
                    </a:gs>
                  </a:gsLst>
                  <a:lin ang="5400000" scaled="0"/>
                </a:gradFill>
                <a:effectLst>
                  <a:glow rad="101600">
                    <a:srgbClr val="FFFFFF"/>
                  </a:glow>
                </a:effectLst>
                <a:latin typeface="Arial Black" panose="020B0A04020102020204" pitchFamily="34" charset="0"/>
                <a:ea typeface="HY견고딕" pitchFamily="18" charset="-127"/>
              </a:rPr>
              <a:t>2016 (3)</a:t>
            </a:r>
            <a:r>
              <a:rPr lang="en-US" altLang="ko-KR" sz="2200" b="1" dirty="0" smtClean="0">
                <a:gradFill>
                  <a:gsLst>
                    <a:gs pos="57500">
                      <a:srgbClr val="DE5A00"/>
                    </a:gs>
                    <a:gs pos="44583">
                      <a:srgbClr val="DE5A00"/>
                    </a:gs>
                  </a:gsLst>
                  <a:lin ang="5400000" scaled="0"/>
                </a:gradFill>
              </a:rPr>
              <a:t> - </a:t>
            </a:r>
            <a:r>
              <a:rPr lang="en-US" altLang="ko-KR" sz="2600" b="1" dirty="0" smtClean="0">
                <a:gradFill>
                  <a:gsLst>
                    <a:gs pos="0">
                      <a:srgbClr val="038CC9"/>
                    </a:gs>
                    <a:gs pos="100000">
                      <a:srgbClr val="1A5FCE"/>
                    </a:gs>
                  </a:gsLst>
                  <a:lin ang="5400000" scaled="0"/>
                </a:gradFill>
                <a:effectLst>
                  <a:glow rad="139700">
                    <a:srgbClr val="FFFFFF"/>
                  </a:glow>
                </a:effectLst>
                <a:latin typeface="Arial Narrow" panose="020B0606020202030204" pitchFamily="34" charset="0"/>
                <a:ea typeface="맑은 고딕" pitchFamily="50" charset="-127"/>
              </a:rPr>
              <a:t>SW</a:t>
            </a:r>
            <a:endParaRPr lang="en-US" altLang="ko-KR" sz="2600" b="1" dirty="0">
              <a:gradFill>
                <a:gsLst>
                  <a:gs pos="0">
                    <a:srgbClr val="038CC9"/>
                  </a:gs>
                  <a:gs pos="100000">
                    <a:srgbClr val="1A5FCE"/>
                  </a:gs>
                </a:gsLst>
                <a:lin ang="5400000" scaled="0"/>
              </a:gradFill>
              <a:effectLst>
                <a:glow rad="139700">
                  <a:srgbClr val="FFFFFF"/>
                </a:glow>
              </a:effectLst>
              <a:latin typeface="Arial Narrow" panose="020B0606020202030204" pitchFamily="34" charset="0"/>
              <a:ea typeface="맑은 고딕" pitchFamily="50" charset="-127"/>
            </a:endParaRPr>
          </a:p>
        </p:txBody>
      </p:sp>
      <p:sp>
        <p:nvSpPr>
          <p:cNvPr id="5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9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pic>
        <p:nvPicPr>
          <p:cNvPr id="60" name="Picture 3" descr="C:\Users\nipa\Desktop\BS-04-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100" y="44624"/>
            <a:ext cx="1885950" cy="379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4" name="그룹 63"/>
          <p:cNvGrpSpPr/>
          <p:nvPr/>
        </p:nvGrpSpPr>
        <p:grpSpPr>
          <a:xfrm>
            <a:off x="307845" y="1007933"/>
            <a:ext cx="8478335" cy="557177"/>
            <a:chOff x="2862577" y="2407985"/>
            <a:chExt cx="3269032" cy="557177"/>
          </a:xfrm>
        </p:grpSpPr>
        <p:pic>
          <p:nvPicPr>
            <p:cNvPr id="66" name="그림 6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6091" y="2434718"/>
              <a:ext cx="3183210" cy="530444"/>
            </a:xfrm>
            <a:prstGeom prst="rect">
              <a:avLst/>
            </a:prstGeom>
          </p:spPr>
        </p:pic>
        <p:sp>
          <p:nvSpPr>
            <p:cNvPr id="67" name="직사각형 66"/>
            <p:cNvSpPr/>
            <p:nvPr/>
          </p:nvSpPr>
          <p:spPr>
            <a:xfrm>
              <a:off x="2862577" y="2407985"/>
              <a:ext cx="3269032" cy="425650"/>
            </a:xfrm>
            <a:prstGeom prst="rect">
              <a:avLst/>
            </a:prstGeom>
            <a:gradFill flip="none" rotWithShape="1">
              <a:gsLst>
                <a:gs pos="3000">
                  <a:srgbClr val="007ECC"/>
                </a:gs>
                <a:gs pos="50800">
                  <a:srgbClr val="007ECC"/>
                </a:gs>
                <a:gs pos="100000">
                  <a:srgbClr val="007ECC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61" name="직사각형 6"/>
          <p:cNvSpPr>
            <a:spLocks noChangeArrowheads="1"/>
          </p:cNvSpPr>
          <p:nvPr/>
        </p:nvSpPr>
        <p:spPr bwMode="auto">
          <a:xfrm>
            <a:off x="149368" y="1516600"/>
            <a:ext cx="890617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80975" indent="-180975">
              <a:lnSpc>
                <a:spcPct val="120000"/>
              </a:lnSpc>
            </a:pPr>
            <a:r>
              <a:rPr lang="en-US" altLang="ko-KR" b="1" dirty="0" smtClean="0">
                <a:solidFill>
                  <a:prstClr val="black"/>
                </a:solidFill>
                <a:latin typeface="Arial Narrow" panose="020B0606020202030204" pitchFamily="34" charset="0"/>
                <a:ea typeface="+mj-ea"/>
                <a:sym typeface="Wingdings" pitchFamily="2" charset="2"/>
              </a:rPr>
              <a:t>Apple </a:t>
            </a:r>
            <a:r>
              <a:rPr lang="en-US" altLang="ko-KR" b="1" dirty="0">
                <a:gradFill>
                  <a:gsLst>
                    <a:gs pos="0">
                      <a:srgbClr val="038CC9"/>
                    </a:gs>
                    <a:gs pos="100000">
                      <a:srgbClr val="1A5FCE"/>
                    </a:gs>
                  </a:gsLst>
                  <a:lin ang="5400000" scaled="0"/>
                </a:gradFill>
                <a:effectLst>
                  <a:glow rad="139700">
                    <a:srgbClr val="FFFFFF"/>
                  </a:glow>
                </a:effectLst>
                <a:latin typeface="Arial Narrow" panose="020B0606020202030204" pitchFamily="34" charset="0"/>
                <a:ea typeface="맑은 고딕" pitchFamily="50" charset="-127"/>
                <a:sym typeface="Wingdings" pitchFamily="2" charset="2"/>
              </a:rPr>
              <a:t>breaks its market capitalization record of $774.7 </a:t>
            </a:r>
            <a:r>
              <a:rPr lang="en-US" altLang="ko-KR" b="1" dirty="0" err="1">
                <a:gradFill>
                  <a:gsLst>
                    <a:gs pos="0">
                      <a:srgbClr val="038CC9"/>
                    </a:gs>
                    <a:gs pos="100000">
                      <a:srgbClr val="1A5FCE"/>
                    </a:gs>
                  </a:gsLst>
                  <a:lin ang="5400000" scaled="0"/>
                </a:gradFill>
                <a:effectLst>
                  <a:glow rad="139700">
                    <a:srgbClr val="FFFFFF"/>
                  </a:glow>
                </a:effectLst>
                <a:latin typeface="Arial Narrow" panose="020B0606020202030204" pitchFamily="34" charset="0"/>
                <a:ea typeface="맑은 고딕" pitchFamily="50" charset="-127"/>
                <a:sym typeface="Wingdings" pitchFamily="2" charset="2"/>
              </a:rPr>
              <a:t>bn</a:t>
            </a:r>
            <a:r>
              <a:rPr lang="en-US" altLang="ko-KR" b="1" dirty="0">
                <a:gradFill>
                  <a:gsLst>
                    <a:gs pos="0">
                      <a:srgbClr val="038CC9"/>
                    </a:gs>
                    <a:gs pos="100000">
                      <a:srgbClr val="1A5FCE"/>
                    </a:gs>
                  </a:gsLst>
                  <a:lin ang="5400000" scaled="0"/>
                </a:gradFill>
                <a:effectLst>
                  <a:glow rad="139700">
                    <a:srgbClr val="FFFFFF"/>
                  </a:glow>
                </a:effectLst>
                <a:latin typeface="Arial Narrow" panose="020B0606020202030204" pitchFamily="34" charset="0"/>
                <a:ea typeface="맑은 고딕" pitchFamily="50" charset="-127"/>
                <a:sym typeface="Wingdings" pitchFamily="2" charset="2"/>
              </a:rPr>
              <a:t> </a:t>
            </a:r>
            <a:r>
              <a:rPr lang="en-US" altLang="ko-KR" b="1" dirty="0" smtClean="0">
                <a:solidFill>
                  <a:prstClr val="black"/>
                </a:solidFill>
                <a:latin typeface="Arial Narrow" panose="020B0606020202030204" pitchFamily="34" charset="0"/>
                <a:ea typeface="+mj-ea"/>
                <a:sym typeface="Wingdings" pitchFamily="2" charset="2"/>
              </a:rPr>
              <a:t>(‘15.2.23)</a:t>
            </a:r>
            <a:endParaRPr lang="ko-KR" altLang="en-US" dirty="0">
              <a:solidFill>
                <a:prstClr val="black"/>
              </a:solidFill>
              <a:latin typeface="Arial Narrow" panose="020B0606020202030204" pitchFamily="34" charset="0"/>
              <a:ea typeface="+mj-ea"/>
            </a:endParaRPr>
          </a:p>
          <a:p>
            <a:pPr marL="180975" indent="-180975">
              <a:lnSpc>
                <a:spcPct val="120000"/>
              </a:lnSpc>
              <a:buFontTx/>
              <a:buChar char="•"/>
            </a:pPr>
            <a:r>
              <a:rPr lang="en-US" altLang="ko-KR" sz="1600" dirty="0" smtClean="0">
                <a:solidFill>
                  <a:prstClr val="black"/>
                </a:solidFill>
                <a:latin typeface="Arial Narrow" panose="020B0606020202030204" pitchFamily="34" charset="0"/>
                <a:ea typeface="+mj-ea"/>
              </a:rPr>
              <a:t>Google stomps</a:t>
            </a:r>
            <a:r>
              <a:rPr lang="ko-KR" altLang="en-US" sz="1600" dirty="0" smtClean="0">
                <a:solidFill>
                  <a:prstClr val="black"/>
                </a:solidFill>
                <a:latin typeface="Arial Narrow" panose="020B0606020202030204" pitchFamily="34" charset="0"/>
                <a:ea typeface="+mj-ea"/>
              </a:rPr>
              <a:t> </a:t>
            </a:r>
            <a:r>
              <a:rPr lang="en-US" altLang="ko-KR" sz="1600" dirty="0" smtClean="0">
                <a:solidFill>
                  <a:prstClr val="black"/>
                </a:solidFill>
                <a:latin typeface="Arial Narrow" panose="020B0606020202030204" pitchFamily="34" charset="0"/>
                <a:ea typeface="+mj-ea"/>
              </a:rPr>
              <a:t>Microsoft</a:t>
            </a:r>
            <a:r>
              <a:rPr lang="ko-KR" altLang="en-US" sz="1600" dirty="0" smtClean="0">
                <a:solidFill>
                  <a:prstClr val="black"/>
                </a:solidFill>
                <a:latin typeface="Arial Narrow" panose="020B0606020202030204" pitchFamily="34" charset="0"/>
                <a:ea typeface="+mj-ea"/>
              </a:rPr>
              <a:t> </a:t>
            </a:r>
            <a:r>
              <a:rPr lang="en-US" altLang="ko-KR" sz="1600" dirty="0" smtClean="0">
                <a:solidFill>
                  <a:prstClr val="black"/>
                </a:solidFill>
                <a:latin typeface="Arial Narrow" panose="020B0606020202030204" pitchFamily="34" charset="0"/>
                <a:ea typeface="+mj-ea"/>
              </a:rPr>
              <a:t>and breaks its market capitalization record of $510 </a:t>
            </a:r>
            <a:r>
              <a:rPr lang="en-US" altLang="ko-KR" sz="1600" dirty="0" err="1" smtClean="0">
                <a:solidFill>
                  <a:prstClr val="black"/>
                </a:solidFill>
                <a:latin typeface="Arial Narrow" panose="020B0606020202030204" pitchFamily="34" charset="0"/>
                <a:ea typeface="+mj-ea"/>
              </a:rPr>
              <a:t>bn</a:t>
            </a:r>
            <a:r>
              <a:rPr lang="en-US" altLang="ko-KR" sz="1600" dirty="0" smtClean="0">
                <a:solidFill>
                  <a:prstClr val="black"/>
                </a:solidFill>
                <a:latin typeface="Arial Narrow" panose="020B0606020202030204" pitchFamily="34" charset="0"/>
                <a:ea typeface="+mj-ea"/>
              </a:rPr>
              <a:t> (‘15.Nov)</a:t>
            </a:r>
            <a:endParaRPr lang="en-US" altLang="ko-KR" sz="1600" dirty="0">
              <a:solidFill>
                <a:prstClr val="black"/>
              </a:solidFill>
              <a:latin typeface="Arial Narrow" panose="020B0606020202030204" pitchFamily="34" charset="0"/>
              <a:ea typeface="+mj-ea"/>
            </a:endParaRPr>
          </a:p>
          <a:p>
            <a:pPr marL="180975" indent="-180975">
              <a:lnSpc>
                <a:spcPct val="120000"/>
              </a:lnSpc>
              <a:buFontTx/>
              <a:buChar char="•"/>
            </a:pPr>
            <a:r>
              <a:rPr lang="en-US" altLang="ko-KR" sz="1600" dirty="0" smtClean="0">
                <a:solidFill>
                  <a:prstClr val="black"/>
                </a:solidFill>
                <a:latin typeface="Arial Narrow" panose="020B0606020202030204" pitchFamily="34" charset="0"/>
                <a:ea typeface="+mj-ea"/>
              </a:rPr>
              <a:t>After Facebook’s Controversial IPO (’12 May), </a:t>
            </a:r>
            <a:r>
              <a:rPr lang="en-US" altLang="ko-KR" sz="1600" dirty="0" smtClean="0">
                <a:solidFill>
                  <a:srgbClr val="0066FF"/>
                </a:solidFill>
                <a:latin typeface="Arial Narrow" panose="020B0606020202030204" pitchFamily="34" charset="0"/>
                <a:ea typeface="+mj-ea"/>
              </a:rPr>
              <a:t>market capitalization exceeds Intel and IBM </a:t>
            </a:r>
            <a:r>
              <a:rPr lang="en-US" altLang="ko-KR" sz="1600" dirty="0" smtClean="0">
                <a:solidFill>
                  <a:prstClr val="black"/>
                </a:solidFill>
                <a:latin typeface="Arial Narrow" panose="020B0606020202030204" pitchFamily="34" charset="0"/>
                <a:ea typeface="+mj-ea"/>
              </a:rPr>
              <a:t>(’14 Aug) with $292.9 </a:t>
            </a:r>
            <a:r>
              <a:rPr lang="en-US" altLang="ko-KR" sz="1600" dirty="0" err="1" smtClean="0">
                <a:solidFill>
                  <a:prstClr val="black"/>
                </a:solidFill>
                <a:latin typeface="Arial Narrow" panose="020B0606020202030204" pitchFamily="34" charset="0"/>
                <a:ea typeface="+mj-ea"/>
              </a:rPr>
              <a:t>bn</a:t>
            </a:r>
            <a:endParaRPr lang="ko-KR" altLang="en-US" sz="1600" dirty="0">
              <a:solidFill>
                <a:prstClr val="black"/>
              </a:solidFill>
              <a:latin typeface="Arial Narrow" panose="020B0606020202030204" pitchFamily="34" charset="0"/>
              <a:ea typeface="+mj-ea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179512" y="1023348"/>
            <a:ext cx="86555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30325" eaLnBrk="0" latinLnBrk="0" hangingPunct="0">
              <a:spcAft>
                <a:spcPts val="600"/>
              </a:spcAft>
              <a:buSzPct val="100000"/>
              <a:defRPr/>
            </a:pPr>
            <a:r>
              <a:rPr lang="en-US" altLang="ko-KR" b="1" kern="0" dirty="0">
                <a:solidFill>
                  <a:srgbClr val="FFFF00"/>
                </a:solidFill>
                <a:cs typeface="Arial" panose="020B0604020202020204" pitchFamily="34" charset="0"/>
              </a:rPr>
              <a:t>Platform-based ICT Companies </a:t>
            </a:r>
            <a:r>
              <a:rPr lang="en-US" altLang="ko-KR" b="1" kern="0" dirty="0">
                <a:solidFill>
                  <a:schemeClr val="bg1"/>
                </a:solidFill>
                <a:cs typeface="Arial" panose="020B0604020202020204" pitchFamily="34" charset="0"/>
              </a:rPr>
              <a:t>(Apple, Google) Gain High Economic Value</a:t>
            </a:r>
            <a:endParaRPr lang="ko-KR" altLang="en-US" b="1" kern="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6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60" y="2548424"/>
            <a:ext cx="8538541" cy="3963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8" name="TextBox 67"/>
          <p:cNvSpPr txBox="1"/>
          <p:nvPr/>
        </p:nvSpPr>
        <p:spPr>
          <a:xfrm>
            <a:off x="4028080" y="3100104"/>
            <a:ext cx="762000" cy="246063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altLang="ko-KR" sz="1000" b="1" dirty="0" smtClean="0">
                <a:solidFill>
                  <a:prstClr val="black"/>
                </a:solidFill>
                <a:latin typeface="+mj-ea"/>
                <a:ea typeface="+mj-ea"/>
              </a:rPr>
              <a:t>658.2B</a:t>
            </a:r>
            <a:endParaRPr lang="ko-KR" altLang="en-US" sz="1000" b="1" dirty="0">
              <a:solidFill>
                <a:prstClr val="black"/>
              </a:solidFill>
              <a:latin typeface="+mj-ea"/>
              <a:ea typeface="+mj-ea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7319496" y="2681392"/>
            <a:ext cx="762000" cy="246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ko-KR" sz="1000" b="1" dirty="0" smtClean="0">
                <a:solidFill>
                  <a:prstClr val="black"/>
                </a:solidFill>
                <a:latin typeface="+mj-ea"/>
                <a:ea typeface="+mj-ea"/>
              </a:rPr>
              <a:t>774.7B</a:t>
            </a:r>
            <a:endParaRPr lang="ko-KR" altLang="en-US" sz="1000" b="1" dirty="0">
              <a:solidFill>
                <a:prstClr val="black"/>
              </a:solidFill>
              <a:latin typeface="+mj-ea"/>
              <a:ea typeface="+mj-ea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730623" y="4240040"/>
            <a:ext cx="922337" cy="246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ko-KR" sz="1000" b="1" dirty="0">
                <a:solidFill>
                  <a:prstClr val="black"/>
                </a:solidFill>
                <a:latin typeface="+mj-ea"/>
                <a:ea typeface="+mj-ea"/>
              </a:rPr>
              <a:t>May 2010</a:t>
            </a:r>
            <a:endParaRPr lang="ko-KR" altLang="en-US" sz="1000" b="1" dirty="0">
              <a:solidFill>
                <a:prstClr val="black"/>
              </a:solidFill>
              <a:latin typeface="+mj-ea"/>
              <a:ea typeface="+mj-ea"/>
            </a:endParaRPr>
          </a:p>
        </p:txBody>
      </p:sp>
      <p:cxnSp>
        <p:nvCxnSpPr>
          <p:cNvPr id="71" name="직선 연결선 70"/>
          <p:cNvCxnSpPr/>
          <p:nvPr/>
        </p:nvCxnSpPr>
        <p:spPr>
          <a:xfrm flipV="1">
            <a:off x="1142047" y="4983799"/>
            <a:ext cx="0" cy="133342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3668271" y="2752256"/>
            <a:ext cx="135592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ko-KR" sz="1000" b="1" dirty="0">
                <a:solidFill>
                  <a:prstClr val="black"/>
                </a:solidFill>
                <a:latin typeface="+mj-ea"/>
                <a:ea typeface="+mj-ea"/>
              </a:rPr>
              <a:t>Sep. </a:t>
            </a:r>
            <a:r>
              <a:rPr lang="en-US" altLang="ko-KR" sz="1000" b="1" dirty="0" smtClean="0">
                <a:solidFill>
                  <a:prstClr val="black"/>
                </a:solidFill>
                <a:latin typeface="+mj-ea"/>
                <a:ea typeface="+mj-ea"/>
              </a:rPr>
              <a:t>2012</a:t>
            </a:r>
          </a:p>
          <a:p>
            <a:pPr algn="ctr">
              <a:defRPr/>
            </a:pPr>
            <a:r>
              <a:rPr lang="en-US" altLang="ko-KR" sz="1000" b="1" dirty="0" smtClean="0">
                <a:solidFill>
                  <a:prstClr val="black"/>
                </a:solidFill>
                <a:latin typeface="+mj-ea"/>
                <a:ea typeface="+mj-ea"/>
              </a:rPr>
              <a:t>iPhone 5 Released</a:t>
            </a:r>
            <a:endParaRPr lang="ko-KR" altLang="en-US" sz="1000" b="1" dirty="0">
              <a:solidFill>
                <a:prstClr val="black"/>
              </a:solidFill>
              <a:latin typeface="+mj-ea"/>
              <a:ea typeface="+mj-ea"/>
            </a:endParaRPr>
          </a:p>
        </p:txBody>
      </p:sp>
      <p:cxnSp>
        <p:nvCxnSpPr>
          <p:cNvPr id="73" name="직선 연결선 72"/>
          <p:cNvCxnSpPr/>
          <p:nvPr/>
        </p:nvCxnSpPr>
        <p:spPr>
          <a:xfrm flipV="1">
            <a:off x="4342135" y="3354942"/>
            <a:ext cx="649" cy="297447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4" name="그룹 73"/>
          <p:cNvGrpSpPr/>
          <p:nvPr/>
        </p:nvGrpSpPr>
        <p:grpSpPr>
          <a:xfrm>
            <a:off x="6504599" y="5014281"/>
            <a:ext cx="922337" cy="1315135"/>
            <a:chOff x="6650759" y="4958753"/>
            <a:chExt cx="922337" cy="1315135"/>
          </a:xfrm>
        </p:grpSpPr>
        <p:cxnSp>
          <p:nvCxnSpPr>
            <p:cNvPr id="75" name="직선 연결선 74"/>
            <p:cNvCxnSpPr/>
            <p:nvPr/>
          </p:nvCxnSpPr>
          <p:spPr>
            <a:xfrm flipV="1">
              <a:off x="7057992" y="5218152"/>
              <a:ext cx="0" cy="105573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TextBox 75"/>
            <p:cNvSpPr txBox="1"/>
            <p:nvPr/>
          </p:nvSpPr>
          <p:spPr>
            <a:xfrm>
              <a:off x="6650759" y="4958753"/>
              <a:ext cx="922337" cy="24606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ko-KR" sz="1000" b="1" dirty="0" smtClean="0">
                  <a:solidFill>
                    <a:prstClr val="black"/>
                  </a:solidFill>
                  <a:latin typeface="+mj-ea"/>
                  <a:ea typeface="+mj-ea"/>
                </a:rPr>
                <a:t>Aug. 2014</a:t>
              </a:r>
              <a:endParaRPr lang="ko-KR" altLang="en-US" sz="1000" b="1" dirty="0">
                <a:solidFill>
                  <a:prstClr val="black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77" name="TextBox 76"/>
          <p:cNvSpPr txBox="1"/>
          <p:nvPr/>
        </p:nvSpPr>
        <p:spPr>
          <a:xfrm>
            <a:off x="493824" y="4432824"/>
            <a:ext cx="138316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ko-KR" sz="1000" b="1" dirty="0" smtClean="0">
                <a:solidFill>
                  <a:prstClr val="black"/>
                </a:solidFill>
                <a:latin typeface="+mj-ea"/>
                <a:ea typeface="+mj-ea"/>
              </a:rPr>
              <a:t>Apple Surpasses</a:t>
            </a:r>
          </a:p>
          <a:p>
            <a:pPr algn="ctr">
              <a:defRPr/>
            </a:pPr>
            <a:r>
              <a:rPr lang="en-US" altLang="ko-KR" sz="1000" b="1" dirty="0" smtClean="0">
                <a:solidFill>
                  <a:prstClr val="black"/>
                </a:solidFill>
                <a:latin typeface="+mj-ea"/>
                <a:ea typeface="+mj-ea"/>
              </a:rPr>
              <a:t>MS</a:t>
            </a:r>
            <a:br>
              <a:rPr lang="en-US" altLang="ko-KR" sz="1000" b="1" dirty="0" smtClean="0">
                <a:solidFill>
                  <a:prstClr val="black"/>
                </a:solidFill>
                <a:latin typeface="+mj-ea"/>
                <a:ea typeface="+mj-ea"/>
              </a:rPr>
            </a:br>
            <a:r>
              <a:rPr lang="en-US" altLang="ko-KR" sz="1000" b="1" dirty="0" smtClean="0">
                <a:solidFill>
                  <a:prstClr val="black"/>
                </a:solidFill>
                <a:latin typeface="+mj-ea"/>
                <a:ea typeface="+mj-ea"/>
              </a:rPr>
              <a:t>(</a:t>
            </a:r>
            <a:r>
              <a:rPr lang="en-US" altLang="ko-KR" sz="1000" b="1" dirty="0">
                <a:solidFill>
                  <a:prstClr val="black"/>
                </a:solidFill>
                <a:latin typeface="+mj-ea"/>
                <a:ea typeface="+mj-ea"/>
              </a:rPr>
              <a:t>iPad </a:t>
            </a:r>
            <a:r>
              <a:rPr lang="en-US" altLang="ko-KR" sz="1000" b="1" dirty="0" smtClean="0">
                <a:solidFill>
                  <a:prstClr val="black"/>
                </a:solidFill>
                <a:latin typeface="+mj-ea"/>
                <a:ea typeface="+mj-ea"/>
              </a:rPr>
              <a:t>Released Apr)</a:t>
            </a:r>
            <a:endParaRPr lang="ko-KR" altLang="en-US" sz="1000" b="1" dirty="0">
              <a:solidFill>
                <a:prstClr val="black"/>
              </a:solidFill>
              <a:latin typeface="+mj-ea"/>
              <a:ea typeface="+mj-ea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2600112" y="3997432"/>
            <a:ext cx="86551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ko-KR" sz="1000" b="1" dirty="0">
                <a:solidFill>
                  <a:prstClr val="black"/>
                </a:solidFill>
                <a:latin typeface="+mj-ea"/>
                <a:ea typeface="+mj-ea"/>
              </a:rPr>
              <a:t>Steve Jobs </a:t>
            </a:r>
            <a:endParaRPr lang="en-US" altLang="ko-KR" sz="1000" b="1" dirty="0" smtClean="0">
              <a:solidFill>
                <a:prstClr val="black"/>
              </a:solidFill>
              <a:latin typeface="+mj-ea"/>
              <a:ea typeface="+mj-ea"/>
            </a:endParaRPr>
          </a:p>
          <a:p>
            <a:pPr algn="ctr">
              <a:defRPr/>
            </a:pPr>
            <a:r>
              <a:rPr lang="en-US" altLang="ko-KR" sz="1000" b="1" dirty="0" smtClean="0">
                <a:solidFill>
                  <a:prstClr val="black"/>
                </a:solidFill>
                <a:latin typeface="+mj-ea"/>
                <a:ea typeface="+mj-ea"/>
              </a:rPr>
              <a:t>Death</a:t>
            </a:r>
            <a:endParaRPr lang="en-US" altLang="ko-KR" sz="1000" b="1" dirty="0">
              <a:solidFill>
                <a:prstClr val="black"/>
              </a:solidFill>
              <a:latin typeface="+mj-ea"/>
              <a:ea typeface="+mj-ea"/>
            </a:endParaRPr>
          </a:p>
          <a:p>
            <a:pPr algn="ctr">
              <a:defRPr/>
            </a:pPr>
            <a:r>
              <a:rPr lang="en-US" altLang="ko-KR" sz="1000" b="1" dirty="0" smtClean="0">
                <a:solidFill>
                  <a:prstClr val="black"/>
                </a:solidFill>
                <a:latin typeface="+mj-ea"/>
                <a:ea typeface="+mj-ea"/>
              </a:rPr>
              <a:t>(Oct 2011)</a:t>
            </a:r>
            <a:endParaRPr lang="ko-KR" altLang="en-US" sz="1000" b="1" dirty="0">
              <a:solidFill>
                <a:prstClr val="black"/>
              </a:solidFill>
              <a:latin typeface="+mj-ea"/>
              <a:ea typeface="+mj-ea"/>
            </a:endParaRPr>
          </a:p>
        </p:txBody>
      </p:sp>
      <p:sp>
        <p:nvSpPr>
          <p:cNvPr id="79" name="TextBox 2"/>
          <p:cNvSpPr txBox="1"/>
          <p:nvPr/>
        </p:nvSpPr>
        <p:spPr>
          <a:xfrm>
            <a:off x="559504" y="2572191"/>
            <a:ext cx="1355184" cy="238125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000" b="1" dirty="0" smtClean="0">
                <a:solidFill>
                  <a:prstClr val="black"/>
                </a:solidFill>
                <a:latin typeface="+mj-ea"/>
                <a:ea typeface="+mj-ea"/>
              </a:rPr>
              <a:t>(Unit: $1 </a:t>
            </a:r>
            <a:r>
              <a:rPr lang="en-US" altLang="ko-KR" sz="1000" b="1" dirty="0" err="1" smtClean="0">
                <a:solidFill>
                  <a:prstClr val="black"/>
                </a:solidFill>
                <a:latin typeface="+mj-ea"/>
                <a:ea typeface="+mj-ea"/>
              </a:rPr>
              <a:t>bn</a:t>
            </a:r>
            <a:r>
              <a:rPr lang="en-US" altLang="ko-KR" sz="1000" b="1" dirty="0" smtClean="0">
                <a:solidFill>
                  <a:prstClr val="black"/>
                </a:solidFill>
                <a:latin typeface="+mj-ea"/>
                <a:ea typeface="+mj-ea"/>
              </a:rPr>
              <a:t>)</a:t>
            </a:r>
            <a:endParaRPr lang="ko-KR" altLang="en-US" sz="1000" b="1" dirty="0">
              <a:solidFill>
                <a:prstClr val="black"/>
              </a:solidFill>
              <a:latin typeface="+mj-ea"/>
              <a:ea typeface="+mj-ea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6704298" y="2845186"/>
            <a:ext cx="86551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ko-KR" sz="1000" b="1" dirty="0" smtClean="0">
                <a:solidFill>
                  <a:prstClr val="black"/>
                </a:solidFill>
                <a:latin typeface="+mj-ea"/>
                <a:ea typeface="+mj-ea"/>
              </a:rPr>
              <a:t>Oct. 2014</a:t>
            </a:r>
          </a:p>
          <a:p>
            <a:pPr algn="ctr">
              <a:defRPr/>
            </a:pPr>
            <a:r>
              <a:rPr lang="en-US" altLang="ko-KR" sz="1000" b="1" dirty="0" smtClean="0">
                <a:solidFill>
                  <a:prstClr val="black"/>
                </a:solidFill>
                <a:latin typeface="+mj-ea"/>
                <a:ea typeface="+mj-ea"/>
              </a:rPr>
              <a:t>iPhone 6 </a:t>
            </a:r>
          </a:p>
          <a:p>
            <a:pPr algn="ctr">
              <a:defRPr/>
            </a:pPr>
            <a:r>
              <a:rPr lang="en-US" altLang="ko-KR" sz="1000" b="1" dirty="0" smtClean="0">
                <a:solidFill>
                  <a:prstClr val="black"/>
                </a:solidFill>
                <a:latin typeface="+mj-ea"/>
                <a:ea typeface="+mj-ea"/>
              </a:rPr>
              <a:t>Released</a:t>
            </a:r>
            <a:endParaRPr lang="en-US" altLang="ko-KR" sz="1000" b="1" dirty="0">
              <a:solidFill>
                <a:prstClr val="black"/>
              </a:solidFill>
              <a:latin typeface="+mj-ea"/>
              <a:ea typeface="+mj-ea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5997824" y="4306393"/>
            <a:ext cx="762000" cy="246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ko-KR" sz="1000" b="1" dirty="0" smtClean="0">
                <a:solidFill>
                  <a:prstClr val="black"/>
                </a:solidFill>
                <a:latin typeface="+mj-ea"/>
                <a:ea typeface="+mj-ea"/>
              </a:rPr>
              <a:t>410.0B</a:t>
            </a:r>
            <a:endParaRPr lang="ko-KR" altLang="en-US" sz="1000" b="1" dirty="0">
              <a:solidFill>
                <a:prstClr val="black"/>
              </a:solidFill>
              <a:latin typeface="+mj-ea"/>
              <a:ea typeface="+mj-ea"/>
            </a:endParaRPr>
          </a:p>
        </p:txBody>
      </p:sp>
      <p:grpSp>
        <p:nvGrpSpPr>
          <p:cNvPr id="83" name="그룹 82"/>
          <p:cNvGrpSpPr/>
          <p:nvPr/>
        </p:nvGrpSpPr>
        <p:grpSpPr>
          <a:xfrm>
            <a:off x="1270498" y="2932848"/>
            <a:ext cx="752406" cy="1113352"/>
            <a:chOff x="1465426" y="2913896"/>
            <a:chExt cx="752406" cy="1113352"/>
          </a:xfrm>
        </p:grpSpPr>
        <p:pic>
          <p:nvPicPr>
            <p:cNvPr id="85" name="그림 8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81811" y="3257559"/>
              <a:ext cx="627805" cy="201795"/>
            </a:xfrm>
            <a:prstGeom prst="rect">
              <a:avLst/>
            </a:prstGeom>
          </p:spPr>
        </p:pic>
        <p:pic>
          <p:nvPicPr>
            <p:cNvPr id="86" name="그림 8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465426" y="2913896"/>
              <a:ext cx="605384" cy="168162"/>
            </a:xfrm>
            <a:prstGeom prst="rect">
              <a:avLst/>
            </a:prstGeom>
          </p:spPr>
        </p:pic>
        <p:pic>
          <p:nvPicPr>
            <p:cNvPr id="87" name="그림 8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484099" y="3640083"/>
              <a:ext cx="538119" cy="201795"/>
            </a:xfrm>
            <a:prstGeom prst="rect">
              <a:avLst/>
            </a:prstGeom>
          </p:spPr>
        </p:pic>
        <p:pic>
          <p:nvPicPr>
            <p:cNvPr id="88" name="그림 87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514179" y="3454528"/>
              <a:ext cx="437222" cy="179373"/>
            </a:xfrm>
            <a:prstGeom prst="rect">
              <a:avLst/>
            </a:prstGeom>
          </p:spPr>
        </p:pic>
        <p:pic>
          <p:nvPicPr>
            <p:cNvPr id="89" name="그림 88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488666" y="3836664"/>
              <a:ext cx="605384" cy="190584"/>
            </a:xfrm>
            <a:prstGeom prst="rect">
              <a:avLst/>
            </a:prstGeom>
          </p:spPr>
        </p:pic>
        <p:pic>
          <p:nvPicPr>
            <p:cNvPr id="90" name="그림 89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500040" y="3116584"/>
              <a:ext cx="717792" cy="179448"/>
            </a:xfrm>
            <a:prstGeom prst="rect">
              <a:avLst/>
            </a:prstGeom>
          </p:spPr>
        </p:pic>
      </p:grpSp>
      <p:sp>
        <p:nvSpPr>
          <p:cNvPr id="91" name="TextBox 90"/>
          <p:cNvSpPr txBox="1"/>
          <p:nvPr/>
        </p:nvSpPr>
        <p:spPr>
          <a:xfrm>
            <a:off x="8321120" y="3948641"/>
            <a:ext cx="66452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1000" b="1" dirty="0" smtClean="0">
                <a:solidFill>
                  <a:srgbClr val="9BBB59">
                    <a:lumMod val="75000"/>
                  </a:srgbClr>
                </a:solidFill>
                <a:latin typeface="+mj-ea"/>
                <a:ea typeface="+mj-ea"/>
              </a:rPr>
              <a:t>510.0B</a:t>
            </a:r>
            <a:endParaRPr lang="ko-KR" altLang="en-US" sz="1000" b="1" dirty="0">
              <a:solidFill>
                <a:srgbClr val="9BBB59">
                  <a:lumMod val="75000"/>
                </a:srgbClr>
              </a:solidFill>
              <a:latin typeface="+mj-ea"/>
              <a:ea typeface="+mj-ea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8349704" y="2620432"/>
            <a:ext cx="6480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ko-KR" sz="1000" b="1" dirty="0" smtClean="0">
                <a:solidFill>
                  <a:srgbClr val="9BBB59">
                    <a:lumMod val="75000"/>
                  </a:srgbClr>
                </a:solidFill>
                <a:latin typeface="+mj-ea"/>
                <a:ea typeface="+mj-ea"/>
              </a:rPr>
              <a:t>2015</a:t>
            </a:r>
          </a:p>
          <a:p>
            <a:pPr algn="ctr">
              <a:defRPr/>
            </a:pPr>
            <a:r>
              <a:rPr lang="en-US" altLang="ko-KR" sz="1000" b="1" dirty="0" smtClean="0">
                <a:solidFill>
                  <a:srgbClr val="9BBB59">
                    <a:lumMod val="75000"/>
                  </a:srgbClr>
                </a:solidFill>
                <a:latin typeface="+mj-ea"/>
                <a:ea typeface="+mj-ea"/>
              </a:rPr>
              <a:t>(11.04.)</a:t>
            </a:r>
            <a:endParaRPr lang="ko-KR" altLang="en-US" sz="1000" b="1" dirty="0">
              <a:solidFill>
                <a:srgbClr val="9BBB59">
                  <a:lumMod val="75000"/>
                </a:srgbClr>
              </a:solidFill>
              <a:latin typeface="+mj-ea"/>
              <a:ea typeface="+mj-ea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8338656" y="3049707"/>
            <a:ext cx="66452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1000" b="1" dirty="0" smtClean="0">
                <a:solidFill>
                  <a:srgbClr val="9BBB59">
                    <a:lumMod val="75000"/>
                  </a:srgbClr>
                </a:solidFill>
                <a:latin typeface="+mj-ea"/>
                <a:ea typeface="+mj-ea"/>
              </a:rPr>
              <a:t>680.2B</a:t>
            </a:r>
            <a:endParaRPr lang="ko-KR" altLang="en-US" sz="1000" b="1" dirty="0">
              <a:solidFill>
                <a:srgbClr val="9BBB59">
                  <a:lumMod val="75000"/>
                </a:srgbClr>
              </a:solidFill>
              <a:latin typeface="+mj-ea"/>
              <a:ea typeface="+mj-ea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8326464" y="4401483"/>
            <a:ext cx="66452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1000" b="1" dirty="0" smtClean="0">
                <a:solidFill>
                  <a:srgbClr val="9BBB59">
                    <a:lumMod val="75000"/>
                  </a:srgbClr>
                </a:solidFill>
                <a:latin typeface="+mj-ea"/>
                <a:ea typeface="+mj-ea"/>
              </a:rPr>
              <a:t>434.5B</a:t>
            </a:r>
            <a:endParaRPr lang="ko-KR" altLang="en-US" sz="1000" b="1" dirty="0">
              <a:solidFill>
                <a:srgbClr val="9BBB59">
                  <a:lumMod val="75000"/>
                </a:srgbClr>
              </a:solidFill>
              <a:latin typeface="+mj-ea"/>
              <a:ea typeface="+mj-ea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8325320" y="4822483"/>
            <a:ext cx="66452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1000" b="1" dirty="0" smtClean="0">
                <a:solidFill>
                  <a:srgbClr val="9BBB59">
                    <a:lumMod val="75000"/>
                  </a:srgbClr>
                </a:solidFill>
                <a:latin typeface="+mj-ea"/>
                <a:ea typeface="+mj-ea"/>
              </a:rPr>
              <a:t>292.9B</a:t>
            </a:r>
            <a:endParaRPr lang="ko-KR" altLang="en-US" sz="1000" b="1" dirty="0">
              <a:solidFill>
                <a:srgbClr val="9BBB59">
                  <a:lumMod val="75000"/>
                </a:srgbClr>
              </a:solidFill>
              <a:latin typeface="+mj-ea"/>
              <a:ea typeface="+mj-ea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8326464" y="5398547"/>
            <a:ext cx="66452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1000" b="1" dirty="0" smtClean="0">
                <a:solidFill>
                  <a:srgbClr val="9BBB59">
                    <a:lumMod val="75000"/>
                  </a:srgbClr>
                </a:solidFill>
                <a:latin typeface="+mj-ea"/>
                <a:ea typeface="+mj-ea"/>
              </a:rPr>
              <a:t>161.2B</a:t>
            </a:r>
            <a:endParaRPr lang="ko-KR" altLang="en-US" sz="1000" b="1" dirty="0">
              <a:solidFill>
                <a:srgbClr val="9BBB59">
                  <a:lumMod val="75000"/>
                </a:srgbClr>
              </a:solidFill>
              <a:latin typeface="+mj-ea"/>
              <a:ea typeface="+mj-ea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8325320" y="5746395"/>
            <a:ext cx="66452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1000" b="1" dirty="0" smtClean="0">
                <a:solidFill>
                  <a:srgbClr val="9BBB59">
                    <a:lumMod val="75000"/>
                  </a:srgbClr>
                </a:solidFill>
                <a:latin typeface="+mj-ea"/>
                <a:ea typeface="+mj-ea"/>
              </a:rPr>
              <a:t>137.4B</a:t>
            </a:r>
            <a:endParaRPr lang="ko-KR" altLang="en-US" sz="1000" b="1" dirty="0">
              <a:solidFill>
                <a:srgbClr val="9BBB59">
                  <a:lumMod val="75000"/>
                </a:srgbClr>
              </a:solidFill>
              <a:latin typeface="+mj-ea"/>
              <a:ea typeface="+mj-ea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7808802" y="3661658"/>
            <a:ext cx="86551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ko-KR" sz="1000" b="1" dirty="0" smtClean="0">
                <a:solidFill>
                  <a:srgbClr val="0000FF"/>
                </a:solidFill>
                <a:latin typeface="+mj-ea"/>
                <a:ea typeface="+mj-ea"/>
              </a:rPr>
              <a:t>Aug. 2015</a:t>
            </a:r>
          </a:p>
          <a:p>
            <a:pPr algn="ctr">
              <a:defRPr/>
            </a:pPr>
            <a:r>
              <a:rPr lang="en-US" altLang="ko-KR" sz="1000" b="1" dirty="0" smtClean="0">
                <a:solidFill>
                  <a:srgbClr val="0000FF"/>
                </a:solidFill>
                <a:latin typeface="+mj-ea"/>
                <a:ea typeface="+mj-ea"/>
              </a:rPr>
              <a:t>Alphabet </a:t>
            </a:r>
          </a:p>
          <a:p>
            <a:pPr algn="ctr">
              <a:defRPr/>
            </a:pPr>
            <a:r>
              <a:rPr lang="en-US" altLang="ko-KR" sz="1000" b="1" dirty="0" smtClean="0">
                <a:solidFill>
                  <a:srgbClr val="0000FF"/>
                </a:solidFill>
                <a:latin typeface="+mj-ea"/>
                <a:ea typeface="+mj-ea"/>
              </a:rPr>
              <a:t>Established</a:t>
            </a:r>
            <a:endParaRPr lang="en-US" altLang="ko-KR" sz="1000" b="1" dirty="0">
              <a:solidFill>
                <a:srgbClr val="0000FF"/>
              </a:solidFill>
              <a:latin typeface="+mj-ea"/>
              <a:ea typeface="+mj-ea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3240298" y="5748746"/>
            <a:ext cx="86551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ko-KR" sz="1000" b="1" dirty="0" smtClean="0">
                <a:solidFill>
                  <a:prstClr val="black"/>
                </a:solidFill>
                <a:latin typeface="+mj-ea"/>
                <a:ea typeface="+mj-ea"/>
              </a:rPr>
              <a:t>Facebook</a:t>
            </a:r>
          </a:p>
          <a:p>
            <a:pPr algn="ctr">
              <a:defRPr/>
            </a:pPr>
            <a:r>
              <a:rPr lang="en-US" altLang="ko-KR" sz="1000" b="1" dirty="0" smtClean="0">
                <a:solidFill>
                  <a:prstClr val="black"/>
                </a:solidFill>
                <a:latin typeface="+mj-ea"/>
                <a:ea typeface="+mj-ea"/>
              </a:rPr>
              <a:t>IPO</a:t>
            </a:r>
            <a:endParaRPr lang="en-US" altLang="ko-KR" sz="1000" b="1" dirty="0">
              <a:solidFill>
                <a:prstClr val="black"/>
              </a:solidFill>
              <a:latin typeface="+mj-ea"/>
              <a:ea typeface="+mj-ea"/>
            </a:endParaRPr>
          </a:p>
          <a:p>
            <a:pPr algn="ctr">
              <a:defRPr/>
            </a:pPr>
            <a:r>
              <a:rPr lang="en-US" altLang="ko-KR" sz="1000" b="1" dirty="0" smtClean="0">
                <a:solidFill>
                  <a:prstClr val="black"/>
                </a:solidFill>
                <a:latin typeface="+mj-ea"/>
                <a:ea typeface="+mj-ea"/>
              </a:rPr>
              <a:t>(May 2012)</a:t>
            </a:r>
            <a:endParaRPr lang="ko-KR" altLang="en-US" sz="1000" b="1" dirty="0">
              <a:solidFill>
                <a:prstClr val="black"/>
              </a:solidFill>
              <a:latin typeface="+mj-ea"/>
              <a:ea typeface="+mj-ea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7224679" y="2512992"/>
            <a:ext cx="922337" cy="246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ko-KR" sz="1000" b="1" dirty="0" smtClean="0">
                <a:solidFill>
                  <a:prstClr val="black"/>
                </a:solidFill>
                <a:latin typeface="+mj-ea"/>
                <a:ea typeface="+mj-ea"/>
              </a:rPr>
              <a:t>Feb. 2015</a:t>
            </a:r>
            <a:endParaRPr lang="ko-KR" altLang="en-US" sz="1000" b="1" dirty="0">
              <a:solidFill>
                <a:prstClr val="black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530551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C:\Users\O\Desktop\마스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" y="3297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Box 52"/>
          <p:cNvSpPr txBox="1"/>
          <p:nvPr/>
        </p:nvSpPr>
        <p:spPr>
          <a:xfrm>
            <a:off x="179512" y="318428"/>
            <a:ext cx="329184" cy="430887"/>
          </a:xfrm>
          <a:prstGeom prst="rect">
            <a:avLst/>
          </a:prstGeom>
          <a:noFill/>
        </p:spPr>
        <p:txBody>
          <a:bodyPr wrap="none" lIns="36000" rIns="36000" rtlCol="0" anchor="ctr">
            <a:spAutoFit/>
          </a:bodyPr>
          <a:lstStyle/>
          <a:p>
            <a:r>
              <a:rPr lang="en-US" altLang="ko-KR" sz="2200" spc="-100" dirty="0">
                <a:gradFill>
                  <a:gsLst>
                    <a:gs pos="0">
                      <a:srgbClr val="F79646">
                        <a:lumMod val="75000"/>
                      </a:srgbClr>
                    </a:gs>
                    <a:gs pos="100000">
                      <a:srgbClr val="CC3300"/>
                    </a:gs>
                  </a:gsLst>
                  <a:lin ang="5400000" scaled="0"/>
                </a:gradFill>
                <a:effectLst>
                  <a:glow rad="101600">
                    <a:srgbClr val="FFFFFF"/>
                  </a:glow>
                </a:effectLst>
                <a:latin typeface="Arial Black" panose="020B0A04020102020204" pitchFamily="34" charset="0"/>
                <a:ea typeface="HY견고딕" pitchFamily="18" charset="-127"/>
              </a:rPr>
              <a:t>3.</a:t>
            </a:r>
            <a:endParaRPr lang="ko-KR" altLang="en-US" sz="2200" spc="-100" dirty="0">
              <a:gradFill>
                <a:gsLst>
                  <a:gs pos="0">
                    <a:srgbClr val="F79646">
                      <a:lumMod val="75000"/>
                    </a:srgbClr>
                  </a:gs>
                  <a:gs pos="100000">
                    <a:srgbClr val="CC3300"/>
                  </a:gs>
                </a:gsLst>
                <a:lin ang="5400000" scaled="0"/>
              </a:gradFill>
              <a:effectLst>
                <a:glow rad="101600">
                  <a:srgbClr val="FFFFFF"/>
                </a:glow>
              </a:effectLst>
              <a:latin typeface="Arial Black" panose="020B0A04020102020204" pitchFamily="34" charset="0"/>
              <a:ea typeface="HY견고딕" pitchFamily="18" charset="-127"/>
            </a:endParaRPr>
          </a:p>
        </p:txBody>
      </p:sp>
      <p:sp>
        <p:nvSpPr>
          <p:cNvPr id="54" name="직사각형 53"/>
          <p:cNvSpPr/>
          <p:nvPr/>
        </p:nvSpPr>
        <p:spPr>
          <a:xfrm>
            <a:off x="449635" y="264939"/>
            <a:ext cx="7504850" cy="49244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fontAlgn="base"/>
            <a:r>
              <a:rPr lang="en-US" altLang="ko-KR" sz="2200" spc="-100" dirty="0">
                <a:gradFill>
                  <a:gsLst>
                    <a:gs pos="0">
                      <a:srgbClr val="F79646">
                        <a:lumMod val="75000"/>
                      </a:srgbClr>
                    </a:gs>
                    <a:gs pos="100000">
                      <a:srgbClr val="CC3300"/>
                    </a:gs>
                  </a:gsLst>
                  <a:lin ang="5400000" scaled="0"/>
                </a:gradFill>
                <a:effectLst>
                  <a:glow rad="101600">
                    <a:srgbClr val="FFFFFF"/>
                  </a:glow>
                </a:effectLst>
                <a:latin typeface="Arial Black" panose="020B0A04020102020204" pitchFamily="34" charset="0"/>
                <a:ea typeface="HY견고딕" pitchFamily="18" charset="-127"/>
              </a:rPr>
              <a:t>IT Key Issues in </a:t>
            </a:r>
            <a:r>
              <a:rPr lang="en-US" altLang="ko-KR" sz="2200" spc="-100" dirty="0" smtClean="0">
                <a:gradFill>
                  <a:gsLst>
                    <a:gs pos="0">
                      <a:srgbClr val="F79646">
                        <a:lumMod val="75000"/>
                      </a:srgbClr>
                    </a:gs>
                    <a:gs pos="100000">
                      <a:srgbClr val="CC3300"/>
                    </a:gs>
                  </a:gsLst>
                  <a:lin ang="5400000" scaled="0"/>
                </a:gradFill>
                <a:effectLst>
                  <a:glow rad="101600">
                    <a:srgbClr val="FFFFFF"/>
                  </a:glow>
                </a:effectLst>
                <a:latin typeface="Arial Black" panose="020B0A04020102020204" pitchFamily="34" charset="0"/>
                <a:ea typeface="HY견고딕" pitchFamily="18" charset="-127"/>
              </a:rPr>
              <a:t>2016 (</a:t>
            </a:r>
            <a:r>
              <a:rPr lang="en-US" altLang="ko-KR" sz="2200" spc="-100" dirty="0">
                <a:gradFill>
                  <a:gsLst>
                    <a:gs pos="0">
                      <a:srgbClr val="F79646">
                        <a:lumMod val="75000"/>
                      </a:srgbClr>
                    </a:gs>
                    <a:gs pos="100000">
                      <a:srgbClr val="CC3300"/>
                    </a:gs>
                  </a:gsLst>
                  <a:lin ang="5400000" scaled="0"/>
                </a:gradFill>
                <a:effectLst>
                  <a:glow rad="101600">
                    <a:srgbClr val="FFFFFF"/>
                  </a:glow>
                </a:effectLst>
                <a:latin typeface="Arial Black" panose="020B0A04020102020204" pitchFamily="34" charset="0"/>
                <a:ea typeface="HY견고딕" pitchFamily="18" charset="-127"/>
              </a:rPr>
              <a:t>4) –</a:t>
            </a:r>
            <a:r>
              <a:rPr lang="en-US" altLang="ko-KR" sz="2200" b="1" dirty="0" smtClean="0">
                <a:gradFill>
                  <a:gsLst>
                    <a:gs pos="57500">
                      <a:srgbClr val="DE5A00"/>
                    </a:gs>
                    <a:gs pos="44583">
                      <a:srgbClr val="DE5A00"/>
                    </a:gs>
                  </a:gsLst>
                  <a:lin ang="5400000" scaled="0"/>
                </a:gradFill>
              </a:rPr>
              <a:t> </a:t>
            </a:r>
            <a:r>
              <a:rPr lang="en-US" altLang="ko-KR" sz="2600" b="1" dirty="0">
                <a:gradFill>
                  <a:gsLst>
                    <a:gs pos="0">
                      <a:srgbClr val="038CC9"/>
                    </a:gs>
                    <a:gs pos="100000">
                      <a:srgbClr val="1A5FCE"/>
                    </a:gs>
                  </a:gsLst>
                  <a:lin ang="5400000" scaled="0"/>
                </a:gradFill>
                <a:effectLst>
                  <a:glow rad="139700">
                    <a:srgbClr val="FFFFFF"/>
                  </a:glow>
                </a:effectLst>
                <a:latin typeface="Arial Narrow" panose="020B0606020202030204" pitchFamily="34" charset="0"/>
                <a:ea typeface="맑은 고딕" pitchFamily="50" charset="-127"/>
              </a:rPr>
              <a:t>Artificial</a:t>
            </a:r>
            <a:r>
              <a:rPr lang="ko-KR" altLang="en-US" sz="2600" b="1" dirty="0">
                <a:gradFill>
                  <a:gsLst>
                    <a:gs pos="0">
                      <a:srgbClr val="038CC9"/>
                    </a:gs>
                    <a:gs pos="100000">
                      <a:srgbClr val="1A5FCE"/>
                    </a:gs>
                  </a:gsLst>
                  <a:lin ang="5400000" scaled="0"/>
                </a:gradFill>
                <a:effectLst>
                  <a:glow rad="139700">
                    <a:srgbClr val="FFFFFF"/>
                  </a:glow>
                </a:effectLst>
                <a:latin typeface="Arial Narrow" panose="020B0606020202030204" pitchFamily="34" charset="0"/>
                <a:ea typeface="맑은 고딕" pitchFamily="50" charset="-127"/>
              </a:rPr>
              <a:t> </a:t>
            </a:r>
            <a:r>
              <a:rPr lang="en-US" altLang="ko-KR" sz="2600" b="1" dirty="0">
                <a:gradFill>
                  <a:gsLst>
                    <a:gs pos="0">
                      <a:srgbClr val="038CC9"/>
                    </a:gs>
                    <a:gs pos="100000">
                      <a:srgbClr val="1A5FCE"/>
                    </a:gs>
                  </a:gsLst>
                  <a:lin ang="5400000" scaled="0"/>
                </a:gradFill>
                <a:effectLst>
                  <a:glow rad="139700">
                    <a:srgbClr val="FFFFFF"/>
                  </a:glow>
                </a:effectLst>
                <a:latin typeface="Arial Narrow" panose="020B0606020202030204" pitchFamily="34" charset="0"/>
                <a:ea typeface="맑은 고딕" pitchFamily="50" charset="-127"/>
              </a:rPr>
              <a:t>Intelligence</a:t>
            </a:r>
          </a:p>
        </p:txBody>
      </p:sp>
      <p:pic>
        <p:nvPicPr>
          <p:cNvPr id="31" name="Picture 3" descr="C:\Users\nipa\Desktop\BS-04-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100" y="44624"/>
            <a:ext cx="1885950" cy="379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모서리가 둥근 직사각형 32"/>
          <p:cNvSpPr/>
          <p:nvPr/>
        </p:nvSpPr>
        <p:spPr>
          <a:xfrm>
            <a:off x="68013" y="1159242"/>
            <a:ext cx="8893918" cy="2557789"/>
          </a:xfrm>
          <a:prstGeom prst="roundRect">
            <a:avLst>
              <a:gd name="adj" fmla="val 2282"/>
            </a:avLst>
          </a:prstGeom>
          <a:solidFill>
            <a:schemeClr val="bg1"/>
          </a:solidFill>
          <a:ln w="25400">
            <a:gradFill flip="none" rotWithShape="1">
              <a:gsLst>
                <a:gs pos="0">
                  <a:srgbClr val="00ABB4"/>
                </a:gs>
                <a:gs pos="100000">
                  <a:schemeClr val="bg1"/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35" name="그룹 34"/>
          <p:cNvGrpSpPr/>
          <p:nvPr/>
        </p:nvGrpSpPr>
        <p:grpSpPr>
          <a:xfrm>
            <a:off x="356044" y="960505"/>
            <a:ext cx="7917665" cy="557177"/>
            <a:chOff x="2862983" y="2407985"/>
            <a:chExt cx="3268784" cy="557177"/>
          </a:xfrm>
        </p:grpSpPr>
        <p:pic>
          <p:nvPicPr>
            <p:cNvPr id="41" name="그림 4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6091" y="2434718"/>
              <a:ext cx="3183210" cy="530444"/>
            </a:xfrm>
            <a:prstGeom prst="rect">
              <a:avLst/>
            </a:prstGeom>
          </p:spPr>
        </p:pic>
        <p:sp>
          <p:nvSpPr>
            <p:cNvPr id="42" name="직사각형 41"/>
            <p:cNvSpPr/>
            <p:nvPr/>
          </p:nvSpPr>
          <p:spPr>
            <a:xfrm>
              <a:off x="2862983" y="2407985"/>
              <a:ext cx="3268784" cy="425650"/>
            </a:xfrm>
            <a:prstGeom prst="rect">
              <a:avLst/>
            </a:prstGeom>
            <a:gradFill flip="none" rotWithShape="1">
              <a:gsLst>
                <a:gs pos="0">
                  <a:srgbClr val="009CA4"/>
                </a:gs>
                <a:gs pos="50800">
                  <a:srgbClr val="00AFB8"/>
                </a:gs>
                <a:gs pos="100000">
                  <a:srgbClr val="009CA4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43" name="그림 4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65" y="1556792"/>
            <a:ext cx="2639143" cy="2192240"/>
          </a:xfrm>
          <a:prstGeom prst="rect">
            <a:avLst/>
          </a:prstGeom>
        </p:spPr>
      </p:pic>
      <p:sp>
        <p:nvSpPr>
          <p:cNvPr id="76" name="모서리가 둥근 직사각형 75"/>
          <p:cNvSpPr/>
          <p:nvPr/>
        </p:nvSpPr>
        <p:spPr>
          <a:xfrm>
            <a:off x="145308" y="4201981"/>
            <a:ext cx="8819180" cy="2376264"/>
          </a:xfrm>
          <a:prstGeom prst="roundRect">
            <a:avLst>
              <a:gd name="adj" fmla="val 2282"/>
            </a:avLst>
          </a:prstGeom>
          <a:solidFill>
            <a:schemeClr val="bg1"/>
          </a:solidFill>
          <a:ln w="25400">
            <a:gradFill flip="none" rotWithShape="1">
              <a:gsLst>
                <a:gs pos="0">
                  <a:srgbClr val="148AC7"/>
                </a:gs>
                <a:gs pos="100000">
                  <a:schemeClr val="bg1"/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77" name="그룹 76"/>
          <p:cNvGrpSpPr/>
          <p:nvPr/>
        </p:nvGrpSpPr>
        <p:grpSpPr>
          <a:xfrm>
            <a:off x="605762" y="4012087"/>
            <a:ext cx="7667947" cy="567866"/>
            <a:chOff x="2705124" y="2397296"/>
            <a:chExt cx="3585144" cy="567866"/>
          </a:xfrm>
        </p:grpSpPr>
        <p:grpSp>
          <p:nvGrpSpPr>
            <p:cNvPr id="78" name="그룹 77"/>
            <p:cNvGrpSpPr/>
            <p:nvPr/>
          </p:nvGrpSpPr>
          <p:grpSpPr>
            <a:xfrm>
              <a:off x="2705124" y="2407985"/>
              <a:ext cx="3585144" cy="557177"/>
              <a:chOff x="2906091" y="2407985"/>
              <a:chExt cx="3183210" cy="557177"/>
            </a:xfrm>
          </p:grpSpPr>
          <p:pic>
            <p:nvPicPr>
              <p:cNvPr id="80" name="그림 79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06091" y="2434718"/>
                <a:ext cx="3183210" cy="530444"/>
              </a:xfrm>
              <a:prstGeom prst="rect">
                <a:avLst/>
              </a:prstGeom>
            </p:spPr>
          </p:pic>
          <p:sp>
            <p:nvSpPr>
              <p:cNvPr id="81" name="직사각형 80"/>
              <p:cNvSpPr/>
              <p:nvPr/>
            </p:nvSpPr>
            <p:spPr>
              <a:xfrm>
                <a:off x="2908969" y="2407985"/>
                <a:ext cx="3173485" cy="425650"/>
              </a:xfrm>
              <a:prstGeom prst="rect">
                <a:avLst/>
              </a:prstGeom>
              <a:gradFill flip="none" rotWithShape="1">
                <a:gsLst>
                  <a:gs pos="3000">
                    <a:srgbClr val="007ECC"/>
                  </a:gs>
                  <a:gs pos="50800">
                    <a:srgbClr val="007ECC"/>
                  </a:gs>
                  <a:gs pos="100000">
                    <a:srgbClr val="007ECC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79" name="직사각형 78"/>
            <p:cNvSpPr/>
            <p:nvPr/>
          </p:nvSpPr>
          <p:spPr>
            <a:xfrm>
              <a:off x="2953307" y="2397296"/>
              <a:ext cx="3304797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kumimoji="1" lang="en-US" altLang="ko-KR" sz="2000" b="1" kern="0" dirty="0" err="1">
                  <a:solidFill>
                    <a:srgbClr val="FFFF00"/>
                  </a:solidFill>
                  <a:latin typeface="Arial Narrow" panose="020B0606020202030204" pitchFamily="34" charset="0"/>
                </a:rPr>
                <a:t>AlphaG</a:t>
              </a:r>
              <a:r>
                <a:rPr kumimoji="1" lang="en-US" altLang="ko-KR" sz="2000" b="1" kern="0" dirty="0" err="1" smtClean="0">
                  <a:solidFill>
                    <a:srgbClr val="FFFF00"/>
                  </a:solidFill>
                  <a:latin typeface="Arial Narrow" panose="020B0606020202030204" pitchFamily="34" charset="0"/>
                </a:rPr>
                <a:t>o</a:t>
              </a:r>
              <a:r>
                <a:rPr kumimoji="1" lang="en-US" altLang="ko-KR" sz="2000" b="1" kern="0" dirty="0" smtClean="0">
                  <a:solidFill>
                    <a:srgbClr val="FFFF00"/>
                  </a:solidFill>
                  <a:latin typeface="Arial Narrow" panose="020B0606020202030204" pitchFamily="34" charset="0"/>
                </a:rPr>
                <a:t> </a:t>
              </a:r>
              <a:r>
                <a:rPr kumimoji="1" lang="en-US" altLang="ko-KR" sz="2000" b="1" kern="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: Google’s AI that </a:t>
              </a:r>
              <a:r>
                <a:rPr kumimoji="1" lang="en-US" altLang="ko-KR" sz="2000" b="1" kern="0" dirty="0" smtClean="0">
                  <a:solidFill>
                    <a:schemeClr val="bg1"/>
                  </a:solidFill>
                  <a:latin typeface="Arial Narrow" panose="020B0606020202030204" pitchFamily="34" charset="0"/>
                </a:rPr>
                <a:t>Plays “Go”</a:t>
              </a:r>
              <a:endParaRPr kumimoji="1" lang="ko-KR" altLang="en-US" sz="2000" b="1" kern="0" dirty="0">
                <a:solidFill>
                  <a:schemeClr val="bg1"/>
                </a:solidFill>
                <a:latin typeface="Arial Narrow" panose="020B0606020202030204" pitchFamily="34" charset="0"/>
              </a:endParaRPr>
            </a:p>
          </p:txBody>
        </p:sp>
      </p:grpSp>
      <p:pic>
        <p:nvPicPr>
          <p:cNvPr id="82" name="Picture 2" descr="http://imgnews.naver.net/image/001/2016/03/09/AKR20160309101900007_01_i_99_20160309142709.jpg?type=w54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376" y="4598851"/>
            <a:ext cx="2613432" cy="1912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7" name="그룹 56"/>
          <p:cNvGrpSpPr/>
          <p:nvPr/>
        </p:nvGrpSpPr>
        <p:grpSpPr>
          <a:xfrm>
            <a:off x="-141037" y="1556792"/>
            <a:ext cx="3920949" cy="2095866"/>
            <a:chOff x="-40618" y="1626997"/>
            <a:chExt cx="4773823" cy="2212038"/>
          </a:xfrm>
        </p:grpSpPr>
        <p:sp>
          <p:nvSpPr>
            <p:cNvPr id="58" name="TextBox 57"/>
            <p:cNvSpPr txBox="1"/>
            <p:nvPr/>
          </p:nvSpPr>
          <p:spPr>
            <a:xfrm>
              <a:off x="893157" y="1626997"/>
              <a:ext cx="2787996" cy="3898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b="1" dirty="0" smtClean="0">
                  <a:solidFill>
                    <a:srgbClr val="FFFF00"/>
                  </a:solidFill>
                  <a:latin typeface="Arial Narrow" panose="020B0606020202030204" pitchFamily="34" charset="0"/>
                  <a:ea typeface="HY견고딕" pitchFamily="18" charset="-127"/>
                </a:rPr>
                <a:t>Ability to Compute,</a:t>
              </a:r>
              <a:endParaRPr lang="ko-KR" altLang="en-US" b="1" dirty="0">
                <a:solidFill>
                  <a:srgbClr val="FFFF00"/>
                </a:solidFill>
                <a:latin typeface="Arial Narrow" panose="020B0606020202030204" pitchFamily="34" charset="0"/>
                <a:ea typeface="HY견고딕" pitchFamily="18" charset="-127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138695" y="1888769"/>
              <a:ext cx="3008852" cy="3898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b="1" dirty="0" smtClean="0">
                  <a:solidFill>
                    <a:srgbClr val="FFFF00"/>
                  </a:solidFill>
                  <a:latin typeface="Arial Narrow" panose="020B0606020202030204" pitchFamily="34" charset="0"/>
                  <a:ea typeface="HY견고딕" pitchFamily="18" charset="-127"/>
                </a:rPr>
                <a:t>Learn, Reason,</a:t>
              </a:r>
              <a:endParaRPr lang="ko-KR" altLang="en-US" b="1" dirty="0">
                <a:solidFill>
                  <a:srgbClr val="FFFF00"/>
                </a:solidFill>
                <a:latin typeface="Arial Narrow" panose="020B0606020202030204" pitchFamily="34" charset="0"/>
                <a:ea typeface="HY견고딕" pitchFamily="18" charset="-127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394738" y="2192766"/>
              <a:ext cx="3845192" cy="3898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b="1" spc="-100" dirty="0" smtClean="0">
                  <a:solidFill>
                    <a:srgbClr val="FFFF00"/>
                  </a:solidFill>
                  <a:latin typeface="Arial Narrow" panose="020B0606020202030204" pitchFamily="34" charset="0"/>
                  <a:ea typeface="HY견고딕" pitchFamily="18" charset="-127"/>
                </a:rPr>
                <a:t>Perceive (Voice, Face, Space)</a:t>
              </a:r>
              <a:endParaRPr lang="ko-KR" altLang="en-US" b="1" spc="-100" dirty="0">
                <a:solidFill>
                  <a:srgbClr val="FFFF00"/>
                </a:solidFill>
                <a:latin typeface="Arial Narrow" panose="020B0606020202030204" pitchFamily="34" charset="0"/>
                <a:ea typeface="HY견고딕" pitchFamily="18" charset="-127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361623" y="2496763"/>
              <a:ext cx="4371582" cy="3898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b="1" spc="-100" dirty="0" smtClean="0">
                  <a:solidFill>
                    <a:srgbClr val="FFFF00"/>
                  </a:solidFill>
                  <a:latin typeface="Arial Narrow" panose="020B0606020202030204" pitchFamily="34" charset="0"/>
                  <a:ea typeface="HY견고딕" pitchFamily="18" charset="-127"/>
                </a:rPr>
                <a:t>and Process Natural Language</a:t>
              </a:r>
              <a:endParaRPr lang="ko-KR" altLang="en-US" b="1" spc="-100" dirty="0">
                <a:solidFill>
                  <a:srgbClr val="FFFF00"/>
                </a:solidFill>
                <a:latin typeface="Arial Narrow" panose="020B0606020202030204" pitchFamily="34" charset="0"/>
                <a:ea typeface="HY견고딕" pitchFamily="18" charset="-127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-40618" y="3156878"/>
              <a:ext cx="4072455" cy="6821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b="1" dirty="0" smtClean="0">
                  <a:solidFill>
                    <a:srgbClr val="FFFF00"/>
                  </a:solidFill>
                  <a:latin typeface="Arial Narrow" panose="020B0606020202030204" pitchFamily="34" charset="0"/>
                  <a:ea typeface="HY견고딕" pitchFamily="18" charset="-127"/>
                </a:rPr>
                <a:t>Computer Programming</a:t>
              </a:r>
            </a:p>
            <a:p>
              <a:pPr algn="ctr"/>
              <a:r>
                <a:rPr lang="en-US" altLang="ko-KR" b="1" dirty="0" smtClean="0">
                  <a:solidFill>
                    <a:srgbClr val="FFFF00"/>
                  </a:solidFill>
                  <a:latin typeface="Arial Narrow" panose="020B0606020202030204" pitchFamily="34" charset="0"/>
                  <a:ea typeface="HY견고딕" pitchFamily="18" charset="-127"/>
                </a:rPr>
                <a:t>(Deep &amp; Machine Learning)</a:t>
              </a:r>
              <a:endParaRPr lang="ko-KR" altLang="en-US" b="1" dirty="0">
                <a:solidFill>
                  <a:srgbClr val="FFFF00"/>
                </a:solidFill>
                <a:latin typeface="Arial Narrow" panose="020B0606020202030204" pitchFamily="34" charset="0"/>
                <a:ea typeface="HY견고딕" pitchFamily="18" charset="-127"/>
              </a:endParaRPr>
            </a:p>
          </p:txBody>
        </p:sp>
        <p:sp>
          <p:nvSpPr>
            <p:cNvPr id="63" name="아래쪽 화살표 62"/>
            <p:cNvSpPr/>
            <p:nvPr/>
          </p:nvSpPr>
          <p:spPr>
            <a:xfrm>
              <a:off x="1185780" y="2849738"/>
              <a:ext cx="481950" cy="357427"/>
            </a:xfrm>
            <a:prstGeom prst="down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>
                <a:latin typeface="Arial Narrow" panose="020B0606020202030204" pitchFamily="34" charset="0"/>
              </a:endParaRPr>
            </a:p>
          </p:txBody>
        </p:sp>
      </p:grpSp>
      <p:sp>
        <p:nvSpPr>
          <p:cNvPr id="64" name="TextBox 3"/>
          <p:cNvSpPr txBox="1"/>
          <p:nvPr/>
        </p:nvSpPr>
        <p:spPr>
          <a:xfrm>
            <a:off x="140021" y="960632"/>
            <a:ext cx="8283117" cy="506381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ko-KR" sz="2000" b="1" kern="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British Mathematician</a:t>
            </a:r>
            <a:r>
              <a:rPr kumimoji="1" lang="ko-KR" altLang="en-US" sz="2000" b="1" kern="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kumimoji="1" lang="en-US" altLang="ko-KR" sz="2000" b="1" kern="0" dirty="0">
                <a:solidFill>
                  <a:schemeClr val="bg1"/>
                </a:solidFill>
                <a:latin typeface="Arial Narrow" panose="020B0606020202030204" pitchFamily="34" charset="0"/>
              </a:rPr>
              <a:t>Alan </a:t>
            </a:r>
            <a:r>
              <a:rPr kumimoji="1" lang="en-US" altLang="ko-KR" sz="2000" b="1" kern="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Turing</a:t>
            </a:r>
            <a:r>
              <a:rPr kumimoji="1" lang="en-US" altLang="ko-KR" sz="2000" b="1" kern="0" dirty="0">
                <a:solidFill>
                  <a:schemeClr val="bg1"/>
                </a:solidFill>
                <a:latin typeface="Arial Narrow" panose="020B0606020202030204" pitchFamily="34" charset="0"/>
              </a:rPr>
              <a:t>(</a:t>
            </a:r>
            <a:r>
              <a:rPr kumimoji="1" lang="en-US" altLang="ko-KR" sz="2000" b="1" kern="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1950) - </a:t>
            </a:r>
            <a:r>
              <a:rPr kumimoji="1" lang="en-US" altLang="ko-KR" sz="2000" b="1" kern="0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Can a Machine Think? </a:t>
            </a:r>
            <a:r>
              <a:rPr kumimoji="1" lang="en-US" altLang="ko-KR" sz="2000" b="1" kern="0" dirty="0">
                <a:solidFill>
                  <a:schemeClr val="bg1"/>
                </a:solidFill>
                <a:latin typeface="Arial Narrow" panose="020B0606020202030204" pitchFamily="34" charset="0"/>
              </a:rPr>
              <a:t>(Turing Test)</a:t>
            </a:r>
            <a:endParaRPr kumimoji="1" lang="ko-KR" altLang="en-US" sz="2000" b="1" kern="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grpSp>
        <p:nvGrpSpPr>
          <p:cNvPr id="6" name="그룹 5"/>
          <p:cNvGrpSpPr/>
          <p:nvPr/>
        </p:nvGrpSpPr>
        <p:grpSpPr>
          <a:xfrm>
            <a:off x="2985842" y="1432632"/>
            <a:ext cx="5546598" cy="2539093"/>
            <a:chOff x="2985842" y="1432632"/>
            <a:chExt cx="5546598" cy="2539093"/>
          </a:xfrm>
        </p:grpSpPr>
        <p:grpSp>
          <p:nvGrpSpPr>
            <p:cNvPr id="55" name="그룹 54"/>
            <p:cNvGrpSpPr/>
            <p:nvPr/>
          </p:nvGrpSpPr>
          <p:grpSpPr>
            <a:xfrm>
              <a:off x="2985842" y="1885016"/>
              <a:ext cx="106410" cy="167333"/>
              <a:chOff x="409755" y="4148034"/>
              <a:chExt cx="97813" cy="153813"/>
            </a:xfrm>
            <a:solidFill>
              <a:schemeClr val="accent5">
                <a:lumMod val="75000"/>
              </a:schemeClr>
            </a:solidFill>
          </p:grpSpPr>
          <p:sp>
            <p:nvSpPr>
              <p:cNvPr id="56" name="모서리가 둥근 직사각형 55"/>
              <p:cNvSpPr/>
              <p:nvPr/>
            </p:nvSpPr>
            <p:spPr>
              <a:xfrm>
                <a:off x="409755" y="4148034"/>
                <a:ext cx="54677" cy="54677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5" name="모서리가 둥근 직사각형 64"/>
              <p:cNvSpPr/>
              <p:nvPr/>
            </p:nvSpPr>
            <p:spPr>
              <a:xfrm>
                <a:off x="452891" y="4197602"/>
                <a:ext cx="54677" cy="54677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7" name="모서리가 둥근 직사각형 66"/>
              <p:cNvSpPr/>
              <p:nvPr/>
            </p:nvSpPr>
            <p:spPr>
              <a:xfrm>
                <a:off x="409755" y="4247170"/>
                <a:ext cx="54677" cy="54677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68" name="그룹 67"/>
            <p:cNvGrpSpPr/>
            <p:nvPr/>
          </p:nvGrpSpPr>
          <p:grpSpPr>
            <a:xfrm>
              <a:off x="2997872" y="2782862"/>
              <a:ext cx="106410" cy="167333"/>
              <a:chOff x="409755" y="4148034"/>
              <a:chExt cx="97813" cy="153813"/>
            </a:xfrm>
            <a:solidFill>
              <a:schemeClr val="accent5">
                <a:lumMod val="75000"/>
              </a:schemeClr>
            </a:solidFill>
          </p:grpSpPr>
          <p:sp>
            <p:nvSpPr>
              <p:cNvPr id="69" name="모서리가 둥근 직사각형 68"/>
              <p:cNvSpPr/>
              <p:nvPr/>
            </p:nvSpPr>
            <p:spPr>
              <a:xfrm>
                <a:off x="409755" y="4148034"/>
                <a:ext cx="54677" cy="54677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0" name="모서리가 둥근 직사각형 69"/>
              <p:cNvSpPr/>
              <p:nvPr/>
            </p:nvSpPr>
            <p:spPr>
              <a:xfrm>
                <a:off x="452891" y="4197602"/>
                <a:ext cx="54677" cy="54677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1" name="모서리가 둥근 직사각형 70"/>
              <p:cNvSpPr/>
              <p:nvPr/>
            </p:nvSpPr>
            <p:spPr>
              <a:xfrm>
                <a:off x="409755" y="4247170"/>
                <a:ext cx="54677" cy="54677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72" name="그룹 71"/>
            <p:cNvGrpSpPr/>
            <p:nvPr/>
          </p:nvGrpSpPr>
          <p:grpSpPr>
            <a:xfrm>
              <a:off x="2997872" y="3084163"/>
              <a:ext cx="106410" cy="167333"/>
              <a:chOff x="409755" y="4148034"/>
              <a:chExt cx="97813" cy="153813"/>
            </a:xfrm>
            <a:solidFill>
              <a:schemeClr val="accent5">
                <a:lumMod val="75000"/>
              </a:schemeClr>
            </a:solidFill>
          </p:grpSpPr>
          <p:sp>
            <p:nvSpPr>
              <p:cNvPr id="73" name="모서리가 둥근 직사각형 72"/>
              <p:cNvSpPr/>
              <p:nvPr/>
            </p:nvSpPr>
            <p:spPr>
              <a:xfrm>
                <a:off x="409755" y="4148034"/>
                <a:ext cx="54677" cy="54677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4" name="모서리가 둥근 직사각형 73"/>
              <p:cNvSpPr/>
              <p:nvPr/>
            </p:nvSpPr>
            <p:spPr>
              <a:xfrm>
                <a:off x="452891" y="4197602"/>
                <a:ext cx="54677" cy="54677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5" name="모서리가 둥근 직사각형 74"/>
              <p:cNvSpPr/>
              <p:nvPr/>
            </p:nvSpPr>
            <p:spPr>
              <a:xfrm>
                <a:off x="409755" y="4247170"/>
                <a:ext cx="54677" cy="54677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" name="직사각형 1"/>
            <p:cNvSpPr/>
            <p:nvPr/>
          </p:nvSpPr>
          <p:spPr>
            <a:xfrm>
              <a:off x="3110872" y="1432632"/>
              <a:ext cx="5421568" cy="25390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sz="2000" b="1" spc="-100" dirty="0">
                  <a:solidFill>
                    <a:srgbClr val="FF0000"/>
                  </a:solidFill>
                  <a:latin typeface="Arial Narrow" panose="020B0606020202030204" pitchFamily="34" charset="0"/>
                </a:rPr>
                <a:t>From ears, mouth, eyes, to even the brain</a:t>
              </a:r>
              <a:r>
                <a:rPr kumimoji="1" lang="ko-KR" altLang="en-US" sz="2000" b="1" spc="-100" dirty="0">
                  <a:solidFill>
                    <a:srgbClr val="FF0000"/>
                  </a:solidFill>
                  <a:latin typeface="Arial Narrow" panose="020B0606020202030204" pitchFamily="34" charset="0"/>
                </a:rPr>
                <a:t> </a:t>
              </a:r>
              <a:r>
                <a:rPr kumimoji="1" lang="en-US" altLang="ko-KR" sz="2000" b="1" spc="-100" dirty="0">
                  <a:solidFill>
                    <a:srgbClr val="FF0000"/>
                  </a:solidFill>
                  <a:latin typeface="Arial Narrow" panose="020B0606020202030204" pitchFamily="34" charset="0"/>
                </a:rPr>
                <a:t>(</a:t>
              </a:r>
              <a:r>
                <a:rPr kumimoji="1" lang="en-US" altLang="ko-KR" sz="2000" spc="-100" dirty="0">
                  <a:solidFill>
                    <a:srgbClr val="FF0000"/>
                  </a:solidFill>
                  <a:latin typeface="Arial Narrow" panose="020B0606020202030204" pitchFamily="34" charset="0"/>
                </a:rPr>
                <a:t>Artificial Everything)</a:t>
              </a:r>
              <a:endParaRPr kumimoji="1" lang="en-US" altLang="ko-KR" sz="2000" b="1" spc="-100" dirty="0">
                <a:solidFill>
                  <a:srgbClr val="FF0000"/>
                </a:solidFill>
                <a:latin typeface="Arial Narrow" panose="020B0606020202030204" pitchFamily="34" charset="0"/>
              </a:endParaRPr>
            </a:p>
            <a:p>
              <a:pPr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ko-KR" b="1" dirty="0">
                  <a:gradFill>
                    <a:gsLst>
                      <a:gs pos="0">
                        <a:srgbClr val="038CC9"/>
                      </a:gs>
                      <a:gs pos="100000">
                        <a:srgbClr val="1A5FCE"/>
                      </a:gs>
                    </a:gsLst>
                    <a:lin ang="5400000" scaled="0"/>
                  </a:gradFill>
                  <a:effectLst>
                    <a:glow rad="139700">
                      <a:srgbClr val="FFFFFF"/>
                    </a:glow>
                  </a:effectLst>
                  <a:latin typeface="Arial Narrow" panose="020B0606020202030204" pitchFamily="34" charset="0"/>
                  <a:ea typeface="맑은 고딕" pitchFamily="50" charset="-127"/>
                </a:rPr>
                <a:t>Deep Learning with Big</a:t>
              </a:r>
              <a:r>
                <a:rPr lang="ko-KR" altLang="en-US" b="1" dirty="0">
                  <a:gradFill>
                    <a:gsLst>
                      <a:gs pos="0">
                        <a:srgbClr val="038CC9"/>
                      </a:gs>
                      <a:gs pos="100000">
                        <a:srgbClr val="1A5FCE"/>
                      </a:gs>
                    </a:gsLst>
                    <a:lin ang="5400000" scaled="0"/>
                  </a:gradFill>
                  <a:effectLst>
                    <a:glow rad="139700">
                      <a:srgbClr val="FFFFFF"/>
                    </a:glow>
                  </a:effectLst>
                  <a:latin typeface="Arial Narrow" panose="020B0606020202030204" pitchFamily="34" charset="0"/>
                  <a:ea typeface="맑은 고딕" pitchFamily="50" charset="-127"/>
                </a:rPr>
                <a:t> </a:t>
              </a:r>
              <a:r>
                <a:rPr lang="en-US" altLang="ko-KR" b="1" dirty="0">
                  <a:gradFill>
                    <a:gsLst>
                      <a:gs pos="0">
                        <a:srgbClr val="038CC9"/>
                      </a:gs>
                      <a:gs pos="100000">
                        <a:srgbClr val="1A5FCE"/>
                      </a:gs>
                    </a:gsLst>
                    <a:lin ang="5400000" scaled="0"/>
                  </a:gradFill>
                  <a:effectLst>
                    <a:glow rad="139700">
                      <a:srgbClr val="FFFFFF"/>
                    </a:glow>
                  </a:effectLst>
                  <a:latin typeface="Arial Narrow" panose="020B0606020202030204" pitchFamily="34" charset="0"/>
                  <a:ea typeface="맑은 고딕" pitchFamily="50" charset="-127"/>
                </a:rPr>
                <a:t>Data</a:t>
              </a:r>
            </a:p>
            <a:p>
              <a:pPr marL="457200" indent="-22860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Tx/>
                <a:buChar char="-"/>
              </a:pPr>
              <a:r>
                <a:rPr kumimoji="1" lang="en-US" altLang="ko-KR" dirty="0">
                  <a:latin typeface="Arial Narrow" panose="020B0606020202030204" pitchFamily="34" charset="0"/>
                </a:rPr>
                <a:t>Brain neuroanatomy imitation, data scaling, pattern recognition, self learning, deduction</a:t>
              </a:r>
            </a:p>
            <a:p>
              <a:pPr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dirty="0">
                  <a:latin typeface="Arial Narrow" panose="020B0606020202030204" pitchFamily="34" charset="0"/>
                </a:rPr>
                <a:t>Robots, Drones, Autonomous Vehicles</a:t>
              </a:r>
            </a:p>
            <a:p>
              <a:pPr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spc="-10" dirty="0">
                  <a:latin typeface="Arial Narrow" panose="020B0606020202030204" pitchFamily="34" charset="0"/>
                </a:rPr>
                <a:t>Solving Difficult Problems (AGI) </a:t>
              </a:r>
              <a:r>
                <a:rPr kumimoji="1" lang="en-US" altLang="ko-KR" spc="-10" dirty="0" smtClean="0">
                  <a:latin typeface="Arial Narrow" panose="020B0606020202030204" pitchFamily="34" charset="0"/>
                </a:rPr>
                <a:t>with </a:t>
              </a:r>
              <a:r>
                <a:rPr kumimoji="1" lang="en-US" altLang="ko-KR" spc="-10" dirty="0">
                  <a:latin typeface="Arial Narrow" panose="020B0606020202030204" pitchFamily="34" charset="0"/>
                </a:rPr>
                <a:t>versatile algorithms</a:t>
              </a:r>
            </a:p>
            <a:p>
              <a:pPr marL="454025" indent="-225425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Tx/>
                <a:buChar char="-"/>
              </a:pPr>
              <a:r>
                <a:rPr kumimoji="1" lang="en-US" altLang="ko-KR" dirty="0">
                  <a:latin typeface="Arial Narrow" panose="020B0606020202030204" pitchFamily="34" charset="0"/>
                </a:rPr>
                <a:t>Predict Natural Disasters,</a:t>
              </a:r>
              <a:r>
                <a:rPr kumimoji="1" lang="ko-KR" altLang="en-US" dirty="0">
                  <a:latin typeface="Arial Narrow" panose="020B0606020202030204" pitchFamily="34" charset="0"/>
                </a:rPr>
                <a:t> </a:t>
              </a:r>
              <a:r>
                <a:rPr kumimoji="1" lang="en-US" altLang="ko-KR" dirty="0">
                  <a:latin typeface="Arial Narrow" panose="020B0606020202030204" pitchFamily="34" charset="0"/>
                </a:rPr>
                <a:t>Diagnose/Treat Cancer, Emotional Robots, Financial Advise, Write </a:t>
              </a:r>
              <a:r>
                <a:rPr kumimoji="1" lang="en-US" altLang="ko-KR" dirty="0" smtClean="0">
                  <a:latin typeface="Arial Narrow" panose="020B0606020202030204" pitchFamily="34" charset="0"/>
                </a:rPr>
                <a:t>News </a:t>
              </a:r>
              <a:r>
                <a:rPr kumimoji="1" lang="en-US" altLang="ko-KR" dirty="0">
                  <a:latin typeface="Arial Narrow" panose="020B0606020202030204" pitchFamily="34" charset="0"/>
                </a:rPr>
                <a:t>Articles</a:t>
              </a:r>
            </a:p>
          </p:txBody>
        </p:sp>
      </p:grpSp>
      <p:grpSp>
        <p:nvGrpSpPr>
          <p:cNvPr id="4" name="그룹 3"/>
          <p:cNvGrpSpPr/>
          <p:nvPr/>
        </p:nvGrpSpPr>
        <p:grpSpPr>
          <a:xfrm>
            <a:off x="2895720" y="4517815"/>
            <a:ext cx="6166095" cy="2225225"/>
            <a:chOff x="3042744" y="4437112"/>
            <a:chExt cx="6166095" cy="2225225"/>
          </a:xfrm>
        </p:grpSpPr>
        <p:grpSp>
          <p:nvGrpSpPr>
            <p:cNvPr id="84" name="그룹 83"/>
            <p:cNvGrpSpPr/>
            <p:nvPr/>
          </p:nvGrpSpPr>
          <p:grpSpPr>
            <a:xfrm>
              <a:off x="3042744" y="4561032"/>
              <a:ext cx="106410" cy="167333"/>
              <a:chOff x="409755" y="4148034"/>
              <a:chExt cx="97813" cy="153813"/>
            </a:xfrm>
            <a:solidFill>
              <a:srgbClr val="0066FF"/>
            </a:solidFill>
          </p:grpSpPr>
          <p:sp>
            <p:nvSpPr>
              <p:cNvPr id="85" name="모서리가 둥근 직사각형 84"/>
              <p:cNvSpPr/>
              <p:nvPr/>
            </p:nvSpPr>
            <p:spPr>
              <a:xfrm>
                <a:off x="409755" y="4148034"/>
                <a:ext cx="54677" cy="54677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6" name="모서리가 둥근 직사각형 85"/>
              <p:cNvSpPr/>
              <p:nvPr/>
            </p:nvSpPr>
            <p:spPr>
              <a:xfrm>
                <a:off x="452891" y="4197602"/>
                <a:ext cx="54677" cy="54677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7" name="모서리가 둥근 직사각형 86"/>
              <p:cNvSpPr/>
              <p:nvPr/>
            </p:nvSpPr>
            <p:spPr>
              <a:xfrm>
                <a:off x="409755" y="4247170"/>
                <a:ext cx="54677" cy="54677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88" name="그룹 87"/>
            <p:cNvGrpSpPr/>
            <p:nvPr/>
          </p:nvGrpSpPr>
          <p:grpSpPr>
            <a:xfrm>
              <a:off x="3052269" y="5157192"/>
              <a:ext cx="106410" cy="167333"/>
              <a:chOff x="409755" y="4148034"/>
              <a:chExt cx="97813" cy="153813"/>
            </a:xfrm>
            <a:solidFill>
              <a:srgbClr val="0066FF"/>
            </a:solidFill>
          </p:grpSpPr>
          <p:sp>
            <p:nvSpPr>
              <p:cNvPr id="89" name="모서리가 둥근 직사각형 88"/>
              <p:cNvSpPr/>
              <p:nvPr/>
            </p:nvSpPr>
            <p:spPr>
              <a:xfrm>
                <a:off x="409755" y="4148034"/>
                <a:ext cx="54677" cy="54677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0" name="모서리가 둥근 직사각형 89"/>
              <p:cNvSpPr/>
              <p:nvPr/>
            </p:nvSpPr>
            <p:spPr>
              <a:xfrm>
                <a:off x="452891" y="4197602"/>
                <a:ext cx="54677" cy="54677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1" name="모서리가 둥근 직사각형 90"/>
              <p:cNvSpPr/>
              <p:nvPr/>
            </p:nvSpPr>
            <p:spPr>
              <a:xfrm>
                <a:off x="409755" y="4247170"/>
                <a:ext cx="54677" cy="54677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92" name="그룹 91"/>
            <p:cNvGrpSpPr/>
            <p:nvPr/>
          </p:nvGrpSpPr>
          <p:grpSpPr>
            <a:xfrm>
              <a:off x="3061271" y="5453568"/>
              <a:ext cx="106410" cy="167333"/>
              <a:chOff x="409755" y="4148034"/>
              <a:chExt cx="97813" cy="153813"/>
            </a:xfrm>
            <a:solidFill>
              <a:srgbClr val="0066FF"/>
            </a:solidFill>
          </p:grpSpPr>
          <p:sp>
            <p:nvSpPr>
              <p:cNvPr id="93" name="모서리가 둥근 직사각형 92"/>
              <p:cNvSpPr/>
              <p:nvPr/>
            </p:nvSpPr>
            <p:spPr>
              <a:xfrm>
                <a:off x="409755" y="4148034"/>
                <a:ext cx="54677" cy="54677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4" name="모서리가 둥근 직사각형 93"/>
              <p:cNvSpPr/>
              <p:nvPr/>
            </p:nvSpPr>
            <p:spPr>
              <a:xfrm>
                <a:off x="452891" y="4197602"/>
                <a:ext cx="54677" cy="54677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5" name="모서리가 둥근 직사각형 94"/>
              <p:cNvSpPr/>
              <p:nvPr/>
            </p:nvSpPr>
            <p:spPr>
              <a:xfrm>
                <a:off x="409755" y="4247170"/>
                <a:ext cx="54677" cy="54677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96" name="그룹 95"/>
            <p:cNvGrpSpPr/>
            <p:nvPr/>
          </p:nvGrpSpPr>
          <p:grpSpPr>
            <a:xfrm>
              <a:off x="3071319" y="6051432"/>
              <a:ext cx="106410" cy="167333"/>
              <a:chOff x="409755" y="4148034"/>
              <a:chExt cx="97813" cy="153813"/>
            </a:xfrm>
            <a:solidFill>
              <a:srgbClr val="0066FF"/>
            </a:solidFill>
          </p:grpSpPr>
          <p:sp>
            <p:nvSpPr>
              <p:cNvPr id="97" name="모서리가 둥근 직사각형 96"/>
              <p:cNvSpPr/>
              <p:nvPr/>
            </p:nvSpPr>
            <p:spPr>
              <a:xfrm>
                <a:off x="409755" y="4148034"/>
                <a:ext cx="54677" cy="54677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8" name="모서리가 둥근 직사각형 97"/>
              <p:cNvSpPr/>
              <p:nvPr/>
            </p:nvSpPr>
            <p:spPr>
              <a:xfrm>
                <a:off x="452891" y="4197602"/>
                <a:ext cx="54677" cy="54677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9" name="모서리가 둥근 직사각형 98"/>
              <p:cNvSpPr/>
              <p:nvPr/>
            </p:nvSpPr>
            <p:spPr>
              <a:xfrm>
                <a:off x="409755" y="4247170"/>
                <a:ext cx="54677" cy="54677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3" name="직사각형 2"/>
            <p:cNvSpPr/>
            <p:nvPr/>
          </p:nvSpPr>
          <p:spPr>
            <a:xfrm>
              <a:off x="3160167" y="4437112"/>
              <a:ext cx="6048672" cy="22252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dirty="0">
                  <a:latin typeface="Arial Narrow" panose="020B0606020202030204" pitchFamily="34" charset="0"/>
                </a:rPr>
                <a:t>Developed by British Startup (</a:t>
              </a:r>
              <a:r>
                <a:rPr kumimoji="1" lang="en-US" altLang="ko-KR" dirty="0" err="1">
                  <a:latin typeface="Arial Narrow" panose="020B0606020202030204" pitchFamily="34" charset="0"/>
                </a:rPr>
                <a:t>Deepmind</a:t>
              </a:r>
              <a:r>
                <a:rPr kumimoji="1" lang="en-US" altLang="ko-KR" dirty="0">
                  <a:latin typeface="Arial Narrow" panose="020B0606020202030204" pitchFamily="34" charset="0"/>
                </a:rPr>
                <a:t>); taken </a:t>
              </a:r>
              <a:r>
                <a:rPr kumimoji="1" lang="en-US" altLang="ko-KR" dirty="0" smtClean="0">
                  <a:latin typeface="Arial Narrow" panose="020B0606020202030204" pitchFamily="34" charset="0"/>
                </a:rPr>
                <a:t>over </a:t>
              </a:r>
              <a:r>
                <a:rPr kumimoji="1" lang="en-US" altLang="ko-KR" dirty="0">
                  <a:latin typeface="Arial Narrow" panose="020B0606020202030204" pitchFamily="34" charset="0"/>
                </a:rPr>
                <a:t>in 2014</a:t>
              </a:r>
            </a:p>
            <a:p>
              <a:pPr>
                <a:lnSpc>
                  <a:spcPct val="110000"/>
                </a:lnSpc>
              </a:pPr>
              <a:r>
                <a:rPr kumimoji="1" lang="en-US" altLang="ko-KR" dirty="0">
                  <a:latin typeface="Arial Narrow" panose="020B0606020202030204" pitchFamily="34" charset="0"/>
                </a:rPr>
                <a:t>Incorporeal: Algorithm in England, Server in the US</a:t>
              </a:r>
              <a:r>
                <a:rPr kumimoji="1" lang="ko-KR" altLang="en-US" dirty="0">
                  <a:latin typeface="Arial Narrow" panose="020B0606020202030204" pitchFamily="34" charset="0"/>
                </a:rPr>
                <a:t> </a:t>
              </a:r>
              <a:endParaRPr kumimoji="1" lang="en-US" altLang="ko-KR" dirty="0">
                <a:latin typeface="Arial Narrow" panose="020B0606020202030204" pitchFamily="34" charset="0"/>
              </a:endParaRPr>
            </a:p>
            <a:p>
              <a:pPr>
                <a:lnSpc>
                  <a:spcPct val="110000"/>
                </a:lnSpc>
              </a:pPr>
              <a:r>
                <a:rPr lang="en-US" altLang="ko-KR" b="1" dirty="0">
                  <a:gradFill>
                    <a:gsLst>
                      <a:gs pos="0">
                        <a:srgbClr val="038CC9"/>
                      </a:gs>
                      <a:gs pos="100000">
                        <a:srgbClr val="1A5FCE"/>
                      </a:gs>
                    </a:gsLst>
                    <a:lin ang="5400000" scaled="0"/>
                  </a:gradFill>
                  <a:effectLst>
                    <a:glow rad="139700">
                      <a:srgbClr val="FFFFFF"/>
                    </a:glow>
                  </a:effectLst>
                  <a:latin typeface="Arial Narrow" panose="020B0606020202030204" pitchFamily="34" charset="0"/>
                  <a:ea typeface="맑은 고딕" pitchFamily="50" charset="-127"/>
                </a:rPr>
                <a:t>Cloud Computing</a:t>
              </a:r>
              <a:r>
                <a:rPr kumimoji="1" lang="en-US" altLang="ko-KR" dirty="0">
                  <a:latin typeface="Arial Narrow" panose="020B0606020202030204" pitchFamily="34" charset="0"/>
                </a:rPr>
                <a:t>: 1,202</a:t>
              </a:r>
              <a:r>
                <a:rPr kumimoji="1" lang="ko-KR" altLang="en-US" dirty="0">
                  <a:latin typeface="Arial Narrow" panose="020B0606020202030204" pitchFamily="34" charset="0"/>
                </a:rPr>
                <a:t> </a:t>
              </a:r>
              <a:r>
                <a:rPr kumimoji="1" lang="en-US" altLang="ko-KR" dirty="0">
                  <a:latin typeface="Arial Narrow" panose="020B0606020202030204" pitchFamily="34" charset="0"/>
                </a:rPr>
                <a:t>CPUs; </a:t>
              </a:r>
              <a:r>
                <a:rPr kumimoji="1" lang="en-US" altLang="ko-KR" dirty="0" smtClean="0">
                  <a:latin typeface="Arial Narrow" panose="020B0606020202030204" pitchFamily="34" charset="0"/>
                </a:rPr>
                <a:t>176</a:t>
              </a:r>
              <a:r>
                <a:rPr kumimoji="1" lang="ko-KR" altLang="en-US" dirty="0" smtClean="0">
                  <a:latin typeface="Arial Narrow" panose="020B0606020202030204" pitchFamily="34" charset="0"/>
                </a:rPr>
                <a:t> </a:t>
              </a:r>
              <a:r>
                <a:rPr kumimoji="1" lang="en-US" altLang="ko-KR" dirty="0" smtClean="0">
                  <a:latin typeface="Arial Narrow" panose="020B0606020202030204" pitchFamily="34" charset="0"/>
                </a:rPr>
                <a:t>GPUs</a:t>
              </a:r>
              <a:endParaRPr kumimoji="1" lang="en-US" altLang="ko-KR" dirty="0">
                <a:latin typeface="Arial Narrow" panose="020B0606020202030204" pitchFamily="34" charset="0"/>
              </a:endParaRPr>
            </a:p>
            <a:p>
              <a:pPr>
                <a:lnSpc>
                  <a:spcPct val="110000"/>
                </a:lnSpc>
              </a:pPr>
              <a:r>
                <a:rPr lang="en-US" altLang="ko-KR" b="1" dirty="0">
                  <a:gradFill>
                    <a:gsLst>
                      <a:gs pos="0">
                        <a:srgbClr val="038CC9"/>
                      </a:gs>
                      <a:gs pos="100000">
                        <a:srgbClr val="1A5FCE"/>
                      </a:gs>
                    </a:gsLst>
                    <a:lin ang="5400000" scaled="0"/>
                  </a:gradFill>
                  <a:effectLst>
                    <a:glow rad="139700">
                      <a:srgbClr val="FFFFFF"/>
                    </a:glow>
                  </a:effectLst>
                  <a:latin typeface="Arial Narrow" panose="020B0606020202030204" pitchFamily="34" charset="0"/>
                  <a:ea typeface="맑은 고딕" pitchFamily="50" charset="-127"/>
                </a:rPr>
                <a:t>Deep Learning</a:t>
              </a:r>
              <a:r>
                <a:rPr kumimoji="1" lang="en-US" altLang="ko-KR" dirty="0">
                  <a:latin typeface="Arial Narrow" panose="020B0606020202030204" pitchFamily="34" charset="0"/>
                </a:rPr>
                <a:t>: 1 million games in 4 weeks</a:t>
              </a:r>
              <a:r>
                <a:rPr kumimoji="1" lang="ko-KR" altLang="en-US" dirty="0">
                  <a:latin typeface="Arial Narrow" panose="020B0606020202030204" pitchFamily="34" charset="0"/>
                </a:rPr>
                <a:t> </a:t>
              </a:r>
              <a:r>
                <a:rPr kumimoji="1" lang="en-US" altLang="ko-KR" dirty="0">
                  <a:latin typeface="Arial Narrow" panose="020B0606020202030204" pitchFamily="34" charset="0"/>
                </a:rPr>
                <a:t>(1,000 </a:t>
              </a:r>
              <a:r>
                <a:rPr kumimoji="1" lang="en-US" altLang="ko-KR" dirty="0" smtClean="0">
                  <a:latin typeface="Arial Narrow" panose="020B0606020202030204" pitchFamily="34" charset="0"/>
                </a:rPr>
                <a:t>years </a:t>
              </a:r>
              <a:r>
                <a:rPr kumimoji="1" lang="en-US" altLang="ko-KR" dirty="0">
                  <a:latin typeface="Arial Narrow" panose="020B0606020202030204" pitchFamily="34" charset="0"/>
                </a:rPr>
                <a:t>by humans)</a:t>
              </a:r>
            </a:p>
            <a:p>
              <a:pPr>
                <a:lnSpc>
                  <a:spcPct val="110000"/>
                </a:lnSpc>
              </a:pPr>
              <a:r>
                <a:rPr kumimoji="1" lang="en-US" altLang="ko-KR" dirty="0">
                  <a:latin typeface="Arial Narrow" panose="020B0606020202030204" pitchFamily="34" charset="0"/>
                </a:rPr>
                <a:t>Dominates KR/JP/CN Go programs in 1 year (494 Wins </a:t>
              </a:r>
              <a:r>
                <a:rPr kumimoji="1" lang="en-US" altLang="ko-KR" dirty="0" smtClean="0">
                  <a:latin typeface="Arial Narrow" panose="020B0606020202030204" pitchFamily="34" charset="0"/>
                </a:rPr>
                <a:t>/ 495 Matches)</a:t>
              </a:r>
              <a:endParaRPr kumimoji="1" lang="en-US" altLang="ko-KR" dirty="0">
                <a:latin typeface="Arial Narrow" panose="020B0606020202030204" pitchFamily="34" charset="0"/>
              </a:endParaRPr>
            </a:p>
            <a:p>
              <a:pPr>
                <a:lnSpc>
                  <a:spcPct val="110000"/>
                </a:lnSpc>
              </a:pPr>
              <a:r>
                <a:rPr lang="en-US" altLang="ko-KR" b="1" dirty="0">
                  <a:gradFill>
                    <a:gsLst>
                      <a:gs pos="0">
                        <a:srgbClr val="038CC9"/>
                      </a:gs>
                      <a:gs pos="100000">
                        <a:srgbClr val="1A5FCE"/>
                      </a:gs>
                    </a:gsLst>
                    <a:lin ang="5400000" scaled="0"/>
                  </a:gradFill>
                  <a:effectLst>
                    <a:glow rad="139700">
                      <a:srgbClr val="FFFFFF"/>
                    </a:glow>
                  </a:effectLst>
                  <a:latin typeface="Arial Narrow" panose="020B0606020202030204" pitchFamily="34" charset="0"/>
                  <a:ea typeface="맑은 고딕" pitchFamily="50" charset="-127"/>
                </a:rPr>
                <a:t>Google Deep Mind Challenge Match</a:t>
              </a:r>
              <a:r>
                <a:rPr kumimoji="1" lang="en-US" altLang="ko-KR" dirty="0">
                  <a:latin typeface="Arial Narrow" panose="020B0606020202030204" pitchFamily="34" charset="0"/>
                </a:rPr>
                <a:t>: March 9th, 5 countries, Four Seasons Hotel, </a:t>
              </a:r>
              <a:r>
                <a:rPr kumimoji="1" lang="en-US" altLang="ko-KR" dirty="0" smtClean="0">
                  <a:latin typeface="Arial Narrow" panose="020B0606020202030204" pitchFamily="34" charset="0"/>
                </a:rPr>
                <a:t>worldwide broadcast</a:t>
              </a:r>
              <a:endParaRPr kumimoji="1" lang="en-US" altLang="ko-KR" dirty="0">
                <a:latin typeface="Arial Narrow" panose="020B0606020202030204" pitchFamily="34" charset="0"/>
              </a:endParaRPr>
            </a:p>
          </p:txBody>
        </p:sp>
        <p:grpSp>
          <p:nvGrpSpPr>
            <p:cNvPr id="100" name="그룹 99"/>
            <p:cNvGrpSpPr/>
            <p:nvPr/>
          </p:nvGrpSpPr>
          <p:grpSpPr>
            <a:xfrm>
              <a:off x="3049784" y="4860784"/>
              <a:ext cx="106410" cy="167333"/>
              <a:chOff x="409755" y="4148034"/>
              <a:chExt cx="97813" cy="153813"/>
            </a:xfrm>
            <a:solidFill>
              <a:srgbClr val="0066FF"/>
            </a:solidFill>
          </p:grpSpPr>
          <p:sp>
            <p:nvSpPr>
              <p:cNvPr id="101" name="모서리가 둥근 직사각형 100"/>
              <p:cNvSpPr/>
              <p:nvPr/>
            </p:nvSpPr>
            <p:spPr>
              <a:xfrm>
                <a:off x="409755" y="4148034"/>
                <a:ext cx="54677" cy="54677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2" name="모서리가 둥근 직사각형 101"/>
              <p:cNvSpPr/>
              <p:nvPr/>
            </p:nvSpPr>
            <p:spPr>
              <a:xfrm>
                <a:off x="452891" y="4197602"/>
                <a:ext cx="54677" cy="54677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3" name="모서리가 둥근 직사각형 102"/>
              <p:cNvSpPr/>
              <p:nvPr/>
            </p:nvSpPr>
            <p:spPr>
              <a:xfrm>
                <a:off x="409755" y="4247170"/>
                <a:ext cx="54677" cy="54677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10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8677809" y="6520259"/>
            <a:ext cx="430695" cy="365125"/>
          </a:xfrm>
        </p:spPr>
        <p:txBody>
          <a:bodyPr/>
          <a:lstStyle/>
          <a:p>
            <a:fld id="{39B9D086-CB07-40F2-BE8A-FA3E8923941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+mj-ea"/>
                <a:ea typeface="+mj-ea"/>
              </a:rPr>
              <a:pPr/>
              <a:t>23</a:t>
            </a:fld>
            <a:endParaRPr lang="ko-KR" altLang="en-US" dirty="0">
              <a:solidFill>
                <a:prstClr val="black">
                  <a:tint val="75000"/>
                </a:prstClr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67454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C:\Users\O\Desktop\마스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" y="3297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5" name="직선 연결선 134"/>
          <p:cNvCxnSpPr/>
          <p:nvPr/>
        </p:nvCxnSpPr>
        <p:spPr>
          <a:xfrm>
            <a:off x="436022" y="769020"/>
            <a:ext cx="8384450" cy="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직선 연결선 135"/>
          <p:cNvCxnSpPr/>
          <p:nvPr/>
        </p:nvCxnSpPr>
        <p:spPr>
          <a:xfrm>
            <a:off x="406317" y="764704"/>
            <a:ext cx="349259" cy="0"/>
          </a:xfrm>
          <a:prstGeom prst="line">
            <a:avLst/>
          </a:prstGeom>
          <a:ln w="22225" cap="sq">
            <a:solidFill>
              <a:srgbClr val="DE5A00"/>
            </a:solidFill>
            <a:prstDash val="solid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3" descr="C:\Users\nipa\Desktop\BS-04-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100" y="44624"/>
            <a:ext cx="1885950" cy="379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직선 연결선 12"/>
          <p:cNvCxnSpPr/>
          <p:nvPr/>
        </p:nvCxnSpPr>
        <p:spPr>
          <a:xfrm>
            <a:off x="270570" y="764704"/>
            <a:ext cx="349259" cy="0"/>
          </a:xfrm>
          <a:prstGeom prst="line">
            <a:avLst/>
          </a:prstGeom>
          <a:ln w="22225" cap="sq">
            <a:solidFill>
              <a:srgbClr val="DE5A00"/>
            </a:solidFill>
            <a:prstDash val="solid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23528" y="318428"/>
            <a:ext cx="329184" cy="430887"/>
          </a:xfrm>
          <a:prstGeom prst="rect">
            <a:avLst/>
          </a:prstGeom>
          <a:noFill/>
        </p:spPr>
        <p:txBody>
          <a:bodyPr wrap="none" lIns="36000" rIns="36000" rtlCol="0" anchor="ctr">
            <a:spAutoFit/>
          </a:bodyPr>
          <a:lstStyle/>
          <a:p>
            <a:r>
              <a:rPr lang="en-US" altLang="ko-KR" sz="2200" spc="-100" dirty="0">
                <a:gradFill>
                  <a:gsLst>
                    <a:gs pos="0">
                      <a:srgbClr val="F79646">
                        <a:lumMod val="75000"/>
                      </a:srgbClr>
                    </a:gs>
                    <a:gs pos="100000">
                      <a:srgbClr val="CC3300"/>
                    </a:gs>
                  </a:gsLst>
                  <a:lin ang="5400000" scaled="0"/>
                </a:gradFill>
                <a:effectLst>
                  <a:glow rad="101600">
                    <a:srgbClr val="FFFFFF"/>
                  </a:glow>
                </a:effectLst>
                <a:latin typeface="Arial Black" panose="020B0A04020102020204" pitchFamily="34" charset="0"/>
                <a:ea typeface="HY견고딕" pitchFamily="18" charset="-127"/>
              </a:rPr>
              <a:t>3.</a:t>
            </a:r>
            <a:endParaRPr lang="ko-KR" altLang="en-US" sz="2200" spc="-100" dirty="0">
              <a:gradFill>
                <a:gsLst>
                  <a:gs pos="0">
                    <a:srgbClr val="F79646">
                      <a:lumMod val="75000"/>
                    </a:srgbClr>
                  </a:gs>
                  <a:gs pos="100000">
                    <a:srgbClr val="CC3300"/>
                  </a:gs>
                </a:gsLst>
                <a:lin ang="5400000" scaled="0"/>
              </a:gradFill>
              <a:effectLst>
                <a:glow rad="101600">
                  <a:srgbClr val="FFFFFF"/>
                </a:glow>
              </a:effectLst>
              <a:latin typeface="Arial Black" panose="020B0A04020102020204" pitchFamily="34" charset="0"/>
              <a:ea typeface="HY견고딕" pitchFamily="18" charset="-127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593651" y="264939"/>
            <a:ext cx="7504850" cy="49244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fontAlgn="base"/>
            <a:r>
              <a:rPr lang="en-US" altLang="ko-KR" sz="2200" spc="-100" dirty="0">
                <a:gradFill>
                  <a:gsLst>
                    <a:gs pos="0">
                      <a:srgbClr val="F79646">
                        <a:lumMod val="75000"/>
                      </a:srgbClr>
                    </a:gs>
                    <a:gs pos="100000">
                      <a:srgbClr val="CC3300"/>
                    </a:gs>
                  </a:gsLst>
                  <a:lin ang="5400000" scaled="0"/>
                </a:gradFill>
                <a:effectLst>
                  <a:glow rad="101600">
                    <a:srgbClr val="FFFFFF"/>
                  </a:glow>
                </a:effectLst>
                <a:latin typeface="Arial Black" panose="020B0A04020102020204" pitchFamily="34" charset="0"/>
                <a:ea typeface="HY견고딕" pitchFamily="18" charset="-127"/>
              </a:rPr>
              <a:t>IT Key Issues in </a:t>
            </a:r>
            <a:r>
              <a:rPr lang="en-US" altLang="ko-KR" sz="2200" spc="-100" dirty="0" smtClean="0">
                <a:gradFill>
                  <a:gsLst>
                    <a:gs pos="0">
                      <a:srgbClr val="F79646">
                        <a:lumMod val="75000"/>
                      </a:srgbClr>
                    </a:gs>
                    <a:gs pos="100000">
                      <a:srgbClr val="CC3300"/>
                    </a:gs>
                  </a:gsLst>
                  <a:lin ang="5400000" scaled="0"/>
                </a:gradFill>
                <a:effectLst>
                  <a:glow rad="101600">
                    <a:srgbClr val="FFFFFF"/>
                  </a:glow>
                </a:effectLst>
                <a:latin typeface="Arial Black" panose="020B0A04020102020204" pitchFamily="34" charset="0"/>
                <a:ea typeface="HY견고딕" pitchFamily="18" charset="-127"/>
              </a:rPr>
              <a:t>2016 (</a:t>
            </a:r>
            <a:r>
              <a:rPr lang="en-US" altLang="ko-KR" sz="2200" spc="-100" dirty="0">
                <a:gradFill>
                  <a:gsLst>
                    <a:gs pos="0">
                      <a:srgbClr val="F79646">
                        <a:lumMod val="75000"/>
                      </a:srgbClr>
                    </a:gs>
                    <a:gs pos="100000">
                      <a:srgbClr val="CC3300"/>
                    </a:gs>
                  </a:gsLst>
                  <a:lin ang="5400000" scaled="0"/>
                </a:gradFill>
                <a:effectLst>
                  <a:glow rad="101600">
                    <a:srgbClr val="FFFFFF"/>
                  </a:glow>
                </a:effectLst>
                <a:latin typeface="Arial Black" panose="020B0A04020102020204" pitchFamily="34" charset="0"/>
                <a:ea typeface="HY견고딕" pitchFamily="18" charset="-127"/>
              </a:rPr>
              <a:t>4) –</a:t>
            </a:r>
            <a:r>
              <a:rPr lang="en-US" altLang="ko-KR" sz="2200" b="1" dirty="0" smtClean="0">
                <a:gradFill>
                  <a:gsLst>
                    <a:gs pos="57500">
                      <a:srgbClr val="DE5A00"/>
                    </a:gs>
                    <a:gs pos="44583">
                      <a:srgbClr val="DE5A00"/>
                    </a:gs>
                  </a:gsLst>
                  <a:lin ang="5400000" scaled="0"/>
                </a:gradFill>
              </a:rPr>
              <a:t> </a:t>
            </a:r>
            <a:r>
              <a:rPr lang="en-US" altLang="ko-KR" sz="2600" b="1" dirty="0">
                <a:gradFill>
                  <a:gsLst>
                    <a:gs pos="0">
                      <a:srgbClr val="038CC9"/>
                    </a:gs>
                    <a:gs pos="100000">
                      <a:srgbClr val="1A5FCE"/>
                    </a:gs>
                  </a:gsLst>
                  <a:lin ang="5400000" scaled="0"/>
                </a:gradFill>
                <a:effectLst>
                  <a:glow rad="139700">
                    <a:srgbClr val="FFFFFF"/>
                  </a:glow>
                </a:effectLst>
                <a:latin typeface="Arial Narrow" panose="020B0606020202030204" pitchFamily="34" charset="0"/>
                <a:ea typeface="맑은 고딕" pitchFamily="50" charset="-127"/>
              </a:rPr>
              <a:t>Artificial</a:t>
            </a:r>
            <a:r>
              <a:rPr lang="ko-KR" altLang="en-US" sz="2600" b="1" dirty="0">
                <a:gradFill>
                  <a:gsLst>
                    <a:gs pos="0">
                      <a:srgbClr val="038CC9"/>
                    </a:gs>
                    <a:gs pos="100000">
                      <a:srgbClr val="1A5FCE"/>
                    </a:gs>
                  </a:gsLst>
                  <a:lin ang="5400000" scaled="0"/>
                </a:gradFill>
                <a:effectLst>
                  <a:glow rad="139700">
                    <a:srgbClr val="FFFFFF"/>
                  </a:glow>
                </a:effectLst>
                <a:latin typeface="Arial Narrow" panose="020B0606020202030204" pitchFamily="34" charset="0"/>
                <a:ea typeface="맑은 고딕" pitchFamily="50" charset="-127"/>
              </a:rPr>
              <a:t> </a:t>
            </a:r>
            <a:r>
              <a:rPr lang="en-US" altLang="ko-KR" sz="2600" b="1" dirty="0">
                <a:gradFill>
                  <a:gsLst>
                    <a:gs pos="0">
                      <a:srgbClr val="038CC9"/>
                    </a:gs>
                    <a:gs pos="100000">
                      <a:srgbClr val="1A5FCE"/>
                    </a:gs>
                  </a:gsLst>
                  <a:lin ang="5400000" scaled="0"/>
                </a:gradFill>
                <a:effectLst>
                  <a:glow rad="139700">
                    <a:srgbClr val="FFFFFF"/>
                  </a:glow>
                </a:effectLst>
                <a:latin typeface="Arial Narrow" panose="020B0606020202030204" pitchFamily="34" charset="0"/>
                <a:ea typeface="맑은 고딕" pitchFamily="50" charset="-127"/>
              </a:rPr>
              <a:t>Intelligence</a:t>
            </a:r>
          </a:p>
        </p:txBody>
      </p:sp>
      <p:sp>
        <p:nvSpPr>
          <p:cNvPr id="14" name="직사각형 13"/>
          <p:cNvSpPr/>
          <p:nvPr/>
        </p:nvSpPr>
        <p:spPr>
          <a:xfrm>
            <a:off x="408579" y="908720"/>
            <a:ext cx="8361981" cy="725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30325" eaLnBrk="0" latinLnBrk="0" hangingPunct="0">
              <a:lnSpc>
                <a:spcPct val="120000"/>
              </a:lnSpc>
              <a:buSzPct val="100000"/>
              <a:defRPr/>
            </a:pPr>
            <a:r>
              <a:rPr lang="en-US" altLang="ko-KR" b="1" dirty="0">
                <a:gradFill>
                  <a:gsLst>
                    <a:gs pos="0">
                      <a:srgbClr val="038CC9"/>
                    </a:gs>
                    <a:gs pos="100000">
                      <a:srgbClr val="1A5FCE"/>
                    </a:gs>
                  </a:gsLst>
                  <a:lin ang="5400000" scaled="0"/>
                </a:gradFill>
                <a:effectLst>
                  <a:glow rad="139700">
                    <a:srgbClr val="FFFFFF"/>
                  </a:glow>
                </a:effectLst>
                <a:latin typeface="Arial Narrow" panose="020B0606020202030204" pitchFamily="34" charset="0"/>
                <a:ea typeface="맑은 고딕" pitchFamily="50" charset="-127"/>
              </a:rPr>
              <a:t>Intelligent Information</a:t>
            </a:r>
            <a:r>
              <a:rPr lang="ko-KR" altLang="en-US" b="1" dirty="0">
                <a:gradFill>
                  <a:gsLst>
                    <a:gs pos="0">
                      <a:srgbClr val="038CC9"/>
                    </a:gs>
                    <a:gs pos="100000">
                      <a:srgbClr val="1A5FCE"/>
                    </a:gs>
                  </a:gsLst>
                  <a:lin ang="5400000" scaled="0"/>
                </a:gradFill>
                <a:effectLst>
                  <a:glow rad="139700">
                    <a:srgbClr val="FFFFFF"/>
                  </a:glow>
                </a:effectLst>
                <a:latin typeface="Arial Narrow" panose="020B0606020202030204" pitchFamily="34" charset="0"/>
                <a:ea typeface="맑은 고딕" pitchFamily="50" charset="-127"/>
              </a:rPr>
              <a:t> </a:t>
            </a:r>
            <a:r>
              <a:rPr lang="en-US" altLang="ko-KR" b="1" dirty="0">
                <a:gradFill>
                  <a:gsLst>
                    <a:gs pos="0">
                      <a:srgbClr val="038CC9"/>
                    </a:gs>
                    <a:gs pos="100000">
                      <a:srgbClr val="1A5FCE"/>
                    </a:gs>
                  </a:gsLst>
                  <a:lin ang="5400000" scaled="0"/>
                </a:gradFill>
                <a:effectLst>
                  <a:glow rad="139700">
                    <a:srgbClr val="FFFFFF"/>
                  </a:glow>
                </a:effectLst>
                <a:latin typeface="Arial Narrow" panose="020B0606020202030204" pitchFamily="34" charset="0"/>
                <a:ea typeface="맑은 고딕" pitchFamily="50" charset="-127"/>
              </a:rPr>
              <a:t>Technology: Intelligence (AI) + Information (Big</a:t>
            </a:r>
            <a:r>
              <a:rPr lang="ko-KR" altLang="en-US" b="1" dirty="0">
                <a:gradFill>
                  <a:gsLst>
                    <a:gs pos="0">
                      <a:srgbClr val="038CC9"/>
                    </a:gs>
                    <a:gs pos="100000">
                      <a:srgbClr val="1A5FCE"/>
                    </a:gs>
                  </a:gsLst>
                  <a:lin ang="5400000" scaled="0"/>
                </a:gradFill>
                <a:effectLst>
                  <a:glow rad="139700">
                    <a:srgbClr val="FFFFFF"/>
                  </a:glow>
                </a:effectLst>
                <a:latin typeface="Arial Narrow" panose="020B0606020202030204" pitchFamily="34" charset="0"/>
                <a:ea typeface="맑은 고딕" pitchFamily="50" charset="-127"/>
              </a:rPr>
              <a:t> </a:t>
            </a:r>
            <a:r>
              <a:rPr lang="en-US" altLang="ko-KR" b="1" dirty="0">
                <a:gradFill>
                  <a:gsLst>
                    <a:gs pos="0">
                      <a:srgbClr val="038CC9"/>
                    </a:gs>
                    <a:gs pos="100000">
                      <a:srgbClr val="1A5FCE"/>
                    </a:gs>
                  </a:gsLst>
                  <a:lin ang="5400000" scaled="0"/>
                </a:gradFill>
                <a:effectLst>
                  <a:glow rad="139700">
                    <a:srgbClr val="FFFFFF"/>
                  </a:glow>
                </a:effectLst>
                <a:latin typeface="Arial Narrow" panose="020B0606020202030204" pitchFamily="34" charset="0"/>
                <a:ea typeface="맑은 고딕" pitchFamily="50" charset="-127"/>
              </a:rPr>
              <a:t>Data, </a:t>
            </a:r>
            <a:r>
              <a:rPr lang="en-US" altLang="ko-KR" b="1" dirty="0" err="1">
                <a:gradFill>
                  <a:gsLst>
                    <a:gs pos="0">
                      <a:srgbClr val="038CC9"/>
                    </a:gs>
                    <a:gs pos="100000">
                      <a:srgbClr val="1A5FCE"/>
                    </a:gs>
                  </a:gsLst>
                  <a:lin ang="5400000" scaled="0"/>
                </a:gradFill>
                <a:effectLst>
                  <a:glow rad="139700">
                    <a:srgbClr val="FFFFFF"/>
                  </a:glow>
                </a:effectLst>
                <a:latin typeface="Arial Narrow" panose="020B0606020202030204" pitchFamily="34" charset="0"/>
                <a:ea typeface="맑은 고딕" pitchFamily="50" charset="-127"/>
              </a:rPr>
              <a:t>IoT</a:t>
            </a:r>
            <a:r>
              <a:rPr lang="en-US" altLang="ko-KR" b="1" dirty="0">
                <a:gradFill>
                  <a:gsLst>
                    <a:gs pos="0">
                      <a:srgbClr val="038CC9"/>
                    </a:gs>
                    <a:gs pos="100000">
                      <a:srgbClr val="1A5FCE"/>
                    </a:gs>
                  </a:gsLst>
                  <a:lin ang="5400000" scaled="0"/>
                </a:gradFill>
                <a:effectLst>
                  <a:glow rad="139700">
                    <a:srgbClr val="FFFFFF"/>
                  </a:glow>
                </a:effectLst>
                <a:latin typeface="Arial Narrow" panose="020B0606020202030204" pitchFamily="34" charset="0"/>
                <a:ea typeface="맑은 고딕" pitchFamily="50" charset="-127"/>
              </a:rPr>
              <a:t>, Cloud)</a:t>
            </a:r>
            <a:r>
              <a:rPr lang="ko-KR" altLang="en-US" b="1" dirty="0">
                <a:gradFill>
                  <a:gsLst>
                    <a:gs pos="0">
                      <a:srgbClr val="038CC9"/>
                    </a:gs>
                    <a:gs pos="100000">
                      <a:srgbClr val="1A5FCE"/>
                    </a:gs>
                  </a:gsLst>
                  <a:lin ang="5400000" scaled="0"/>
                </a:gradFill>
                <a:effectLst>
                  <a:glow rad="139700">
                    <a:srgbClr val="FFFFFF"/>
                  </a:glow>
                </a:effectLst>
                <a:latin typeface="Arial Narrow" panose="020B0606020202030204" pitchFamily="34" charset="0"/>
                <a:ea typeface="맑은 고딕" pitchFamily="50" charset="-127"/>
              </a:rPr>
              <a:t> </a:t>
            </a:r>
            <a:endParaRPr lang="en-US" altLang="ko-KR" b="1" dirty="0">
              <a:gradFill>
                <a:gsLst>
                  <a:gs pos="0">
                    <a:srgbClr val="038CC9"/>
                  </a:gs>
                  <a:gs pos="100000">
                    <a:srgbClr val="1A5FCE"/>
                  </a:gs>
                </a:gsLst>
                <a:lin ang="5400000" scaled="0"/>
              </a:gradFill>
              <a:effectLst>
                <a:glow rad="139700">
                  <a:srgbClr val="FFFFFF"/>
                </a:glow>
              </a:effectLst>
              <a:latin typeface="Arial Narrow" panose="020B0606020202030204" pitchFamily="34" charset="0"/>
              <a:ea typeface="맑은 고딕" pitchFamily="50" charset="-127"/>
            </a:endParaRPr>
          </a:p>
          <a:p>
            <a:pPr defTabSz="1330325" eaLnBrk="0" latinLnBrk="0" hangingPunct="0">
              <a:lnSpc>
                <a:spcPct val="120000"/>
              </a:lnSpc>
              <a:buSzPct val="100000"/>
              <a:defRPr/>
            </a:pPr>
            <a:r>
              <a:rPr lang="en-US" altLang="ko-KR" b="1" dirty="0">
                <a:gradFill>
                  <a:gsLst>
                    <a:gs pos="0">
                      <a:srgbClr val="038CC9"/>
                    </a:gs>
                    <a:gs pos="100000">
                      <a:srgbClr val="1A5FCE"/>
                    </a:gs>
                  </a:gsLst>
                  <a:lin ang="5400000" scaled="0"/>
                </a:gradFill>
                <a:effectLst>
                  <a:glow rad="139700">
                    <a:srgbClr val="FFFFFF"/>
                  </a:glow>
                </a:effectLst>
                <a:latin typeface="Arial Narrow" panose="020B0606020202030204" pitchFamily="34" charset="0"/>
                <a:ea typeface="맑은 고딕" pitchFamily="50" charset="-127"/>
              </a:rPr>
              <a:t>New Products &amp; Services from Combination of ICBM and Intelligent Information Tech. </a:t>
            </a:r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669876"/>
            <a:ext cx="753427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3635896" y="3701029"/>
            <a:ext cx="812045" cy="778675"/>
          </a:xfrm>
          <a:prstGeom prst="rect">
            <a:avLst/>
          </a:prstGeom>
          <a:solidFill>
            <a:srgbClr val="7FC4D7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kumimoji="1" lang="en-US" altLang="ko-KR" sz="2000" b="1" kern="0" spc="-150" dirty="0" smtClean="0">
                <a:gradFill>
                  <a:gsLst>
                    <a:gs pos="0">
                      <a:srgbClr val="034A9F"/>
                    </a:gs>
                    <a:gs pos="100000">
                      <a:srgbClr val="034EA9"/>
                    </a:gs>
                  </a:gsLst>
                  <a:lin ang="5400000" scaled="0"/>
                </a:gradFill>
                <a:latin typeface="+mj-lt"/>
              </a:rPr>
              <a:t>AI</a:t>
            </a:r>
            <a:endParaRPr kumimoji="1" lang="ko-KR" altLang="en-US" sz="2000" b="1" kern="0" spc="-150" dirty="0">
              <a:gradFill>
                <a:gsLst>
                  <a:gs pos="0">
                    <a:srgbClr val="034A9F"/>
                  </a:gs>
                  <a:gs pos="100000">
                    <a:srgbClr val="034EA9"/>
                  </a:gs>
                </a:gsLst>
                <a:lin ang="5400000" scaled="0"/>
              </a:gradFill>
              <a:latin typeface="+mj-lt"/>
            </a:endParaRPr>
          </a:p>
        </p:txBody>
      </p:sp>
      <p:sp>
        <p:nvSpPr>
          <p:cNvPr id="19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8677809" y="6520259"/>
            <a:ext cx="430695" cy="365125"/>
          </a:xfrm>
        </p:spPr>
        <p:txBody>
          <a:bodyPr/>
          <a:lstStyle/>
          <a:p>
            <a:fld id="{39B9D086-CB07-40F2-BE8A-FA3E8923941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+mj-ea"/>
                <a:ea typeface="+mj-ea"/>
              </a:rPr>
              <a:pPr/>
              <a:t>24</a:t>
            </a:fld>
            <a:endParaRPr lang="ko-KR" altLang="en-US" dirty="0">
              <a:solidFill>
                <a:prstClr val="black">
                  <a:tint val="75000"/>
                </a:prstClr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692790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C:\Users\O\Desktop\마스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" y="3297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모서리가 둥근 직사각형 30"/>
          <p:cNvSpPr/>
          <p:nvPr/>
        </p:nvSpPr>
        <p:spPr>
          <a:xfrm>
            <a:off x="585787" y="1133475"/>
            <a:ext cx="7920037" cy="5000625"/>
          </a:xfrm>
          <a:prstGeom prst="roundRect">
            <a:avLst>
              <a:gd name="adj" fmla="val 2282"/>
            </a:avLst>
          </a:prstGeom>
          <a:solidFill>
            <a:schemeClr val="bg1"/>
          </a:solidFill>
          <a:ln w="12700">
            <a:solidFill>
              <a:srgbClr val="0082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8" name="artImg1" descr="인간 대 인공지능의 대결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6500" y="3327522"/>
            <a:ext cx="2715647" cy="1738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3" descr="http://cfile4.uf.tistory.com/image/262DB947521EA4170171E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699" y="1208799"/>
            <a:ext cx="1976126" cy="2077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blogfiles.naver.net/20151019_241/ivilvl_1445230081051qRyNK_JPEG/Untitled-1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6" t="13845" r="15710" b="39579"/>
          <a:stretch/>
        </p:blipFill>
        <p:spPr bwMode="auto">
          <a:xfrm>
            <a:off x="864118" y="1311093"/>
            <a:ext cx="2199153" cy="1877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tv02.search.naver.net/ugc?t=470x180&amp;q=http://dbscthumb.phinf.naver.net/4070_000_1/20150803103606202_366VOT6VO.jpg/ka14_53_i2.jpg?type=m4500_4500_fst_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497" y="1263468"/>
            <a:ext cx="2524125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tv02.search.naver.net/ugc?t=470x180&amp;q=http://blogfiles.naver.net/20150317_35/ishine75_1426553370032ci6e5_JPEG/730312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231" y="3419775"/>
            <a:ext cx="2483693" cy="1500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그림 16" descr="http://www.econovill.com/news/photo/201601/278126_84301_2347.pn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270" y="3266658"/>
            <a:ext cx="2230869" cy="1879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3" descr="C:\Users\nipa\Desktop\BS-04-4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100" y="44624"/>
            <a:ext cx="1885950" cy="379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직선 연결선 19"/>
          <p:cNvCxnSpPr/>
          <p:nvPr/>
        </p:nvCxnSpPr>
        <p:spPr>
          <a:xfrm>
            <a:off x="436022" y="841028"/>
            <a:ext cx="8384450" cy="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직선 연결선 20"/>
          <p:cNvCxnSpPr/>
          <p:nvPr/>
        </p:nvCxnSpPr>
        <p:spPr>
          <a:xfrm>
            <a:off x="406317" y="836712"/>
            <a:ext cx="349259" cy="0"/>
          </a:xfrm>
          <a:prstGeom prst="line">
            <a:avLst/>
          </a:prstGeom>
          <a:ln w="22225" cap="sq">
            <a:solidFill>
              <a:srgbClr val="DE5A00"/>
            </a:solidFill>
            <a:prstDash val="solid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직선 연결선 21"/>
          <p:cNvCxnSpPr/>
          <p:nvPr/>
        </p:nvCxnSpPr>
        <p:spPr>
          <a:xfrm>
            <a:off x="270570" y="836712"/>
            <a:ext cx="349259" cy="0"/>
          </a:xfrm>
          <a:prstGeom prst="line">
            <a:avLst/>
          </a:prstGeom>
          <a:ln w="22225" cap="sq">
            <a:solidFill>
              <a:srgbClr val="DE5A00"/>
            </a:solidFill>
            <a:prstDash val="solid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23528" y="405825"/>
            <a:ext cx="329184" cy="430887"/>
          </a:xfrm>
          <a:prstGeom prst="rect">
            <a:avLst/>
          </a:prstGeom>
          <a:noFill/>
        </p:spPr>
        <p:txBody>
          <a:bodyPr wrap="none" lIns="36000" rIns="36000" rtlCol="0" anchor="ctr">
            <a:spAutoFit/>
          </a:bodyPr>
          <a:lstStyle/>
          <a:p>
            <a:r>
              <a:rPr lang="en-US" altLang="ko-KR" sz="2200" spc="-100" dirty="0">
                <a:gradFill>
                  <a:gsLst>
                    <a:gs pos="0">
                      <a:srgbClr val="F79646">
                        <a:lumMod val="75000"/>
                      </a:srgbClr>
                    </a:gs>
                    <a:gs pos="100000">
                      <a:srgbClr val="CC3300"/>
                    </a:gs>
                  </a:gsLst>
                  <a:lin ang="5400000" scaled="0"/>
                </a:gradFill>
                <a:effectLst>
                  <a:glow rad="101600">
                    <a:srgbClr val="FFFFFF"/>
                  </a:glow>
                </a:effectLst>
                <a:latin typeface="Arial Black" panose="020B0A04020102020204" pitchFamily="34" charset="0"/>
                <a:ea typeface="HY견고딕" pitchFamily="18" charset="-127"/>
              </a:rPr>
              <a:t>3.</a:t>
            </a:r>
            <a:endParaRPr lang="ko-KR" altLang="en-US" sz="2200" spc="-100" dirty="0">
              <a:gradFill>
                <a:gsLst>
                  <a:gs pos="0">
                    <a:srgbClr val="F79646">
                      <a:lumMod val="75000"/>
                    </a:srgbClr>
                  </a:gs>
                  <a:gs pos="100000">
                    <a:srgbClr val="CC3300"/>
                  </a:gs>
                </a:gsLst>
                <a:lin ang="5400000" scaled="0"/>
              </a:gradFill>
              <a:effectLst>
                <a:glow rad="101600">
                  <a:srgbClr val="FFFFFF"/>
                </a:glow>
              </a:effectLst>
              <a:latin typeface="Arial Black" panose="020B0A04020102020204" pitchFamily="34" charset="0"/>
              <a:ea typeface="HY견고딕" pitchFamily="18" charset="-127"/>
            </a:endParaRPr>
          </a:p>
        </p:txBody>
      </p:sp>
      <p:sp>
        <p:nvSpPr>
          <p:cNvPr id="25" name="직사각형 24"/>
          <p:cNvSpPr/>
          <p:nvPr/>
        </p:nvSpPr>
        <p:spPr>
          <a:xfrm>
            <a:off x="593651" y="383114"/>
            <a:ext cx="7504850" cy="43088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fontAlgn="base"/>
            <a:r>
              <a:rPr lang="en-US" altLang="ko-KR" sz="2200" spc="-100" dirty="0">
                <a:gradFill>
                  <a:gsLst>
                    <a:gs pos="0">
                      <a:srgbClr val="F79646">
                        <a:lumMod val="75000"/>
                      </a:srgbClr>
                    </a:gs>
                    <a:gs pos="100000">
                      <a:srgbClr val="CC3300"/>
                    </a:gs>
                  </a:gsLst>
                  <a:lin ang="5400000" scaled="0"/>
                </a:gradFill>
                <a:effectLst>
                  <a:glow rad="101600">
                    <a:srgbClr val="FFFFFF"/>
                  </a:glow>
                </a:effectLst>
                <a:latin typeface="Arial Black" panose="020B0A04020102020204" pitchFamily="34" charset="0"/>
                <a:ea typeface="HY견고딕" pitchFamily="18" charset="-127"/>
              </a:rPr>
              <a:t>IT Key Issues in </a:t>
            </a:r>
            <a:r>
              <a:rPr lang="en-US" altLang="ko-KR" sz="2200" spc="-100" dirty="0" smtClean="0">
                <a:gradFill>
                  <a:gsLst>
                    <a:gs pos="0">
                      <a:srgbClr val="F79646">
                        <a:lumMod val="75000"/>
                      </a:srgbClr>
                    </a:gs>
                    <a:gs pos="100000">
                      <a:srgbClr val="CC3300"/>
                    </a:gs>
                  </a:gsLst>
                  <a:lin ang="5400000" scaled="0"/>
                </a:gradFill>
                <a:effectLst>
                  <a:glow rad="101600">
                    <a:srgbClr val="FFFFFF"/>
                  </a:glow>
                </a:effectLst>
                <a:latin typeface="Arial Black" panose="020B0A04020102020204" pitchFamily="34" charset="0"/>
                <a:ea typeface="HY견고딕" pitchFamily="18" charset="-127"/>
              </a:rPr>
              <a:t>2016 (5)</a:t>
            </a:r>
            <a:endParaRPr lang="en-US" altLang="ko-KR" sz="2600" b="1" dirty="0">
              <a:gradFill>
                <a:gsLst>
                  <a:gs pos="0">
                    <a:srgbClr val="038CC9"/>
                  </a:gs>
                  <a:gs pos="100000">
                    <a:srgbClr val="1A5FCE"/>
                  </a:gs>
                </a:gsLst>
                <a:lin ang="5400000" scaled="0"/>
              </a:gradFill>
              <a:effectLst>
                <a:glow rad="139700">
                  <a:srgbClr val="FFFFFF"/>
                </a:glow>
              </a:effectLst>
              <a:latin typeface="Arial Narrow" panose="020B0606020202030204" pitchFamily="34" charset="0"/>
              <a:ea typeface="맑은 고딕" pitchFamily="50" charset="-127"/>
            </a:endParaRPr>
          </a:p>
        </p:txBody>
      </p:sp>
      <p:grpSp>
        <p:nvGrpSpPr>
          <p:cNvPr id="26" name="그룹 25"/>
          <p:cNvGrpSpPr/>
          <p:nvPr/>
        </p:nvGrpSpPr>
        <p:grpSpPr>
          <a:xfrm>
            <a:off x="323528" y="5157192"/>
            <a:ext cx="8519026" cy="217263"/>
            <a:chOff x="324717" y="4959002"/>
            <a:chExt cx="8519026" cy="217263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27" name="자유형 26"/>
            <p:cNvSpPr/>
            <p:nvPr/>
          </p:nvSpPr>
          <p:spPr>
            <a:xfrm flipV="1">
              <a:off x="324717" y="4978052"/>
              <a:ext cx="288977" cy="198213"/>
            </a:xfrm>
            <a:custGeom>
              <a:avLst/>
              <a:gdLst>
                <a:gd name="connsiteX0" fmla="*/ 0 w 118297"/>
                <a:gd name="connsiteY0" fmla="*/ 0 h 166254"/>
                <a:gd name="connsiteX1" fmla="*/ 118297 w 118297"/>
                <a:gd name="connsiteY1" fmla="*/ 0 h 166254"/>
                <a:gd name="connsiteX2" fmla="*/ 118297 w 118297"/>
                <a:gd name="connsiteY2" fmla="*/ 166254 h 166254"/>
                <a:gd name="connsiteX3" fmla="*/ 0 w 118297"/>
                <a:gd name="connsiteY3" fmla="*/ 0 h 166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8297" h="166254">
                  <a:moveTo>
                    <a:pt x="0" y="0"/>
                  </a:moveTo>
                  <a:lnTo>
                    <a:pt x="118297" y="0"/>
                  </a:lnTo>
                  <a:lnTo>
                    <a:pt x="118297" y="16625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28" name="자유형 27"/>
            <p:cNvSpPr/>
            <p:nvPr/>
          </p:nvSpPr>
          <p:spPr>
            <a:xfrm flipH="1" flipV="1">
              <a:off x="8528133" y="4959002"/>
              <a:ext cx="315610" cy="216481"/>
            </a:xfrm>
            <a:custGeom>
              <a:avLst/>
              <a:gdLst>
                <a:gd name="connsiteX0" fmla="*/ 0 w 118297"/>
                <a:gd name="connsiteY0" fmla="*/ 0 h 166254"/>
                <a:gd name="connsiteX1" fmla="*/ 118297 w 118297"/>
                <a:gd name="connsiteY1" fmla="*/ 0 h 166254"/>
                <a:gd name="connsiteX2" fmla="*/ 118297 w 118297"/>
                <a:gd name="connsiteY2" fmla="*/ 166254 h 166254"/>
                <a:gd name="connsiteX3" fmla="*/ 0 w 118297"/>
                <a:gd name="connsiteY3" fmla="*/ 0 h 166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8297" h="166254">
                  <a:moveTo>
                    <a:pt x="0" y="0"/>
                  </a:moveTo>
                  <a:lnTo>
                    <a:pt x="118297" y="0"/>
                  </a:lnTo>
                  <a:lnTo>
                    <a:pt x="118297" y="16625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sp>
        <p:nvSpPr>
          <p:cNvPr id="29" name="직사각형 28"/>
          <p:cNvSpPr/>
          <p:nvPr/>
        </p:nvSpPr>
        <p:spPr>
          <a:xfrm>
            <a:off x="312740" y="5373216"/>
            <a:ext cx="8521001" cy="1141884"/>
          </a:xfrm>
          <a:prstGeom prst="rect">
            <a:avLst/>
          </a:prstGeom>
          <a:gradFill>
            <a:gsLst>
              <a:gs pos="55400">
                <a:srgbClr val="E4E4E4"/>
              </a:gs>
              <a:gs pos="23000">
                <a:schemeClr val="bg1">
                  <a:lumMod val="85000"/>
                </a:schemeClr>
              </a:gs>
            </a:gsLst>
            <a:lin ang="15000000" scaled="0"/>
          </a:gradFill>
          <a:ln w="15875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30" name="직사각형 29"/>
          <p:cNvSpPr/>
          <p:nvPr/>
        </p:nvSpPr>
        <p:spPr>
          <a:xfrm>
            <a:off x="347249" y="5373216"/>
            <a:ext cx="84732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en-US" altLang="ko-KR" sz="2000" b="1" kern="0" dirty="0" smtClean="0">
                <a:gradFill>
                  <a:gsLst>
                    <a:gs pos="0">
                      <a:srgbClr val="045ECC"/>
                    </a:gs>
                    <a:gs pos="100000">
                      <a:srgbClr val="045ECC"/>
                    </a:gs>
                  </a:gsLst>
                  <a:lin ang="5400000" scaled="0"/>
                </a:gradFill>
                <a:latin typeface="Arial Narrow" panose="020B0606020202030204" pitchFamily="34" charset="0"/>
              </a:rPr>
              <a:t>Hyper-Connected Society</a:t>
            </a:r>
            <a:r>
              <a:rPr kumimoji="1" lang="en-US" altLang="ko-KR" sz="2000" b="1" kern="0" dirty="0">
                <a:gradFill>
                  <a:gsLst>
                    <a:gs pos="0">
                      <a:srgbClr val="045ECC"/>
                    </a:gs>
                    <a:gs pos="100000">
                      <a:srgbClr val="045ECC"/>
                    </a:gs>
                  </a:gsLst>
                  <a:lin ang="5400000" scaled="0"/>
                </a:gradFill>
                <a:latin typeface="Arial Narrow" panose="020B0606020202030204" pitchFamily="34" charset="0"/>
              </a:rPr>
              <a:t>,  ICBM,  Sharing </a:t>
            </a:r>
            <a:r>
              <a:rPr kumimoji="1" lang="en-US" altLang="ko-KR" sz="2000" b="1" kern="0" dirty="0" smtClean="0">
                <a:gradFill>
                  <a:gsLst>
                    <a:gs pos="0">
                      <a:srgbClr val="045ECC"/>
                    </a:gs>
                    <a:gs pos="100000">
                      <a:srgbClr val="045ECC"/>
                    </a:gs>
                  </a:gsLst>
                  <a:lin ang="5400000" scaled="0"/>
                </a:gradFill>
                <a:latin typeface="Arial Narrow" panose="020B0606020202030204" pitchFamily="34" charset="0"/>
              </a:rPr>
              <a:t>Economy</a:t>
            </a:r>
            <a:r>
              <a:rPr kumimoji="1" lang="en-US" altLang="ko-KR" sz="2000" b="1" kern="0" dirty="0">
                <a:gradFill>
                  <a:gsLst>
                    <a:gs pos="0">
                      <a:srgbClr val="045ECC"/>
                    </a:gs>
                    <a:gs pos="100000">
                      <a:srgbClr val="045ECC"/>
                    </a:gs>
                  </a:gsLst>
                  <a:lin ang="5400000" scaled="0"/>
                </a:gradFill>
                <a:latin typeface="Arial Narrow" panose="020B0606020202030204" pitchFamily="34" charset="0"/>
              </a:rPr>
              <a:t>,  Transition to SW</a:t>
            </a:r>
          </a:p>
          <a:p>
            <a:pPr algn="ctr"/>
            <a:r>
              <a:rPr kumimoji="1" lang="en-US" altLang="ko-KR" sz="2100" b="1" kern="0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Arial Narrow" panose="020B0606020202030204" pitchFamily="34" charset="0"/>
              </a:rPr>
              <a:t>with </a:t>
            </a:r>
            <a:r>
              <a:rPr kumimoji="1" lang="en-US" altLang="ko-KR" sz="2000" b="1" kern="0" dirty="0">
                <a:gradFill>
                  <a:gsLst>
                    <a:gs pos="0">
                      <a:srgbClr val="045ECC"/>
                    </a:gs>
                    <a:gs pos="100000">
                      <a:srgbClr val="045ECC"/>
                    </a:gs>
                  </a:gsLst>
                  <a:lin ang="5400000" scaled="0"/>
                </a:gradFill>
                <a:latin typeface="Arial Narrow" panose="020B0606020202030204" pitchFamily="34" charset="0"/>
              </a:rPr>
              <a:t>Artificial</a:t>
            </a:r>
            <a:r>
              <a:rPr kumimoji="1" lang="ko-KR" altLang="en-US" sz="2000" b="1" kern="0" dirty="0">
                <a:gradFill>
                  <a:gsLst>
                    <a:gs pos="0">
                      <a:srgbClr val="045ECC"/>
                    </a:gs>
                    <a:gs pos="100000">
                      <a:srgbClr val="045ECC"/>
                    </a:gs>
                  </a:gsLst>
                  <a:lin ang="5400000" scaled="0"/>
                </a:gradFill>
                <a:latin typeface="Arial Narrow" panose="020B0606020202030204" pitchFamily="34" charset="0"/>
              </a:rPr>
              <a:t> </a:t>
            </a:r>
            <a:r>
              <a:rPr kumimoji="1" lang="en-US" altLang="ko-KR" sz="2000" b="1" kern="0" dirty="0">
                <a:gradFill>
                  <a:gsLst>
                    <a:gs pos="0">
                      <a:srgbClr val="045ECC"/>
                    </a:gs>
                    <a:gs pos="100000">
                      <a:srgbClr val="045ECC"/>
                    </a:gs>
                  </a:gsLst>
                  <a:lin ang="5400000" scaled="0"/>
                </a:gradFill>
                <a:latin typeface="Arial Narrow" panose="020B0606020202030204" pitchFamily="34" charset="0"/>
              </a:rPr>
              <a:t>Intelligence </a:t>
            </a:r>
            <a:r>
              <a:rPr kumimoji="1" lang="en-US" altLang="ko-KR" sz="2100" b="1" kern="0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Arial Narrow" panose="020B0606020202030204" pitchFamily="34" charset="0"/>
              </a:rPr>
              <a:t>are the </a:t>
            </a:r>
            <a:r>
              <a:rPr lang="en-US" altLang="ko-KR" sz="2200" b="1" spc="-100" dirty="0">
                <a:gradFill>
                  <a:gsLst>
                    <a:gs pos="0">
                      <a:srgbClr val="F79646">
                        <a:lumMod val="75000"/>
                      </a:srgbClr>
                    </a:gs>
                    <a:gs pos="100000">
                      <a:srgbClr val="CC3300"/>
                    </a:gs>
                  </a:gsLst>
                  <a:lin ang="5400000" scaled="0"/>
                </a:gradFill>
                <a:effectLst>
                  <a:glow rad="101600">
                    <a:srgbClr val="FFFFFF"/>
                  </a:glow>
                </a:effectLst>
                <a:latin typeface="Arial Narrow" panose="020B0606020202030204" pitchFamily="34" charset="0"/>
                <a:ea typeface="HY견고딕" pitchFamily="18" charset="-127"/>
              </a:rPr>
              <a:t>major IT trends </a:t>
            </a:r>
            <a:r>
              <a:rPr kumimoji="1" lang="en-US" altLang="ko-KR" sz="2100" b="1" kern="0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Arial Narrow" panose="020B0606020202030204" pitchFamily="34" charset="0"/>
              </a:rPr>
              <a:t>of 2016 , </a:t>
            </a:r>
          </a:p>
          <a:p>
            <a:pPr algn="ctr"/>
            <a:r>
              <a:rPr kumimoji="1" lang="en-US" altLang="ko-KR" sz="2400" b="1" kern="0" dirty="0" smtClean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Arial Narrow" panose="020B0606020202030204" pitchFamily="34" charset="0"/>
              </a:rPr>
              <a:t>a </a:t>
            </a:r>
            <a:r>
              <a:rPr lang="en-US" altLang="ko-KR" sz="2200" b="1" spc="-100" dirty="0" smtClean="0">
                <a:gradFill>
                  <a:gsLst>
                    <a:gs pos="0">
                      <a:srgbClr val="F79646">
                        <a:lumMod val="75000"/>
                      </a:srgbClr>
                    </a:gs>
                    <a:gs pos="100000">
                      <a:srgbClr val="CC3300"/>
                    </a:gs>
                  </a:gsLst>
                  <a:lin ang="5400000" scaled="0"/>
                </a:gradFill>
                <a:effectLst>
                  <a:glow rad="101600">
                    <a:srgbClr val="FFFFFF"/>
                  </a:glow>
                </a:effectLst>
                <a:latin typeface="Arial Narrow" panose="020B0606020202030204" pitchFamily="34" charset="0"/>
                <a:ea typeface="HY견고딕" pitchFamily="18" charset="-127"/>
              </a:rPr>
              <a:t>New Paradigm </a:t>
            </a:r>
            <a:r>
              <a:rPr kumimoji="1" lang="en-US" altLang="ko-KR" sz="2100" b="1" kern="0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Arial Narrow" panose="020B0606020202030204" pitchFamily="34" charset="0"/>
              </a:rPr>
              <a:t>to lead the world </a:t>
            </a:r>
          </a:p>
        </p:txBody>
      </p:sp>
      <p:sp>
        <p:nvSpPr>
          <p:cNvPr id="32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8677809" y="6520259"/>
            <a:ext cx="430695" cy="365125"/>
          </a:xfrm>
        </p:spPr>
        <p:txBody>
          <a:bodyPr/>
          <a:lstStyle/>
          <a:p>
            <a:fld id="{39B9D086-CB07-40F2-BE8A-FA3E8923941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+mj-ea"/>
                <a:ea typeface="+mj-ea"/>
              </a:rPr>
              <a:pPr/>
              <a:t>25</a:t>
            </a:fld>
            <a:endParaRPr lang="ko-KR" altLang="en-US" dirty="0">
              <a:solidFill>
                <a:prstClr val="black">
                  <a:tint val="75000"/>
                </a:prstClr>
              </a:solidFill>
              <a:latin typeface="+mj-ea"/>
              <a:ea typeface="+mj-ea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797" y="1264986"/>
            <a:ext cx="252412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1058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8" descr="C:\Users\O\Desktop\V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62" b="91999"/>
          <a:stretch/>
        </p:blipFill>
        <p:spPr bwMode="auto">
          <a:xfrm>
            <a:off x="7092280" y="0"/>
            <a:ext cx="2051720" cy="54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제작중\2015.05.14_IITP 파워포인트\1\시안\요소\내지라인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10" r="3583"/>
          <a:stretch/>
        </p:blipFill>
        <p:spPr bwMode="auto">
          <a:xfrm>
            <a:off x="0" y="11548"/>
            <a:ext cx="9144000" cy="1232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E:\제작중\2014.06.23_정보통신산업진흥원 파워포인트\템플릿\0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69802" y="2276872"/>
            <a:ext cx="5550943" cy="156966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48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ea typeface="HY헤드라인M" panose="02030600000101010101" pitchFamily="18" charset="-127"/>
              </a:rPr>
              <a:t>Fading Stars </a:t>
            </a:r>
            <a:r>
              <a:rPr lang="en-US" altLang="ko-KR" sz="48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ea typeface="HY헤드라인M" panose="02030600000101010101" pitchFamily="18" charset="-127"/>
              </a:rPr>
              <a:t>and</a:t>
            </a:r>
          </a:p>
          <a:p>
            <a:r>
              <a:rPr lang="en-US" altLang="ko-KR" sz="48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ea typeface="HY헤드라인M" panose="02030600000101010101" pitchFamily="18" charset="-127"/>
              </a:rPr>
              <a:t>Shining </a:t>
            </a:r>
            <a:r>
              <a:rPr lang="en-US" altLang="ko-KR" sz="48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ea typeface="HY헤드라인M" panose="02030600000101010101" pitchFamily="18" charset="-127"/>
              </a:rPr>
              <a:t>S</a:t>
            </a:r>
            <a:r>
              <a:rPr lang="en-US" altLang="ko-KR" sz="48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ea typeface="HY헤드라인M" panose="02030600000101010101" pitchFamily="18" charset="-127"/>
              </a:rPr>
              <a:t>tars</a:t>
            </a:r>
            <a:endParaRPr lang="ko-KR" altLang="en-US" sz="4800" spc="-150" dirty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  <a:ea typeface="HY헤드라인M" panose="02030600000101010101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31640" y="2204864"/>
            <a:ext cx="8771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Ⅴ</a:t>
            </a:r>
            <a:endParaRPr lang="ko-KR" altLang="en-US" sz="5400" b="1" dirty="0">
              <a:solidFill>
                <a:schemeClr val="tx1">
                  <a:lumMod val="75000"/>
                  <a:lumOff val="25000"/>
                </a:schemeClr>
              </a:solidFill>
              <a:latin typeface="PMingLiU" panose="02020500000000000000" pitchFamily="18" charset="-120"/>
            </a:endParaRPr>
          </a:p>
        </p:txBody>
      </p:sp>
      <p:sp>
        <p:nvSpPr>
          <p:cNvPr id="8" name="타원 7"/>
          <p:cNvSpPr/>
          <p:nvPr/>
        </p:nvSpPr>
        <p:spPr>
          <a:xfrm>
            <a:off x="2064787" y="2867595"/>
            <a:ext cx="85725" cy="85725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50152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C:\Users\O\Desktop\마스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E:\제작중\2015.05.14_IITP 파워포인트\1\시안\요소\내지라인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10" r="3583"/>
          <a:stretch/>
        </p:blipFill>
        <p:spPr bwMode="auto">
          <a:xfrm>
            <a:off x="0" y="11548"/>
            <a:ext cx="9144000" cy="1232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직선 연결선 16"/>
          <p:cNvCxnSpPr/>
          <p:nvPr/>
        </p:nvCxnSpPr>
        <p:spPr>
          <a:xfrm>
            <a:off x="195799" y="706924"/>
            <a:ext cx="8384450" cy="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연결선 17"/>
          <p:cNvCxnSpPr/>
          <p:nvPr/>
        </p:nvCxnSpPr>
        <p:spPr>
          <a:xfrm>
            <a:off x="205225" y="702608"/>
            <a:ext cx="349259" cy="0"/>
          </a:xfrm>
          <a:prstGeom prst="line">
            <a:avLst/>
          </a:prstGeom>
          <a:ln w="22225" cap="sq">
            <a:solidFill>
              <a:srgbClr val="DE5A00"/>
            </a:solidFill>
            <a:prstDash val="solid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79512" y="260648"/>
            <a:ext cx="329184" cy="430887"/>
          </a:xfrm>
          <a:prstGeom prst="rect">
            <a:avLst/>
          </a:prstGeom>
          <a:noFill/>
        </p:spPr>
        <p:txBody>
          <a:bodyPr wrap="none" lIns="36000" rIns="36000" rtlCol="0" anchor="ctr">
            <a:spAutoFit/>
          </a:bodyPr>
          <a:lstStyle/>
          <a:p>
            <a:r>
              <a:rPr lang="en-US" altLang="ko-KR" sz="2200" spc="-100" dirty="0">
                <a:gradFill>
                  <a:gsLst>
                    <a:gs pos="0">
                      <a:srgbClr val="F79646">
                        <a:lumMod val="75000"/>
                      </a:srgbClr>
                    </a:gs>
                    <a:gs pos="100000">
                      <a:srgbClr val="CC3300"/>
                    </a:gs>
                  </a:gsLst>
                  <a:lin ang="5400000" scaled="0"/>
                </a:gradFill>
                <a:effectLst>
                  <a:glow rad="101600">
                    <a:srgbClr val="FFFFFF"/>
                  </a:glow>
                </a:effectLst>
                <a:latin typeface="Arial Black" panose="020B0A04020102020204" pitchFamily="34" charset="0"/>
                <a:ea typeface="HY견고딕" pitchFamily="18" charset="-127"/>
              </a:rPr>
              <a:t>4.</a:t>
            </a:r>
            <a:endParaRPr lang="ko-KR" altLang="en-US" sz="2200" spc="-100" dirty="0">
              <a:gradFill>
                <a:gsLst>
                  <a:gs pos="0">
                    <a:srgbClr val="F79646">
                      <a:lumMod val="75000"/>
                    </a:srgbClr>
                  </a:gs>
                  <a:gs pos="100000">
                    <a:srgbClr val="CC3300"/>
                  </a:gs>
                </a:gsLst>
                <a:lin ang="5400000" scaled="0"/>
              </a:gradFill>
              <a:effectLst>
                <a:glow rad="101600">
                  <a:srgbClr val="FFFFFF"/>
                </a:glow>
              </a:effectLst>
              <a:latin typeface="Arial Black" panose="020B0A04020102020204" pitchFamily="34" charset="0"/>
              <a:ea typeface="HY견고딕" pitchFamily="18" charset="-127"/>
            </a:endParaRPr>
          </a:p>
        </p:txBody>
      </p:sp>
      <p:pic>
        <p:nvPicPr>
          <p:cNvPr id="14" name="Picture 17" descr="Logo_Nintend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1530" y="2034782"/>
            <a:ext cx="1657350" cy="338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8" descr="Logo_Noki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297" y="2034782"/>
            <a:ext cx="1684338" cy="277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9" descr="Logo_SONY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342" y="1298929"/>
            <a:ext cx="1533525" cy="336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1" descr="Logo_Motorol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404" y="1298929"/>
            <a:ext cx="2016125" cy="336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8" descr="Logo_IBM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122" y="4267473"/>
            <a:ext cx="1150938" cy="46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0" descr="Logo_Apple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4798" y="4007882"/>
            <a:ext cx="681038" cy="788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그림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578" y="3080905"/>
            <a:ext cx="1368336" cy="425058"/>
          </a:xfrm>
          <a:prstGeom prst="rect">
            <a:avLst/>
          </a:prstGeom>
        </p:spPr>
      </p:pic>
      <p:pic>
        <p:nvPicPr>
          <p:cNvPr id="32" name="그림 3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011" y="2724498"/>
            <a:ext cx="2013102" cy="1185267"/>
          </a:xfrm>
          <a:prstGeom prst="rect">
            <a:avLst/>
          </a:prstGeom>
        </p:spPr>
      </p:pic>
      <p:pic>
        <p:nvPicPr>
          <p:cNvPr id="34" name="Picture 2" descr="제너럴일렉트릭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402376"/>
            <a:ext cx="979557" cy="979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휴렛패커드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9866" y="4399033"/>
            <a:ext cx="1038679" cy="103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https://attachment.namu.wiki/%EB%A7%88%EC%9D%B4%ED%81%AC%EB%A1%9C%EC%86%8C%ED%94%84%ED%8A%B8__microsoft_newlogo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960" y="5201899"/>
            <a:ext cx="1483000" cy="316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인텔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1693" y="5174625"/>
            <a:ext cx="628204" cy="414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직사각형 30"/>
          <p:cNvSpPr/>
          <p:nvPr/>
        </p:nvSpPr>
        <p:spPr>
          <a:xfrm>
            <a:off x="555397" y="260648"/>
            <a:ext cx="8085811" cy="43088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fontAlgn="base"/>
            <a:r>
              <a:rPr lang="en-US" altLang="ko-KR" sz="2200" spc="-100" dirty="0">
                <a:gradFill>
                  <a:gsLst>
                    <a:gs pos="0">
                      <a:srgbClr val="F79646">
                        <a:lumMod val="75000"/>
                      </a:srgbClr>
                    </a:gs>
                    <a:gs pos="100000">
                      <a:srgbClr val="CC3300"/>
                    </a:gs>
                  </a:gsLst>
                  <a:lin ang="5400000" scaled="0"/>
                </a:gradFill>
                <a:effectLst>
                  <a:glow rad="101600">
                    <a:srgbClr val="FFFFFF"/>
                  </a:glow>
                </a:effectLst>
                <a:latin typeface="Arial Black" panose="020B0A04020102020204" pitchFamily="34" charset="0"/>
                <a:ea typeface="HY견고딕" pitchFamily="18" charset="-127"/>
              </a:rPr>
              <a:t>Fading </a:t>
            </a:r>
            <a:r>
              <a:rPr lang="en-US" altLang="ko-KR" sz="2200" spc="-100" dirty="0" smtClean="0">
                <a:gradFill>
                  <a:gsLst>
                    <a:gs pos="0">
                      <a:srgbClr val="F79646">
                        <a:lumMod val="75000"/>
                      </a:srgbClr>
                    </a:gs>
                    <a:gs pos="100000">
                      <a:srgbClr val="CC3300"/>
                    </a:gs>
                  </a:gsLst>
                  <a:lin ang="5400000" scaled="0"/>
                </a:gradFill>
                <a:effectLst>
                  <a:glow rad="101600">
                    <a:srgbClr val="FFFFFF"/>
                  </a:glow>
                </a:effectLst>
                <a:latin typeface="Arial Black" panose="020B0A04020102020204" pitchFamily="34" charset="0"/>
                <a:ea typeface="HY견고딕" pitchFamily="18" charset="-127"/>
              </a:rPr>
              <a:t>Stars </a:t>
            </a:r>
            <a:r>
              <a:rPr lang="en-US" altLang="ko-KR" sz="2200" spc="-100" dirty="0">
                <a:gradFill>
                  <a:gsLst>
                    <a:gs pos="0">
                      <a:srgbClr val="F79646">
                        <a:lumMod val="75000"/>
                      </a:srgbClr>
                    </a:gs>
                    <a:gs pos="100000">
                      <a:srgbClr val="CC3300"/>
                    </a:gs>
                  </a:gsLst>
                  <a:lin ang="5400000" scaled="0"/>
                </a:gradFill>
                <a:effectLst>
                  <a:glow rad="101600">
                    <a:srgbClr val="FFFFFF"/>
                  </a:glow>
                </a:effectLst>
                <a:latin typeface="Arial Black" panose="020B0A04020102020204" pitchFamily="34" charset="0"/>
                <a:ea typeface="HY견고딕" pitchFamily="18" charset="-127"/>
              </a:rPr>
              <a:t>and Shining </a:t>
            </a:r>
            <a:r>
              <a:rPr lang="en-US" altLang="ko-KR" sz="2200" spc="-100" dirty="0" smtClean="0">
                <a:gradFill>
                  <a:gsLst>
                    <a:gs pos="0">
                      <a:srgbClr val="F79646">
                        <a:lumMod val="75000"/>
                      </a:srgbClr>
                    </a:gs>
                    <a:gs pos="100000">
                      <a:srgbClr val="CC3300"/>
                    </a:gs>
                  </a:gsLst>
                  <a:lin ang="5400000" scaled="0"/>
                </a:gradFill>
                <a:effectLst>
                  <a:glow rad="101600">
                    <a:srgbClr val="FFFFFF"/>
                  </a:glow>
                </a:effectLst>
                <a:latin typeface="Arial Black" panose="020B0A04020102020204" pitchFamily="34" charset="0"/>
                <a:ea typeface="HY견고딕" pitchFamily="18" charset="-127"/>
              </a:rPr>
              <a:t>Stars</a:t>
            </a:r>
            <a:endParaRPr lang="en-US" altLang="ko-KR" sz="2200" spc="-100" dirty="0">
              <a:gradFill>
                <a:gsLst>
                  <a:gs pos="0">
                    <a:srgbClr val="F79646">
                      <a:lumMod val="75000"/>
                    </a:srgbClr>
                  </a:gs>
                  <a:gs pos="100000">
                    <a:srgbClr val="CC3300"/>
                  </a:gs>
                </a:gsLst>
                <a:lin ang="5400000" scaled="0"/>
              </a:gradFill>
              <a:effectLst>
                <a:glow rad="101600">
                  <a:srgbClr val="FFFFFF"/>
                </a:glow>
              </a:effectLst>
              <a:latin typeface="Arial Black" panose="020B0A04020102020204" pitchFamily="34" charset="0"/>
              <a:ea typeface="HY견고딕" pitchFamily="18" charset="-127"/>
            </a:endParaRPr>
          </a:p>
        </p:txBody>
      </p:sp>
      <p:pic>
        <p:nvPicPr>
          <p:cNvPr id="37" name="Picture 3" descr="C:\Users\nipa\Desktop\BS-04-4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100" y="44624"/>
            <a:ext cx="1885950" cy="379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8677809" y="6520259"/>
            <a:ext cx="430695" cy="365125"/>
          </a:xfrm>
        </p:spPr>
        <p:txBody>
          <a:bodyPr/>
          <a:lstStyle/>
          <a:p>
            <a:fld id="{39B9D086-CB07-40F2-BE8A-FA3E8923941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+mj-ea"/>
                <a:ea typeface="+mj-ea"/>
              </a:rPr>
              <a:pPr/>
              <a:t>27</a:t>
            </a:fld>
            <a:endParaRPr lang="ko-KR" altLang="en-US" dirty="0">
              <a:solidFill>
                <a:prstClr val="black">
                  <a:tint val="75000"/>
                </a:prstClr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669938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C:\Users\O\Desktop\마스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O\Desktop\라인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75" t="41600"/>
          <a:stretch/>
        </p:blipFill>
        <p:spPr bwMode="auto">
          <a:xfrm>
            <a:off x="7020272" y="2852936"/>
            <a:ext cx="2123728" cy="400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E:\제작중\2015.05.14_IITP 파워포인트\1\시안\요소\내지라인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10" r="3583"/>
          <a:stretch/>
        </p:blipFill>
        <p:spPr bwMode="auto">
          <a:xfrm>
            <a:off x="-36512" y="-27384"/>
            <a:ext cx="9144000" cy="1232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직선 연결선 16"/>
          <p:cNvCxnSpPr/>
          <p:nvPr/>
        </p:nvCxnSpPr>
        <p:spPr>
          <a:xfrm>
            <a:off x="292006" y="794321"/>
            <a:ext cx="8384450" cy="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그림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7" b="3870"/>
          <a:stretch/>
        </p:blipFill>
        <p:spPr>
          <a:xfrm>
            <a:off x="0" y="1375720"/>
            <a:ext cx="9144000" cy="5215390"/>
          </a:xfrm>
          <a:prstGeom prst="rect">
            <a:avLst/>
          </a:prstGeom>
        </p:spPr>
      </p:pic>
      <p:grpSp>
        <p:nvGrpSpPr>
          <p:cNvPr id="2" name="그룹 1"/>
          <p:cNvGrpSpPr/>
          <p:nvPr/>
        </p:nvGrpSpPr>
        <p:grpSpPr>
          <a:xfrm>
            <a:off x="-43719" y="2654879"/>
            <a:ext cx="4102394" cy="2446781"/>
            <a:chOff x="-43719" y="2654879"/>
            <a:chExt cx="4102394" cy="2446781"/>
          </a:xfrm>
        </p:grpSpPr>
        <p:pic>
          <p:nvPicPr>
            <p:cNvPr id="13" name="그림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3719" y="2654879"/>
              <a:ext cx="367247" cy="396114"/>
            </a:xfrm>
            <a:prstGeom prst="rect">
              <a:avLst/>
            </a:prstGeom>
          </p:spPr>
        </p:pic>
        <p:pic>
          <p:nvPicPr>
            <p:cNvPr id="14" name="그림 1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9058" y="3997791"/>
              <a:ext cx="367247" cy="396114"/>
            </a:xfrm>
            <a:prstGeom prst="rect">
              <a:avLst/>
            </a:prstGeom>
          </p:spPr>
        </p:pic>
        <p:pic>
          <p:nvPicPr>
            <p:cNvPr id="21" name="그림 2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1428" y="4705546"/>
              <a:ext cx="367247" cy="396114"/>
            </a:xfrm>
            <a:prstGeom prst="rect">
              <a:avLst/>
            </a:prstGeom>
          </p:spPr>
        </p:pic>
        <p:sp>
          <p:nvSpPr>
            <p:cNvPr id="28" name="Line 165"/>
            <p:cNvSpPr>
              <a:spLocks noChangeShapeType="1"/>
            </p:cNvSpPr>
            <p:nvPr/>
          </p:nvSpPr>
          <p:spPr bwMode="auto">
            <a:xfrm>
              <a:off x="296509" y="2900679"/>
              <a:ext cx="1502549" cy="117639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33" name="Line 165"/>
            <p:cNvSpPr>
              <a:spLocks noChangeShapeType="1"/>
            </p:cNvSpPr>
            <p:nvPr/>
          </p:nvSpPr>
          <p:spPr bwMode="auto">
            <a:xfrm>
              <a:off x="2166305" y="4293096"/>
              <a:ext cx="1525123" cy="61050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</p:grpSp>
      <p:grpSp>
        <p:nvGrpSpPr>
          <p:cNvPr id="3" name="그룹 2"/>
          <p:cNvGrpSpPr/>
          <p:nvPr/>
        </p:nvGrpSpPr>
        <p:grpSpPr>
          <a:xfrm>
            <a:off x="1799058" y="2132856"/>
            <a:ext cx="4125721" cy="3813442"/>
            <a:chOff x="1799058" y="2132856"/>
            <a:chExt cx="4125721" cy="3813442"/>
          </a:xfrm>
        </p:grpSpPr>
        <p:pic>
          <p:nvPicPr>
            <p:cNvPr id="24" name="그림 2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9058" y="2132856"/>
              <a:ext cx="367247" cy="396114"/>
            </a:xfrm>
            <a:prstGeom prst="rect">
              <a:avLst/>
            </a:prstGeom>
          </p:spPr>
        </p:pic>
        <p:pic>
          <p:nvPicPr>
            <p:cNvPr id="25" name="그림 2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1428" y="3156959"/>
              <a:ext cx="367247" cy="396114"/>
            </a:xfrm>
            <a:prstGeom prst="rect">
              <a:avLst/>
            </a:prstGeom>
          </p:spPr>
        </p:pic>
        <p:pic>
          <p:nvPicPr>
            <p:cNvPr id="26" name="그림 2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7532" y="5550184"/>
              <a:ext cx="367247" cy="396114"/>
            </a:xfrm>
            <a:prstGeom prst="rect">
              <a:avLst/>
            </a:prstGeom>
          </p:spPr>
        </p:pic>
        <p:sp>
          <p:nvSpPr>
            <p:cNvPr id="34" name="Line 165"/>
            <p:cNvSpPr>
              <a:spLocks noChangeShapeType="1"/>
            </p:cNvSpPr>
            <p:nvPr/>
          </p:nvSpPr>
          <p:spPr bwMode="auto">
            <a:xfrm>
              <a:off x="2166185" y="2330913"/>
              <a:ext cx="1525243" cy="95407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35" name="Line 165"/>
            <p:cNvSpPr>
              <a:spLocks noChangeShapeType="1"/>
            </p:cNvSpPr>
            <p:nvPr/>
          </p:nvSpPr>
          <p:spPr bwMode="auto">
            <a:xfrm>
              <a:off x="4033755" y="3452842"/>
              <a:ext cx="1536832" cy="219888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</p:grpSp>
      <p:grpSp>
        <p:nvGrpSpPr>
          <p:cNvPr id="4" name="그룹 3"/>
          <p:cNvGrpSpPr/>
          <p:nvPr/>
        </p:nvGrpSpPr>
        <p:grpSpPr>
          <a:xfrm>
            <a:off x="3691428" y="1628800"/>
            <a:ext cx="2255931" cy="3472860"/>
            <a:chOff x="3691428" y="1628800"/>
            <a:chExt cx="2255931" cy="3472860"/>
          </a:xfrm>
        </p:grpSpPr>
        <p:pic>
          <p:nvPicPr>
            <p:cNvPr id="22" name="그림 2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1428" y="1628800"/>
              <a:ext cx="367247" cy="396114"/>
            </a:xfrm>
            <a:prstGeom prst="rect">
              <a:avLst/>
            </a:prstGeom>
          </p:spPr>
        </p:pic>
        <p:pic>
          <p:nvPicPr>
            <p:cNvPr id="23" name="그림 2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0112" y="4705546"/>
              <a:ext cx="367247" cy="396114"/>
            </a:xfrm>
            <a:prstGeom prst="rect">
              <a:avLst/>
            </a:prstGeom>
          </p:spPr>
        </p:pic>
        <p:sp>
          <p:nvSpPr>
            <p:cNvPr id="36" name="Line 165"/>
            <p:cNvSpPr>
              <a:spLocks noChangeShapeType="1"/>
            </p:cNvSpPr>
            <p:nvPr/>
          </p:nvSpPr>
          <p:spPr bwMode="auto">
            <a:xfrm>
              <a:off x="4036749" y="1834886"/>
              <a:ext cx="1543363" cy="30205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</p:grpSp>
      <p:sp>
        <p:nvSpPr>
          <p:cNvPr id="81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8677809" y="6520259"/>
            <a:ext cx="430695" cy="365125"/>
          </a:xfrm>
        </p:spPr>
        <p:txBody>
          <a:bodyPr/>
          <a:lstStyle/>
          <a:p>
            <a:fld id="{39B9D086-CB07-40F2-BE8A-FA3E89239419}" type="slidenum">
              <a:rPr lang="ko-KR" altLang="en-US" sz="1200">
                <a:solidFill>
                  <a:schemeClr val="tx1">
                    <a:tint val="75000"/>
                  </a:schemeClr>
                </a:solidFill>
              </a:rPr>
              <a:pPr/>
              <a:t>28</a:t>
            </a:fld>
            <a:endParaRPr lang="ko-KR" altLang="en-US" sz="1200" dirty="0">
              <a:solidFill>
                <a:schemeClr val="tx1">
                  <a:tint val="75000"/>
                </a:schemeClr>
              </a:solidFill>
            </a:endParaRPr>
          </a:p>
        </p:txBody>
      </p:sp>
      <p:cxnSp>
        <p:nvCxnSpPr>
          <p:cNvPr id="71" name="직선 연결선 70"/>
          <p:cNvCxnSpPr/>
          <p:nvPr/>
        </p:nvCxnSpPr>
        <p:spPr>
          <a:xfrm>
            <a:off x="276984" y="790005"/>
            <a:ext cx="349259" cy="0"/>
          </a:xfrm>
          <a:prstGeom prst="line">
            <a:avLst/>
          </a:prstGeom>
          <a:ln w="22225" cap="sq">
            <a:solidFill>
              <a:srgbClr val="DE5A00"/>
            </a:solidFill>
            <a:prstDash val="solid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>
            <a:off x="258351" y="354353"/>
            <a:ext cx="585664" cy="430887"/>
          </a:xfrm>
          <a:prstGeom prst="rect">
            <a:avLst/>
          </a:prstGeom>
          <a:noFill/>
        </p:spPr>
        <p:txBody>
          <a:bodyPr wrap="none" lIns="36000" rIns="36000" rtlCol="0" anchor="ctr">
            <a:spAutoFit/>
          </a:bodyPr>
          <a:lstStyle/>
          <a:p>
            <a:r>
              <a:rPr lang="en-US" altLang="ko-KR" sz="2200" spc="-100" dirty="0">
                <a:gradFill>
                  <a:gsLst>
                    <a:gs pos="0">
                      <a:srgbClr val="F79646">
                        <a:lumMod val="75000"/>
                      </a:srgbClr>
                    </a:gs>
                    <a:gs pos="100000">
                      <a:srgbClr val="CC3300"/>
                    </a:gs>
                  </a:gsLst>
                  <a:lin ang="5400000" scaled="0"/>
                </a:gradFill>
                <a:effectLst>
                  <a:glow rad="101600">
                    <a:srgbClr val="FFFFFF"/>
                  </a:glow>
                </a:effectLst>
                <a:latin typeface="Arial Black" panose="020B0A04020102020204" pitchFamily="34" charset="0"/>
                <a:ea typeface="HY견고딕" pitchFamily="18" charset="-127"/>
              </a:rPr>
              <a:t>4-1.</a:t>
            </a:r>
            <a:endParaRPr lang="ko-KR" altLang="en-US" sz="2200" spc="-100" dirty="0">
              <a:gradFill>
                <a:gsLst>
                  <a:gs pos="0">
                    <a:srgbClr val="F79646">
                      <a:lumMod val="75000"/>
                    </a:srgbClr>
                  </a:gs>
                  <a:gs pos="100000">
                    <a:srgbClr val="CC3300"/>
                  </a:gs>
                </a:gsLst>
                <a:lin ang="5400000" scaled="0"/>
              </a:gradFill>
              <a:effectLst>
                <a:glow rad="101600">
                  <a:srgbClr val="FFFFFF"/>
                </a:glow>
              </a:effectLst>
              <a:latin typeface="Arial Black" panose="020B0A04020102020204" pitchFamily="34" charset="0"/>
              <a:ea typeface="HY견고딕" pitchFamily="18" charset="-127"/>
            </a:endParaRPr>
          </a:p>
        </p:txBody>
      </p:sp>
      <p:sp>
        <p:nvSpPr>
          <p:cNvPr id="84" name="직사각형 83"/>
          <p:cNvSpPr/>
          <p:nvPr/>
        </p:nvSpPr>
        <p:spPr>
          <a:xfrm>
            <a:off x="755576" y="348045"/>
            <a:ext cx="1971758" cy="430887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fontAlgn="base"/>
            <a:r>
              <a:rPr lang="en-US" altLang="ko-KR" sz="2200" spc="-100" dirty="0">
                <a:gradFill>
                  <a:gsLst>
                    <a:gs pos="0">
                      <a:srgbClr val="F79646">
                        <a:lumMod val="75000"/>
                      </a:srgbClr>
                    </a:gs>
                    <a:gs pos="100000">
                      <a:srgbClr val="CC3300"/>
                    </a:gs>
                  </a:gsLst>
                  <a:lin ang="5400000" scaled="0"/>
                </a:gradFill>
                <a:effectLst>
                  <a:glow rad="101600">
                    <a:srgbClr val="FFFFFF"/>
                  </a:glow>
                </a:effectLst>
                <a:latin typeface="Arial Black" panose="020B0A04020102020204" pitchFamily="34" charset="0"/>
                <a:ea typeface="HY견고딕" pitchFamily="18" charset="-127"/>
              </a:rPr>
              <a:t>Fading </a:t>
            </a:r>
            <a:r>
              <a:rPr lang="en-US" altLang="ko-KR" sz="2200" spc="-100" dirty="0" smtClean="0">
                <a:gradFill>
                  <a:gsLst>
                    <a:gs pos="0">
                      <a:srgbClr val="F79646">
                        <a:lumMod val="75000"/>
                      </a:srgbClr>
                    </a:gs>
                    <a:gs pos="100000">
                      <a:srgbClr val="CC3300"/>
                    </a:gs>
                  </a:gsLst>
                  <a:lin ang="5400000" scaled="0"/>
                </a:gradFill>
                <a:effectLst>
                  <a:glow rad="101600">
                    <a:srgbClr val="FFFFFF"/>
                  </a:glow>
                </a:effectLst>
                <a:latin typeface="Arial Black" panose="020B0A04020102020204" pitchFamily="34" charset="0"/>
                <a:ea typeface="HY견고딕" pitchFamily="18" charset="-127"/>
              </a:rPr>
              <a:t>Stars</a:t>
            </a:r>
            <a:endParaRPr lang="en-US" altLang="ko-KR" sz="2200" spc="-100" dirty="0">
              <a:gradFill>
                <a:gsLst>
                  <a:gs pos="0">
                    <a:srgbClr val="F79646">
                      <a:lumMod val="75000"/>
                    </a:srgbClr>
                  </a:gs>
                  <a:gs pos="100000">
                    <a:srgbClr val="CC3300"/>
                  </a:gs>
                </a:gsLst>
                <a:lin ang="5400000" scaled="0"/>
              </a:gradFill>
              <a:effectLst>
                <a:glow rad="101600">
                  <a:srgbClr val="FFFFFF"/>
                </a:glow>
              </a:effectLst>
              <a:latin typeface="Arial Black" panose="020B0A04020102020204" pitchFamily="34" charset="0"/>
              <a:ea typeface="HY견고딕" pitchFamily="18" charset="-127"/>
            </a:endParaRPr>
          </a:p>
        </p:txBody>
      </p:sp>
      <p:grpSp>
        <p:nvGrpSpPr>
          <p:cNvPr id="85" name="그룹 196"/>
          <p:cNvGrpSpPr>
            <a:grpSpLocks/>
          </p:cNvGrpSpPr>
          <p:nvPr/>
        </p:nvGrpSpPr>
        <p:grpSpPr bwMode="auto">
          <a:xfrm rot="10800000">
            <a:off x="287784" y="1035262"/>
            <a:ext cx="1128588" cy="301686"/>
            <a:chOff x="619199" y="2006777"/>
            <a:chExt cx="2219875" cy="474466"/>
          </a:xfrm>
        </p:grpSpPr>
        <p:sp>
          <p:nvSpPr>
            <p:cNvPr id="88" name="사다리꼴 87"/>
            <p:cNvSpPr/>
            <p:nvPr/>
          </p:nvSpPr>
          <p:spPr>
            <a:xfrm rot="10800000">
              <a:off x="619199" y="2006777"/>
              <a:ext cx="2219875" cy="455264"/>
            </a:xfrm>
            <a:prstGeom prst="trapezoid">
              <a:avLst>
                <a:gd name="adj" fmla="val 41611"/>
              </a:avLst>
            </a:prstGeom>
            <a:solidFill>
              <a:srgbClr val="045ECC"/>
            </a:solidFill>
            <a:ln w="3175">
              <a:noFill/>
            </a:ln>
            <a:effectLst>
              <a:outerShdw blurRad="12700" dist="38100" dir="4200000" algn="tl" rotWithShape="0">
                <a:prstClr val="black">
                  <a:alpha val="1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</a:endParaRPr>
            </a:p>
          </p:txBody>
        </p:sp>
        <p:sp>
          <p:nvSpPr>
            <p:cNvPr id="89" name="Freeform 5"/>
            <p:cNvSpPr>
              <a:spLocks/>
            </p:cNvSpPr>
            <p:nvPr/>
          </p:nvSpPr>
          <p:spPr bwMode="auto">
            <a:xfrm>
              <a:off x="640148" y="2006777"/>
              <a:ext cx="1136640" cy="474466"/>
            </a:xfrm>
            <a:custGeom>
              <a:avLst/>
              <a:gdLst>
                <a:gd name="T0" fmla="*/ 0 w 10073"/>
                <a:gd name="T1" fmla="*/ 0 h 10000"/>
                <a:gd name="T2" fmla="*/ 2147483647 w 10073"/>
                <a:gd name="T3" fmla="*/ 1068115034 h 10000"/>
                <a:gd name="T4" fmla="*/ 2147483647 w 10073"/>
                <a:gd name="T5" fmla="*/ 0 h 10000"/>
                <a:gd name="T6" fmla="*/ 0 w 10073"/>
                <a:gd name="T7" fmla="*/ 0 h 100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073" h="10000">
                  <a:moveTo>
                    <a:pt x="0" y="0"/>
                  </a:moveTo>
                  <a:cubicBezTo>
                    <a:pt x="612" y="8908"/>
                    <a:pt x="685" y="10000"/>
                    <a:pt x="685" y="10000"/>
                  </a:cubicBezTo>
                  <a:cubicBezTo>
                    <a:pt x="2262" y="4893"/>
                    <a:pt x="5330" y="2146"/>
                    <a:pt x="1007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1803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>
                <a:solidFill>
                  <a:prstClr val="black"/>
                </a:solidFill>
                <a:ea typeface="굴림" panose="020B0600000101010101" pitchFamily="50" charset="-127"/>
              </a:endParaRPr>
            </a:p>
          </p:txBody>
        </p:sp>
      </p:grpSp>
      <p:sp>
        <p:nvSpPr>
          <p:cNvPr id="90" name="직사각형 89"/>
          <p:cNvSpPr/>
          <p:nvPr/>
        </p:nvSpPr>
        <p:spPr>
          <a:xfrm>
            <a:off x="534804" y="1031528"/>
            <a:ext cx="633508" cy="323165"/>
          </a:xfrm>
          <a:prstGeom prst="rect">
            <a:avLst/>
          </a:prstGeom>
          <a:ln w="15875" cmpd="sng">
            <a:noFill/>
          </a:ln>
        </p:spPr>
        <p:txBody>
          <a:bodyPr wrap="none">
            <a:spAutoFit/>
          </a:bodyPr>
          <a:lstStyle/>
          <a:p>
            <a:pPr algn="ctr" fontAlgn="base"/>
            <a:r>
              <a:rPr kumimoji="1" lang="en-US" altLang="ko-KR" sz="1500" b="1" kern="0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</a:rPr>
              <a:t>1980</a:t>
            </a:r>
            <a:endParaRPr kumimoji="1" lang="ko-KR" altLang="en-US" sz="1500" b="1" kern="0" dirty="0">
              <a:gradFill>
                <a:gsLst>
                  <a:gs pos="0">
                    <a:prstClr val="white"/>
                  </a:gs>
                  <a:gs pos="100000">
                    <a:prstClr val="white"/>
                  </a:gs>
                </a:gsLst>
                <a:lin ang="5400000" scaled="0"/>
              </a:gradFill>
            </a:endParaRPr>
          </a:p>
        </p:txBody>
      </p:sp>
      <p:grpSp>
        <p:nvGrpSpPr>
          <p:cNvPr id="91" name="그룹 196"/>
          <p:cNvGrpSpPr>
            <a:grpSpLocks/>
          </p:cNvGrpSpPr>
          <p:nvPr/>
        </p:nvGrpSpPr>
        <p:grpSpPr bwMode="auto">
          <a:xfrm rot="10800000">
            <a:off x="2151608" y="1022562"/>
            <a:ext cx="1128588" cy="301686"/>
            <a:chOff x="619199" y="2006777"/>
            <a:chExt cx="2219875" cy="474466"/>
          </a:xfrm>
        </p:grpSpPr>
        <p:sp>
          <p:nvSpPr>
            <p:cNvPr id="92" name="사다리꼴 91"/>
            <p:cNvSpPr/>
            <p:nvPr/>
          </p:nvSpPr>
          <p:spPr>
            <a:xfrm rot="10800000">
              <a:off x="619199" y="2006777"/>
              <a:ext cx="2219875" cy="455264"/>
            </a:xfrm>
            <a:prstGeom prst="trapezoid">
              <a:avLst>
                <a:gd name="adj" fmla="val 41611"/>
              </a:avLst>
            </a:prstGeom>
            <a:solidFill>
              <a:srgbClr val="045ECC"/>
            </a:solidFill>
            <a:ln w="3175">
              <a:noFill/>
            </a:ln>
            <a:effectLst>
              <a:outerShdw blurRad="12700" dist="38100" dir="4200000" algn="tl" rotWithShape="0">
                <a:prstClr val="black">
                  <a:alpha val="1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</a:endParaRPr>
            </a:p>
          </p:txBody>
        </p:sp>
        <p:sp>
          <p:nvSpPr>
            <p:cNvPr id="93" name="Freeform 5"/>
            <p:cNvSpPr>
              <a:spLocks/>
            </p:cNvSpPr>
            <p:nvPr/>
          </p:nvSpPr>
          <p:spPr bwMode="auto">
            <a:xfrm>
              <a:off x="640148" y="2006777"/>
              <a:ext cx="1136640" cy="474466"/>
            </a:xfrm>
            <a:custGeom>
              <a:avLst/>
              <a:gdLst>
                <a:gd name="T0" fmla="*/ 0 w 10073"/>
                <a:gd name="T1" fmla="*/ 0 h 10000"/>
                <a:gd name="T2" fmla="*/ 2147483647 w 10073"/>
                <a:gd name="T3" fmla="*/ 1068115034 h 10000"/>
                <a:gd name="T4" fmla="*/ 2147483647 w 10073"/>
                <a:gd name="T5" fmla="*/ 0 h 10000"/>
                <a:gd name="T6" fmla="*/ 0 w 10073"/>
                <a:gd name="T7" fmla="*/ 0 h 100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073" h="10000">
                  <a:moveTo>
                    <a:pt x="0" y="0"/>
                  </a:moveTo>
                  <a:cubicBezTo>
                    <a:pt x="612" y="8908"/>
                    <a:pt x="685" y="10000"/>
                    <a:pt x="685" y="10000"/>
                  </a:cubicBezTo>
                  <a:cubicBezTo>
                    <a:pt x="2262" y="4893"/>
                    <a:pt x="5330" y="2146"/>
                    <a:pt x="1007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1803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>
                <a:solidFill>
                  <a:prstClr val="black"/>
                </a:solidFill>
                <a:ea typeface="굴림" panose="020B0600000101010101" pitchFamily="50" charset="-127"/>
              </a:endParaRPr>
            </a:p>
          </p:txBody>
        </p:sp>
      </p:grpSp>
      <p:grpSp>
        <p:nvGrpSpPr>
          <p:cNvPr id="94" name="그룹 196"/>
          <p:cNvGrpSpPr>
            <a:grpSpLocks/>
          </p:cNvGrpSpPr>
          <p:nvPr/>
        </p:nvGrpSpPr>
        <p:grpSpPr bwMode="auto">
          <a:xfrm rot="10800000">
            <a:off x="4023816" y="1035262"/>
            <a:ext cx="1128588" cy="301686"/>
            <a:chOff x="619199" y="2006777"/>
            <a:chExt cx="2219875" cy="474466"/>
          </a:xfrm>
        </p:grpSpPr>
        <p:sp>
          <p:nvSpPr>
            <p:cNvPr id="95" name="사다리꼴 94"/>
            <p:cNvSpPr/>
            <p:nvPr/>
          </p:nvSpPr>
          <p:spPr>
            <a:xfrm rot="10800000">
              <a:off x="619199" y="2006777"/>
              <a:ext cx="2219875" cy="455264"/>
            </a:xfrm>
            <a:prstGeom prst="trapezoid">
              <a:avLst>
                <a:gd name="adj" fmla="val 41611"/>
              </a:avLst>
            </a:prstGeom>
            <a:solidFill>
              <a:srgbClr val="045ECC"/>
            </a:solidFill>
            <a:ln w="3175">
              <a:noFill/>
            </a:ln>
            <a:effectLst>
              <a:outerShdw blurRad="12700" dist="38100" dir="4200000" algn="tl" rotWithShape="0">
                <a:prstClr val="black">
                  <a:alpha val="1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</a:endParaRPr>
            </a:p>
          </p:txBody>
        </p:sp>
        <p:sp>
          <p:nvSpPr>
            <p:cNvPr id="96" name="Freeform 5"/>
            <p:cNvSpPr>
              <a:spLocks/>
            </p:cNvSpPr>
            <p:nvPr/>
          </p:nvSpPr>
          <p:spPr bwMode="auto">
            <a:xfrm>
              <a:off x="640148" y="2006777"/>
              <a:ext cx="1136640" cy="474466"/>
            </a:xfrm>
            <a:custGeom>
              <a:avLst/>
              <a:gdLst>
                <a:gd name="T0" fmla="*/ 0 w 10073"/>
                <a:gd name="T1" fmla="*/ 0 h 10000"/>
                <a:gd name="T2" fmla="*/ 2147483647 w 10073"/>
                <a:gd name="T3" fmla="*/ 1068115034 h 10000"/>
                <a:gd name="T4" fmla="*/ 2147483647 w 10073"/>
                <a:gd name="T5" fmla="*/ 0 h 10000"/>
                <a:gd name="T6" fmla="*/ 0 w 10073"/>
                <a:gd name="T7" fmla="*/ 0 h 100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073" h="10000">
                  <a:moveTo>
                    <a:pt x="0" y="0"/>
                  </a:moveTo>
                  <a:cubicBezTo>
                    <a:pt x="612" y="8908"/>
                    <a:pt x="685" y="10000"/>
                    <a:pt x="685" y="10000"/>
                  </a:cubicBezTo>
                  <a:cubicBezTo>
                    <a:pt x="2262" y="4893"/>
                    <a:pt x="5330" y="2146"/>
                    <a:pt x="1007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1803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>
                <a:solidFill>
                  <a:prstClr val="black"/>
                </a:solidFill>
                <a:ea typeface="굴림" panose="020B0600000101010101" pitchFamily="50" charset="-127"/>
              </a:endParaRPr>
            </a:p>
          </p:txBody>
        </p:sp>
      </p:grpSp>
      <p:grpSp>
        <p:nvGrpSpPr>
          <p:cNvPr id="97" name="그룹 196"/>
          <p:cNvGrpSpPr>
            <a:grpSpLocks/>
          </p:cNvGrpSpPr>
          <p:nvPr/>
        </p:nvGrpSpPr>
        <p:grpSpPr bwMode="auto">
          <a:xfrm rot="10800000">
            <a:off x="5786884" y="1009862"/>
            <a:ext cx="1128588" cy="301686"/>
            <a:chOff x="619199" y="2006777"/>
            <a:chExt cx="2219875" cy="474466"/>
          </a:xfrm>
        </p:grpSpPr>
        <p:sp>
          <p:nvSpPr>
            <p:cNvPr id="98" name="사다리꼴 97"/>
            <p:cNvSpPr/>
            <p:nvPr/>
          </p:nvSpPr>
          <p:spPr>
            <a:xfrm rot="10800000">
              <a:off x="619199" y="2006777"/>
              <a:ext cx="2219875" cy="455264"/>
            </a:xfrm>
            <a:prstGeom prst="trapezoid">
              <a:avLst>
                <a:gd name="adj" fmla="val 41611"/>
              </a:avLst>
            </a:prstGeom>
            <a:solidFill>
              <a:srgbClr val="045ECC"/>
            </a:solidFill>
            <a:ln w="3175">
              <a:noFill/>
            </a:ln>
            <a:effectLst>
              <a:outerShdw blurRad="12700" dist="38100" dir="4200000" algn="tl" rotWithShape="0">
                <a:prstClr val="black">
                  <a:alpha val="1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</a:endParaRPr>
            </a:p>
          </p:txBody>
        </p:sp>
        <p:sp>
          <p:nvSpPr>
            <p:cNvPr id="99" name="Freeform 5"/>
            <p:cNvSpPr>
              <a:spLocks/>
            </p:cNvSpPr>
            <p:nvPr/>
          </p:nvSpPr>
          <p:spPr bwMode="auto">
            <a:xfrm>
              <a:off x="640148" y="2006777"/>
              <a:ext cx="1136640" cy="474466"/>
            </a:xfrm>
            <a:custGeom>
              <a:avLst/>
              <a:gdLst>
                <a:gd name="T0" fmla="*/ 0 w 10073"/>
                <a:gd name="T1" fmla="*/ 0 h 10000"/>
                <a:gd name="T2" fmla="*/ 2147483647 w 10073"/>
                <a:gd name="T3" fmla="*/ 1068115034 h 10000"/>
                <a:gd name="T4" fmla="*/ 2147483647 w 10073"/>
                <a:gd name="T5" fmla="*/ 0 h 10000"/>
                <a:gd name="T6" fmla="*/ 0 w 10073"/>
                <a:gd name="T7" fmla="*/ 0 h 100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073" h="10000">
                  <a:moveTo>
                    <a:pt x="0" y="0"/>
                  </a:moveTo>
                  <a:cubicBezTo>
                    <a:pt x="612" y="8908"/>
                    <a:pt x="685" y="10000"/>
                    <a:pt x="685" y="10000"/>
                  </a:cubicBezTo>
                  <a:cubicBezTo>
                    <a:pt x="2262" y="4893"/>
                    <a:pt x="5330" y="2146"/>
                    <a:pt x="1007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1803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>
                <a:solidFill>
                  <a:prstClr val="black"/>
                </a:solidFill>
                <a:ea typeface="굴림" panose="020B0600000101010101" pitchFamily="50" charset="-127"/>
              </a:endParaRPr>
            </a:p>
          </p:txBody>
        </p:sp>
      </p:grpSp>
      <p:grpSp>
        <p:nvGrpSpPr>
          <p:cNvPr id="100" name="그룹 196"/>
          <p:cNvGrpSpPr>
            <a:grpSpLocks/>
          </p:cNvGrpSpPr>
          <p:nvPr/>
        </p:nvGrpSpPr>
        <p:grpSpPr bwMode="auto">
          <a:xfrm rot="10800000">
            <a:off x="7691884" y="1022562"/>
            <a:ext cx="1128588" cy="301686"/>
            <a:chOff x="619199" y="2006777"/>
            <a:chExt cx="2219875" cy="474466"/>
          </a:xfrm>
        </p:grpSpPr>
        <p:sp>
          <p:nvSpPr>
            <p:cNvPr id="101" name="사다리꼴 100"/>
            <p:cNvSpPr/>
            <p:nvPr/>
          </p:nvSpPr>
          <p:spPr>
            <a:xfrm rot="10800000">
              <a:off x="619199" y="2006777"/>
              <a:ext cx="2219875" cy="455264"/>
            </a:xfrm>
            <a:prstGeom prst="trapezoid">
              <a:avLst>
                <a:gd name="adj" fmla="val 41611"/>
              </a:avLst>
            </a:prstGeom>
            <a:solidFill>
              <a:srgbClr val="045ECC"/>
            </a:solidFill>
            <a:ln w="3175">
              <a:noFill/>
            </a:ln>
            <a:effectLst>
              <a:outerShdw blurRad="12700" dist="38100" dir="4200000" algn="tl" rotWithShape="0">
                <a:prstClr val="black">
                  <a:alpha val="1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</a:endParaRPr>
            </a:p>
          </p:txBody>
        </p:sp>
        <p:sp>
          <p:nvSpPr>
            <p:cNvPr id="102" name="Freeform 5"/>
            <p:cNvSpPr>
              <a:spLocks/>
            </p:cNvSpPr>
            <p:nvPr/>
          </p:nvSpPr>
          <p:spPr bwMode="auto">
            <a:xfrm>
              <a:off x="640148" y="2006777"/>
              <a:ext cx="1136640" cy="474466"/>
            </a:xfrm>
            <a:custGeom>
              <a:avLst/>
              <a:gdLst>
                <a:gd name="T0" fmla="*/ 0 w 10073"/>
                <a:gd name="T1" fmla="*/ 0 h 10000"/>
                <a:gd name="T2" fmla="*/ 2147483647 w 10073"/>
                <a:gd name="T3" fmla="*/ 1068115034 h 10000"/>
                <a:gd name="T4" fmla="*/ 2147483647 w 10073"/>
                <a:gd name="T5" fmla="*/ 0 h 10000"/>
                <a:gd name="T6" fmla="*/ 0 w 10073"/>
                <a:gd name="T7" fmla="*/ 0 h 100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073" h="10000">
                  <a:moveTo>
                    <a:pt x="0" y="0"/>
                  </a:moveTo>
                  <a:cubicBezTo>
                    <a:pt x="612" y="8908"/>
                    <a:pt x="685" y="10000"/>
                    <a:pt x="685" y="10000"/>
                  </a:cubicBezTo>
                  <a:cubicBezTo>
                    <a:pt x="2262" y="4893"/>
                    <a:pt x="5330" y="2146"/>
                    <a:pt x="1007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1803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>
                <a:solidFill>
                  <a:prstClr val="black"/>
                </a:solidFill>
                <a:ea typeface="굴림" panose="020B0600000101010101" pitchFamily="50" charset="-127"/>
              </a:endParaRPr>
            </a:p>
          </p:txBody>
        </p:sp>
      </p:grpSp>
      <p:sp>
        <p:nvSpPr>
          <p:cNvPr id="103" name="직사각형 102"/>
          <p:cNvSpPr/>
          <p:nvPr/>
        </p:nvSpPr>
        <p:spPr>
          <a:xfrm>
            <a:off x="2439640" y="1018828"/>
            <a:ext cx="633508" cy="323165"/>
          </a:xfrm>
          <a:prstGeom prst="rect">
            <a:avLst/>
          </a:prstGeom>
          <a:ln w="15875" cmpd="sng">
            <a:noFill/>
          </a:ln>
        </p:spPr>
        <p:txBody>
          <a:bodyPr wrap="none">
            <a:spAutoFit/>
          </a:bodyPr>
          <a:lstStyle/>
          <a:p>
            <a:pPr algn="ctr" fontAlgn="base"/>
            <a:r>
              <a:rPr kumimoji="1" lang="en-US" altLang="ko-KR" sz="1500" b="1" kern="0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</a:rPr>
              <a:t>1990</a:t>
            </a:r>
            <a:endParaRPr kumimoji="1" lang="ko-KR" altLang="en-US" sz="1500" b="1" kern="0" dirty="0">
              <a:gradFill>
                <a:gsLst>
                  <a:gs pos="0">
                    <a:prstClr val="white"/>
                  </a:gs>
                  <a:gs pos="100000">
                    <a:prstClr val="white"/>
                  </a:gs>
                </a:gsLst>
                <a:lin ang="5400000" scaled="0"/>
              </a:gradFill>
            </a:endParaRPr>
          </a:p>
        </p:txBody>
      </p:sp>
      <p:sp>
        <p:nvSpPr>
          <p:cNvPr id="104" name="직사각형 103"/>
          <p:cNvSpPr/>
          <p:nvPr/>
        </p:nvSpPr>
        <p:spPr>
          <a:xfrm>
            <a:off x="4254404" y="1006128"/>
            <a:ext cx="633508" cy="323165"/>
          </a:xfrm>
          <a:prstGeom prst="rect">
            <a:avLst/>
          </a:prstGeom>
          <a:ln w="15875" cmpd="sng">
            <a:noFill/>
          </a:ln>
        </p:spPr>
        <p:txBody>
          <a:bodyPr wrap="none">
            <a:spAutoFit/>
          </a:bodyPr>
          <a:lstStyle/>
          <a:p>
            <a:pPr algn="ctr" fontAlgn="base"/>
            <a:r>
              <a:rPr kumimoji="1" lang="en-US" altLang="ko-KR" sz="1500" b="1" kern="0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</a:rPr>
              <a:t>2000</a:t>
            </a:r>
            <a:endParaRPr kumimoji="1" lang="ko-KR" altLang="en-US" sz="1500" b="1" kern="0" dirty="0">
              <a:gradFill>
                <a:gsLst>
                  <a:gs pos="0">
                    <a:prstClr val="white"/>
                  </a:gs>
                  <a:gs pos="100000">
                    <a:prstClr val="white"/>
                  </a:gs>
                </a:gsLst>
                <a:lin ang="5400000" scaled="0"/>
              </a:gradFill>
            </a:endParaRPr>
          </a:p>
        </p:txBody>
      </p:sp>
      <p:sp>
        <p:nvSpPr>
          <p:cNvPr id="105" name="직사각형 104"/>
          <p:cNvSpPr/>
          <p:nvPr/>
        </p:nvSpPr>
        <p:spPr>
          <a:xfrm>
            <a:off x="6059305" y="980728"/>
            <a:ext cx="633508" cy="323165"/>
          </a:xfrm>
          <a:prstGeom prst="rect">
            <a:avLst/>
          </a:prstGeom>
          <a:ln w="15875" cmpd="sng">
            <a:noFill/>
          </a:ln>
        </p:spPr>
        <p:txBody>
          <a:bodyPr wrap="none">
            <a:spAutoFit/>
          </a:bodyPr>
          <a:lstStyle/>
          <a:p>
            <a:pPr algn="ctr" fontAlgn="base"/>
            <a:r>
              <a:rPr kumimoji="1" lang="en-US" altLang="ko-KR" sz="1500" b="1" kern="0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</a:rPr>
              <a:t>2010</a:t>
            </a:r>
            <a:endParaRPr kumimoji="1" lang="ko-KR" altLang="en-US" sz="1500" b="1" kern="0" dirty="0">
              <a:gradFill>
                <a:gsLst>
                  <a:gs pos="0">
                    <a:prstClr val="white"/>
                  </a:gs>
                  <a:gs pos="100000">
                    <a:prstClr val="white"/>
                  </a:gs>
                </a:gsLst>
                <a:lin ang="5400000" scaled="0"/>
              </a:gradFill>
            </a:endParaRPr>
          </a:p>
        </p:txBody>
      </p:sp>
      <p:sp>
        <p:nvSpPr>
          <p:cNvPr id="106" name="직사각형 105"/>
          <p:cNvSpPr/>
          <p:nvPr/>
        </p:nvSpPr>
        <p:spPr>
          <a:xfrm>
            <a:off x="7926205" y="993428"/>
            <a:ext cx="633508" cy="323165"/>
          </a:xfrm>
          <a:prstGeom prst="rect">
            <a:avLst/>
          </a:prstGeom>
          <a:ln w="15875" cmpd="sng">
            <a:noFill/>
          </a:ln>
        </p:spPr>
        <p:txBody>
          <a:bodyPr wrap="none">
            <a:spAutoFit/>
          </a:bodyPr>
          <a:lstStyle/>
          <a:p>
            <a:pPr algn="ctr" fontAlgn="base"/>
            <a:r>
              <a:rPr kumimoji="1" lang="en-US" altLang="ko-KR" sz="1500" b="1" kern="0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</a:rPr>
              <a:t>2014</a:t>
            </a:r>
            <a:endParaRPr kumimoji="1" lang="ko-KR" altLang="en-US" sz="1500" b="1" kern="0" dirty="0">
              <a:gradFill>
                <a:gsLst>
                  <a:gs pos="0">
                    <a:prstClr val="white"/>
                  </a:gs>
                  <a:gs pos="100000">
                    <a:prstClr val="white"/>
                  </a:gs>
                </a:gsLst>
                <a:lin ang="5400000" scaled="0"/>
              </a:gradFill>
            </a:endParaRPr>
          </a:p>
        </p:txBody>
      </p:sp>
      <p:pic>
        <p:nvPicPr>
          <p:cNvPr id="107" name="Picture 3" descr="C:\Users\nipa\Desktop\BS-04-4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100" y="44624"/>
            <a:ext cx="1885950" cy="379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8" name="그룹 107"/>
          <p:cNvGrpSpPr/>
          <p:nvPr/>
        </p:nvGrpSpPr>
        <p:grpSpPr>
          <a:xfrm>
            <a:off x="287492" y="3136255"/>
            <a:ext cx="2648840" cy="3103754"/>
            <a:chOff x="6336164" y="1837731"/>
            <a:chExt cx="2648840" cy="3103754"/>
          </a:xfrm>
        </p:grpSpPr>
        <p:sp>
          <p:nvSpPr>
            <p:cNvPr id="109" name="모서리가 둥근 직사각형 108"/>
            <p:cNvSpPr/>
            <p:nvPr/>
          </p:nvSpPr>
          <p:spPr>
            <a:xfrm>
              <a:off x="6372200" y="1837731"/>
              <a:ext cx="2592288" cy="3103754"/>
            </a:xfrm>
            <a:prstGeom prst="roundRect">
              <a:avLst>
                <a:gd name="adj" fmla="val 7129"/>
              </a:avLst>
            </a:prstGeom>
            <a:solidFill>
              <a:schemeClr val="bg1"/>
            </a:solidFill>
            <a:ln w="38100">
              <a:solidFill>
                <a:srgbClr val="033B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 latinLnBrk="0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 b="1" kern="0" spc="-15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effectLst>
                  <a:outerShdw blurRad="152400" sx="102000" sy="102000" algn="ctr" rotWithShape="0">
                    <a:srgbClr val="0F3E65">
                      <a:alpha val="75000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110" name="Text Box 147"/>
            <p:cNvSpPr txBox="1">
              <a:spLocks noChangeArrowheads="1"/>
            </p:cNvSpPr>
            <p:nvPr/>
          </p:nvSpPr>
          <p:spPr bwMode="auto">
            <a:xfrm>
              <a:off x="6378305" y="2398763"/>
              <a:ext cx="2073162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kumimoji="1" lang="en-US" altLang="ko-KR" sz="1400" b="1" kern="0" dirty="0">
                  <a:gradFill>
                    <a:gsLst>
                      <a:gs pos="0">
                        <a:srgbClr val="045ECC"/>
                      </a:gs>
                      <a:gs pos="100000">
                        <a:srgbClr val="045ECC"/>
                      </a:gs>
                    </a:gsLst>
                    <a:lin ang="5400000" scaled="0"/>
                  </a:gradFill>
                  <a:latin typeface="Arial Narrow" panose="020B0606020202030204" pitchFamily="34" charset="0"/>
                </a:rPr>
                <a:t>1928: Established</a:t>
              </a:r>
            </a:p>
          </p:txBody>
        </p:sp>
        <p:cxnSp>
          <p:nvCxnSpPr>
            <p:cNvPr id="111" name="직선 연결선 110"/>
            <p:cNvCxnSpPr/>
            <p:nvPr/>
          </p:nvCxnSpPr>
          <p:spPr>
            <a:xfrm>
              <a:off x="6492467" y="2348880"/>
              <a:ext cx="2056449" cy="0"/>
            </a:xfrm>
            <a:prstGeom prst="line">
              <a:avLst/>
            </a:prstGeom>
            <a:ln>
              <a:solidFill>
                <a:srgbClr val="368E73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2" name="Picture 21" descr="Logo_Motorola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5398" y="2013554"/>
              <a:ext cx="918602" cy="2346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3" name="Text Box 147"/>
            <p:cNvSpPr txBox="1">
              <a:spLocks noChangeArrowheads="1"/>
            </p:cNvSpPr>
            <p:nvPr/>
          </p:nvSpPr>
          <p:spPr bwMode="auto">
            <a:xfrm>
              <a:off x="6372200" y="2673165"/>
              <a:ext cx="2592287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kumimoji="1" lang="en-US" altLang="ko-KR" sz="1400" b="1" kern="0" dirty="0">
                  <a:gradFill>
                    <a:gsLst>
                      <a:gs pos="0">
                        <a:srgbClr val="045ECC"/>
                      </a:gs>
                      <a:gs pos="100000">
                        <a:srgbClr val="045ECC"/>
                      </a:gs>
                    </a:gsLst>
                    <a:lin ang="5400000" scaled="0"/>
                  </a:gradFill>
                  <a:latin typeface="Arial Narrow" panose="020B0606020202030204" pitchFamily="34" charset="0"/>
                </a:rPr>
                <a:t>1973:  First Cellular Phone</a:t>
              </a:r>
            </a:p>
          </p:txBody>
        </p:sp>
        <p:sp>
          <p:nvSpPr>
            <p:cNvPr id="114" name="모서리가 둥근 직사각형 113"/>
            <p:cNvSpPr/>
            <p:nvPr/>
          </p:nvSpPr>
          <p:spPr>
            <a:xfrm>
              <a:off x="6455164" y="3209990"/>
              <a:ext cx="2365308" cy="49461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115" name="Text Box 147"/>
            <p:cNvSpPr txBox="1">
              <a:spLocks noChangeArrowheads="1"/>
            </p:cNvSpPr>
            <p:nvPr/>
          </p:nvSpPr>
          <p:spPr bwMode="auto">
            <a:xfrm>
              <a:off x="6372200" y="2882372"/>
              <a:ext cx="2520281" cy="7386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kumimoji="1" lang="en-US" altLang="ko-KR" sz="1400" b="1" dirty="0" smtClean="0">
                  <a:gradFill>
                    <a:gsLst>
                      <a:gs pos="0">
                        <a:srgbClr val="3A3A3A"/>
                      </a:gs>
                      <a:gs pos="100000">
                        <a:srgbClr val="2E2E2E"/>
                      </a:gs>
                    </a:gsLst>
                    <a:lin ang="5400000" scaled="0"/>
                  </a:gradFill>
                  <a:latin typeface="Arial Narrow" panose="020B0606020202030204" pitchFamily="34" charset="0"/>
                  <a:ea typeface="맑은 고딕"/>
                </a:rPr>
                <a:t>Began with Radio, then worked with high-tech semiconductors, TVs, radio and cellphones</a:t>
              </a:r>
              <a:endParaRPr kumimoji="1" lang="en-US" altLang="ko-KR" sz="1400" b="1" dirty="0">
                <a:gradFill>
                  <a:gsLst>
                    <a:gs pos="0">
                      <a:srgbClr val="3A3A3A"/>
                    </a:gs>
                    <a:gs pos="100000">
                      <a:srgbClr val="2E2E2E"/>
                    </a:gs>
                  </a:gsLst>
                  <a:lin ang="5400000" scaled="0"/>
                </a:gradFill>
                <a:latin typeface="Arial Narrow" panose="020B0606020202030204" pitchFamily="34" charset="0"/>
                <a:ea typeface="맑은 고딕"/>
              </a:endParaRPr>
            </a:p>
          </p:txBody>
        </p:sp>
        <p:sp>
          <p:nvSpPr>
            <p:cNvPr id="116" name="Text Box 147"/>
            <p:cNvSpPr txBox="1">
              <a:spLocks noChangeArrowheads="1"/>
            </p:cNvSpPr>
            <p:nvPr/>
          </p:nvSpPr>
          <p:spPr bwMode="auto">
            <a:xfrm>
              <a:off x="6392647" y="3622548"/>
              <a:ext cx="2592287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kumimoji="1" lang="en-US" altLang="ko-KR" sz="1400" b="1" kern="0" dirty="0">
                  <a:gradFill>
                    <a:gsLst>
                      <a:gs pos="0">
                        <a:srgbClr val="045ECC"/>
                      </a:gs>
                      <a:gs pos="100000">
                        <a:srgbClr val="045ECC"/>
                      </a:gs>
                    </a:gsLst>
                    <a:lin ang="5400000" scaled="0"/>
                  </a:gradFill>
                  <a:latin typeface="Arial Narrow" panose="020B0606020202030204" pitchFamily="34" charset="0"/>
                </a:rPr>
                <a:t>Drop in cellphone market share</a:t>
              </a:r>
            </a:p>
            <a:p>
              <a:pPr algn="just"/>
              <a:r>
                <a:rPr kumimoji="1" lang="en-US" altLang="ko-KR" sz="1400" b="1" kern="0" dirty="0">
                  <a:gradFill>
                    <a:gsLst>
                      <a:gs pos="0">
                        <a:srgbClr val="045ECC"/>
                      </a:gs>
                      <a:gs pos="100000">
                        <a:srgbClr val="045ECC"/>
                      </a:gs>
                    </a:gsLst>
                    <a:lin ang="5400000" scaled="0"/>
                  </a:gradFill>
                  <a:latin typeface="Arial Narrow" panose="020B0606020202030204" pitchFamily="34" charset="0"/>
                </a:rPr>
                <a:t>(’94) 60% → (’98) 35% → (’14) 3%</a:t>
              </a:r>
            </a:p>
          </p:txBody>
        </p:sp>
        <p:sp>
          <p:nvSpPr>
            <p:cNvPr id="117" name="모서리가 둥근 직사각형 116"/>
            <p:cNvSpPr/>
            <p:nvPr/>
          </p:nvSpPr>
          <p:spPr>
            <a:xfrm>
              <a:off x="6471726" y="4293096"/>
              <a:ext cx="2365308" cy="49461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118" name="Text Box 147"/>
            <p:cNvSpPr txBox="1">
              <a:spLocks noChangeArrowheads="1"/>
            </p:cNvSpPr>
            <p:nvPr/>
          </p:nvSpPr>
          <p:spPr bwMode="auto">
            <a:xfrm>
              <a:off x="6336164" y="4158657"/>
              <a:ext cx="2648840" cy="7386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kumimoji="1" lang="en-US" altLang="ko-KR" sz="1400" b="1" dirty="0" smtClean="0">
                  <a:gradFill>
                    <a:gsLst>
                      <a:gs pos="0">
                        <a:srgbClr val="3A3A3A"/>
                      </a:gs>
                      <a:gs pos="100000">
                        <a:srgbClr val="2E2E2E"/>
                      </a:gs>
                    </a:gsLst>
                    <a:lin ang="5400000" scaled="0"/>
                  </a:gradFill>
                  <a:latin typeface="Arial Narrow" panose="020B0606020202030204" pitchFamily="34" charset="0"/>
                  <a:ea typeface="맑은 고딕"/>
                </a:rPr>
                <a:t>Google takes Phone Business (’11)</a:t>
              </a:r>
            </a:p>
            <a:p>
              <a:pPr algn="just"/>
              <a:r>
                <a:rPr kumimoji="1" lang="en-US" altLang="ko-KR" sz="1400" b="1" dirty="0" smtClean="0">
                  <a:gradFill>
                    <a:gsLst>
                      <a:gs pos="0">
                        <a:srgbClr val="3A3A3A"/>
                      </a:gs>
                      <a:gs pos="100000">
                        <a:srgbClr val="2E2E2E"/>
                      </a:gs>
                    </a:gsLst>
                    <a:lin ang="5400000" scaled="0"/>
                  </a:gradFill>
                  <a:latin typeface="Arial Narrow" panose="020B0606020202030204" pitchFamily="34" charset="0"/>
                  <a:ea typeface="맑은 고딕"/>
                </a:rPr>
                <a:t>Then taken over by Lenovo (’14)</a:t>
              </a:r>
            </a:p>
            <a:p>
              <a:pPr algn="just"/>
              <a:r>
                <a:rPr kumimoji="1" lang="en-US" altLang="ko-KR" sz="1400" b="1" dirty="0" smtClean="0">
                  <a:solidFill>
                    <a:srgbClr val="FF0000"/>
                  </a:solidFill>
                  <a:latin typeface="Arial Narrow" panose="020B0606020202030204" pitchFamily="34" charset="0"/>
                  <a:ea typeface="맑은 고딕"/>
                </a:rPr>
                <a:t>Abandons Motorola Brand (’16)</a:t>
              </a:r>
              <a:endParaRPr kumimoji="1" lang="en-US" altLang="ko-KR" sz="1400" b="1" dirty="0">
                <a:solidFill>
                  <a:srgbClr val="FF0000"/>
                </a:solidFill>
                <a:latin typeface="Arial Narrow" panose="020B0606020202030204" pitchFamily="34" charset="0"/>
                <a:ea typeface="맑은 고딕"/>
              </a:endParaRPr>
            </a:p>
          </p:txBody>
        </p:sp>
      </p:grpSp>
      <p:pic>
        <p:nvPicPr>
          <p:cNvPr id="129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340" y="3227519"/>
            <a:ext cx="2432372" cy="2888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1" name="그룹 130"/>
          <p:cNvGrpSpPr/>
          <p:nvPr/>
        </p:nvGrpSpPr>
        <p:grpSpPr>
          <a:xfrm>
            <a:off x="5493046" y="1669612"/>
            <a:ext cx="3400948" cy="2623484"/>
            <a:chOff x="5493046" y="1669612"/>
            <a:chExt cx="3400948" cy="2623484"/>
          </a:xfrm>
        </p:grpSpPr>
        <p:sp>
          <p:nvSpPr>
            <p:cNvPr id="132" name="모서리가 둥근 직사각형 131"/>
            <p:cNvSpPr/>
            <p:nvPr/>
          </p:nvSpPr>
          <p:spPr>
            <a:xfrm>
              <a:off x="5493046" y="1669612"/>
              <a:ext cx="3400948" cy="2623484"/>
            </a:xfrm>
            <a:prstGeom prst="roundRect">
              <a:avLst>
                <a:gd name="adj" fmla="val 7129"/>
              </a:avLst>
            </a:prstGeom>
            <a:solidFill>
              <a:schemeClr val="bg1"/>
            </a:solidFill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 latinLnBrk="0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 b="1" kern="0" spc="-150" dirty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effectLst>
                  <a:outerShdw blurRad="152400" sx="102000" sy="102000" algn="ctr" rotWithShape="0">
                    <a:srgbClr val="0F3E65">
                      <a:alpha val="75000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133" name="Text Box 147"/>
            <p:cNvSpPr txBox="1">
              <a:spLocks noChangeArrowheads="1"/>
            </p:cNvSpPr>
            <p:nvPr/>
          </p:nvSpPr>
          <p:spPr bwMode="auto">
            <a:xfrm>
              <a:off x="5538270" y="2276872"/>
              <a:ext cx="2854513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 fontAlgn="base"/>
              <a:r>
                <a:rPr kumimoji="1" lang="en-US" altLang="ko-KR" sz="1400" b="1" dirty="0">
                  <a:gradFill>
                    <a:gsLst>
                      <a:gs pos="0">
                        <a:srgbClr val="3A3A3A"/>
                      </a:gs>
                      <a:gs pos="100000">
                        <a:srgbClr val="2E2E2E"/>
                      </a:gs>
                    </a:gsLst>
                    <a:lin ang="5400000" scaled="0"/>
                  </a:gradFill>
                  <a:latin typeface="Arial Narrow" panose="020B0606020202030204" pitchFamily="34" charset="0"/>
                  <a:ea typeface="맑은 고딕"/>
                </a:rPr>
                <a:t>1965: </a:t>
              </a:r>
              <a:r>
                <a:rPr kumimoji="1" lang="ko-KR" altLang="en-US" sz="1400" b="1" dirty="0">
                  <a:gradFill>
                    <a:gsLst>
                      <a:gs pos="0">
                        <a:srgbClr val="3A3A3A"/>
                      </a:gs>
                      <a:gs pos="100000">
                        <a:srgbClr val="2E2E2E"/>
                      </a:gs>
                    </a:gsLst>
                    <a:lin ang="5400000" scaled="0"/>
                  </a:gradFill>
                  <a:latin typeface="Arial Narrow" panose="020B0606020202030204" pitchFamily="34" charset="0"/>
                  <a:ea typeface="맑은 고딕"/>
                </a:rPr>
                <a:t> </a:t>
              </a:r>
              <a:r>
                <a:rPr kumimoji="1" lang="en-US" altLang="ko-KR" sz="1400" b="1" dirty="0">
                  <a:gradFill>
                    <a:gsLst>
                      <a:gs pos="0">
                        <a:srgbClr val="3A3A3A"/>
                      </a:gs>
                      <a:gs pos="100000">
                        <a:srgbClr val="2E2E2E"/>
                      </a:gs>
                    </a:gsLst>
                    <a:lin ang="5400000" scaled="0"/>
                  </a:gradFill>
                  <a:latin typeface="Arial Narrow" panose="020B0606020202030204" pitchFamily="34" charset="0"/>
                  <a:ea typeface="맑은 고딕"/>
                </a:rPr>
                <a:t>Established</a:t>
              </a:r>
            </a:p>
          </p:txBody>
        </p:sp>
        <p:cxnSp>
          <p:nvCxnSpPr>
            <p:cNvPr id="134" name="직선 연결선 133"/>
            <p:cNvCxnSpPr/>
            <p:nvPr/>
          </p:nvCxnSpPr>
          <p:spPr>
            <a:xfrm>
              <a:off x="5705921" y="2224960"/>
              <a:ext cx="2972383" cy="0"/>
            </a:xfrm>
            <a:prstGeom prst="line">
              <a:avLst/>
            </a:prstGeom>
            <a:ln>
              <a:solidFill>
                <a:srgbClr val="83684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5" name="Text Box 147"/>
            <p:cNvSpPr txBox="1">
              <a:spLocks noChangeArrowheads="1"/>
            </p:cNvSpPr>
            <p:nvPr/>
          </p:nvSpPr>
          <p:spPr bwMode="auto">
            <a:xfrm>
              <a:off x="5546105" y="2996952"/>
              <a:ext cx="3076704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 fontAlgn="base"/>
              <a:r>
                <a:rPr kumimoji="1" lang="en-US" altLang="ko-KR" sz="1400" b="1" dirty="0">
                  <a:gradFill>
                    <a:gsLst>
                      <a:gs pos="0">
                        <a:srgbClr val="3A3A3A"/>
                      </a:gs>
                      <a:gs pos="100000">
                        <a:srgbClr val="2E2E2E"/>
                      </a:gs>
                    </a:gsLst>
                    <a:lin ang="5400000" scaled="0"/>
                  </a:gradFill>
                  <a:latin typeface="Arial Narrow" panose="020B0606020202030204" pitchFamily="34" charset="0"/>
                  <a:ea typeface="맑은 고딕"/>
                </a:rPr>
                <a:t>2007: </a:t>
              </a:r>
              <a:r>
                <a:rPr kumimoji="1" lang="ko-KR" altLang="en-US" sz="1400" b="1" dirty="0">
                  <a:gradFill>
                    <a:gsLst>
                      <a:gs pos="0">
                        <a:srgbClr val="3A3A3A"/>
                      </a:gs>
                      <a:gs pos="100000">
                        <a:srgbClr val="2E2E2E"/>
                      </a:gs>
                    </a:gsLst>
                    <a:lin ang="5400000" scaled="0"/>
                  </a:gradFill>
                  <a:latin typeface="Arial Narrow" panose="020B0606020202030204" pitchFamily="34" charset="0"/>
                  <a:ea typeface="맑은 고딕"/>
                </a:rPr>
                <a:t> </a:t>
              </a:r>
              <a:r>
                <a:rPr kumimoji="1" lang="en-US" altLang="ko-KR" sz="1400" b="1" dirty="0">
                  <a:gradFill>
                    <a:gsLst>
                      <a:gs pos="0">
                        <a:srgbClr val="3A3A3A"/>
                      </a:gs>
                      <a:gs pos="100000">
                        <a:srgbClr val="2E2E2E"/>
                      </a:gs>
                    </a:gsLst>
                    <a:lin ang="5400000" scaled="0"/>
                  </a:gradFill>
                  <a:latin typeface="Arial Narrow" panose="020B0606020202030204" pitchFamily="34" charset="0"/>
                  <a:ea typeface="맑은 고딕"/>
                </a:rPr>
                <a:t>50% of Phone Market;</a:t>
              </a:r>
            </a:p>
            <a:p>
              <a:pPr algn="just" fontAlgn="base"/>
              <a:r>
                <a:rPr kumimoji="1" lang="ko-KR" altLang="en-US" sz="1400" b="1" dirty="0">
                  <a:gradFill>
                    <a:gsLst>
                      <a:gs pos="0">
                        <a:srgbClr val="3A3A3A"/>
                      </a:gs>
                      <a:gs pos="100000">
                        <a:srgbClr val="2E2E2E"/>
                      </a:gs>
                    </a:gsLst>
                    <a:lin ang="5400000" scaled="0"/>
                  </a:gradFill>
                  <a:latin typeface="Arial Narrow" panose="020B0606020202030204" pitchFamily="34" charset="0"/>
                  <a:ea typeface="맑은 고딕"/>
                </a:rPr>
                <a:t>           </a:t>
              </a:r>
              <a:r>
                <a:rPr kumimoji="1" lang="en-US" altLang="ko-KR" sz="1400" b="1" dirty="0">
                  <a:gradFill>
                    <a:gsLst>
                      <a:gs pos="0">
                        <a:srgbClr val="3A3A3A"/>
                      </a:gs>
                      <a:gs pos="100000">
                        <a:srgbClr val="2E2E2E"/>
                      </a:gs>
                    </a:gsLst>
                    <a:lin ang="5400000" scaled="0"/>
                  </a:gradFill>
                  <a:latin typeface="Arial Narrow" panose="020B0606020202030204" pitchFamily="34" charset="0"/>
                  <a:ea typeface="맑은 고딕"/>
                </a:rPr>
                <a:t>Becomes Finland’s Nickname</a:t>
              </a:r>
            </a:p>
          </p:txBody>
        </p:sp>
        <p:pic>
          <p:nvPicPr>
            <p:cNvPr id="136" name="Picture 18" descr="Logo_Nokia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6834" y="1848212"/>
              <a:ext cx="931925" cy="2778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0" name="Text Box 147"/>
            <p:cNvSpPr txBox="1">
              <a:spLocks noChangeArrowheads="1"/>
            </p:cNvSpPr>
            <p:nvPr/>
          </p:nvSpPr>
          <p:spPr bwMode="auto">
            <a:xfrm>
              <a:off x="5543864" y="2548126"/>
              <a:ext cx="3276608" cy="5232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kumimoji="1" lang="en-US" altLang="ko-KR" sz="1400" b="1" dirty="0" smtClean="0">
                  <a:gradFill>
                    <a:gsLst>
                      <a:gs pos="0">
                        <a:srgbClr val="3A3A3A"/>
                      </a:gs>
                      <a:gs pos="100000">
                        <a:srgbClr val="2E2E2E"/>
                      </a:gs>
                    </a:gsLst>
                    <a:lin ang="5400000" scaled="0"/>
                  </a:gradFill>
                  <a:latin typeface="Arial Narrow" panose="020B0606020202030204" pitchFamily="34" charset="0"/>
                  <a:ea typeface="맑은 고딕"/>
                </a:rPr>
                <a:t>2006:  </a:t>
              </a:r>
              <a:r>
                <a:rPr kumimoji="1" lang="en-US" altLang="ko-KR" sz="1400" b="1" dirty="0">
                  <a:gradFill>
                    <a:gsLst>
                      <a:gs pos="0">
                        <a:srgbClr val="3A3A3A"/>
                      </a:gs>
                      <a:gs pos="100000">
                        <a:srgbClr val="2E2E2E"/>
                      </a:gs>
                    </a:gsLst>
                    <a:lin ang="5400000" scaled="0"/>
                  </a:gradFill>
                  <a:latin typeface="Arial Narrow" panose="020B0606020202030204" pitchFamily="34" charset="0"/>
                  <a:ea typeface="맑은 고딕"/>
                </a:rPr>
                <a:t>Sales surpass Finnish Govt.’s Budget;</a:t>
              </a:r>
            </a:p>
            <a:p>
              <a:pPr algn="just"/>
              <a:r>
                <a:rPr kumimoji="1" lang="ko-KR" altLang="en-US" sz="1400" b="1" dirty="0" smtClean="0">
                  <a:gradFill>
                    <a:gsLst>
                      <a:gs pos="0">
                        <a:srgbClr val="3A3A3A"/>
                      </a:gs>
                      <a:gs pos="100000">
                        <a:srgbClr val="2E2E2E"/>
                      </a:gs>
                    </a:gsLst>
                    <a:lin ang="5400000" scaled="0"/>
                  </a:gradFill>
                  <a:latin typeface="Arial Narrow" panose="020B0606020202030204" pitchFamily="34" charset="0"/>
                  <a:ea typeface="맑은 고딕"/>
                </a:rPr>
                <a:t>           </a:t>
              </a:r>
              <a:r>
                <a:rPr kumimoji="1" lang="en-US" altLang="ko-KR" sz="1400" b="1" dirty="0" smtClean="0">
                  <a:gradFill>
                    <a:gsLst>
                      <a:gs pos="0">
                        <a:srgbClr val="3A3A3A"/>
                      </a:gs>
                      <a:gs pos="100000">
                        <a:srgbClr val="2E2E2E"/>
                      </a:gs>
                    </a:gsLst>
                    <a:lin ang="5400000" scaled="0"/>
                  </a:gradFill>
                  <a:latin typeface="Arial Narrow" panose="020B0606020202030204" pitchFamily="34" charset="0"/>
                  <a:ea typeface="맑은 고딕"/>
                </a:rPr>
                <a:t>Makes up ¼ </a:t>
              </a:r>
              <a:r>
                <a:rPr kumimoji="1" lang="en-US" altLang="ko-KR" sz="1400" b="1" dirty="0">
                  <a:gradFill>
                    <a:gsLst>
                      <a:gs pos="0">
                        <a:srgbClr val="3A3A3A"/>
                      </a:gs>
                      <a:gs pos="100000">
                        <a:srgbClr val="2E2E2E"/>
                      </a:gs>
                    </a:gsLst>
                    <a:lin ang="5400000" scaled="0"/>
                  </a:gradFill>
                  <a:latin typeface="Arial Narrow" panose="020B0606020202030204" pitchFamily="34" charset="0"/>
                  <a:ea typeface="맑은 고딕"/>
                </a:rPr>
                <a:t>of Finnish GDP</a:t>
              </a:r>
              <a:endParaRPr kumimoji="1" lang="ko-KR" altLang="en-US" sz="1400" b="1" dirty="0">
                <a:gradFill>
                  <a:gsLst>
                    <a:gs pos="0">
                      <a:srgbClr val="3A3A3A"/>
                    </a:gs>
                    <a:gs pos="100000">
                      <a:srgbClr val="2E2E2E"/>
                    </a:gs>
                  </a:gsLst>
                  <a:lin ang="5400000" scaled="0"/>
                </a:gradFill>
                <a:latin typeface="Arial Narrow" panose="020B0606020202030204" pitchFamily="34" charset="0"/>
                <a:ea typeface="맑은 고딕"/>
              </a:endParaRPr>
            </a:p>
          </p:txBody>
        </p:sp>
        <p:sp>
          <p:nvSpPr>
            <p:cNvPr id="138" name="직사각형 137"/>
            <p:cNvSpPr/>
            <p:nvPr/>
          </p:nvSpPr>
          <p:spPr>
            <a:xfrm>
              <a:off x="5574451" y="3501008"/>
              <a:ext cx="3029997" cy="738664"/>
            </a:xfrm>
            <a:prstGeom prst="rect">
              <a:avLst/>
            </a:prstGeom>
            <a:solidFill>
              <a:schemeClr val="bg2"/>
            </a:solidFill>
          </p:spPr>
          <p:txBody>
            <a:bodyPr wrap="none">
              <a:spAutoFit/>
            </a:bodyPr>
            <a:lstStyle/>
            <a:p>
              <a:pPr algn="just"/>
              <a:r>
                <a:rPr kumimoji="1" lang="en-US" altLang="ko-KR" sz="1400" b="1" dirty="0">
                  <a:gradFill>
                    <a:gsLst>
                      <a:gs pos="0">
                        <a:srgbClr val="3A3A3A"/>
                      </a:gs>
                      <a:gs pos="100000">
                        <a:srgbClr val="2E2E2E"/>
                      </a:gs>
                    </a:gsLst>
                    <a:lin ang="5400000" scaled="0"/>
                  </a:gradFill>
                  <a:latin typeface="Arial Narrow" panose="020B0606020202030204" pitchFamily="34" charset="0"/>
                  <a:ea typeface="맑은 고딕"/>
                </a:rPr>
                <a:t>Failure to Recognize Momentum of </a:t>
              </a:r>
              <a:endParaRPr kumimoji="1" lang="en-US" altLang="ko-KR" sz="1400" b="1" dirty="0" smtClean="0">
                <a:gradFill>
                  <a:gsLst>
                    <a:gs pos="0">
                      <a:srgbClr val="3A3A3A"/>
                    </a:gs>
                    <a:gs pos="100000">
                      <a:srgbClr val="2E2E2E"/>
                    </a:gs>
                  </a:gsLst>
                  <a:lin ang="5400000" scaled="0"/>
                </a:gradFill>
                <a:latin typeface="Arial Narrow" panose="020B0606020202030204" pitchFamily="34" charset="0"/>
                <a:ea typeface="맑은 고딕"/>
              </a:endParaRPr>
            </a:p>
            <a:p>
              <a:pPr algn="just"/>
              <a:r>
                <a:rPr kumimoji="1" lang="en-US" altLang="ko-KR" sz="1400" b="1" dirty="0" smtClean="0">
                  <a:gradFill>
                    <a:gsLst>
                      <a:gs pos="0">
                        <a:srgbClr val="3A3A3A"/>
                      </a:gs>
                      <a:gs pos="100000">
                        <a:srgbClr val="2E2E2E"/>
                      </a:gs>
                    </a:gsLst>
                    <a:lin ang="5400000" scaled="0"/>
                  </a:gradFill>
                  <a:latin typeface="Arial Narrow" panose="020B0606020202030204" pitchFamily="34" charset="0"/>
                  <a:ea typeface="맑은 고딕"/>
                </a:rPr>
                <a:t>smartphone </a:t>
              </a:r>
              <a:r>
                <a:rPr kumimoji="1" lang="en-US" altLang="ko-KR" sz="1400" b="1" dirty="0">
                  <a:gradFill>
                    <a:gsLst>
                      <a:gs pos="0">
                        <a:srgbClr val="3A3A3A"/>
                      </a:gs>
                      <a:gs pos="100000">
                        <a:srgbClr val="2E2E2E"/>
                      </a:gs>
                    </a:gsLst>
                    <a:lin ang="5400000" scaled="0"/>
                  </a:gradFill>
                  <a:latin typeface="Arial Narrow" panose="020B0606020202030204" pitchFamily="34" charset="0"/>
                  <a:ea typeface="맑은 고딕"/>
                </a:rPr>
                <a:t>revolution</a:t>
              </a:r>
            </a:p>
            <a:p>
              <a:pPr algn="just"/>
              <a:r>
                <a:rPr kumimoji="1" lang="en-US" altLang="ko-KR" sz="1400" b="1" dirty="0">
                  <a:solidFill>
                    <a:srgbClr val="FF0000"/>
                  </a:solidFill>
                  <a:latin typeface="Arial Narrow" panose="020B0606020202030204" pitchFamily="34" charset="0"/>
                  <a:ea typeface="맑은 고딕"/>
                </a:rPr>
                <a:t>Phone Business sold to Microsoft (2013)</a:t>
              </a:r>
            </a:p>
          </p:txBody>
        </p:sp>
      </p:grpSp>
      <p:pic>
        <p:nvPicPr>
          <p:cNvPr id="141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208" y="1740825"/>
            <a:ext cx="3182937" cy="248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9" name="그룹 118"/>
          <p:cNvGrpSpPr/>
          <p:nvPr/>
        </p:nvGrpSpPr>
        <p:grpSpPr>
          <a:xfrm>
            <a:off x="2827118" y="4466972"/>
            <a:ext cx="2785824" cy="2321896"/>
            <a:chOff x="1315068" y="1827184"/>
            <a:chExt cx="2936867" cy="2321896"/>
          </a:xfrm>
        </p:grpSpPr>
        <p:sp>
          <p:nvSpPr>
            <p:cNvPr id="120" name="모서리가 둥근 직사각형 119"/>
            <p:cNvSpPr/>
            <p:nvPr/>
          </p:nvSpPr>
          <p:spPr>
            <a:xfrm>
              <a:off x="1315068" y="1827184"/>
              <a:ext cx="2902129" cy="2321896"/>
            </a:xfrm>
            <a:prstGeom prst="roundRect">
              <a:avLst>
                <a:gd name="adj" fmla="val 7129"/>
              </a:avLst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 latinLnBrk="0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 b="1" kern="0" spc="-15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effectLst>
                  <a:outerShdw blurRad="152400" sx="102000" sy="102000" algn="ctr" rotWithShape="0">
                    <a:srgbClr val="0F3E65">
                      <a:alpha val="75000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121" name="Text Box 147"/>
            <p:cNvSpPr txBox="1">
              <a:spLocks noChangeArrowheads="1"/>
            </p:cNvSpPr>
            <p:nvPr/>
          </p:nvSpPr>
          <p:spPr bwMode="auto">
            <a:xfrm>
              <a:off x="1372123" y="2445396"/>
              <a:ext cx="2047749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 fontAlgn="base"/>
              <a:r>
                <a:rPr kumimoji="1" lang="en-US" altLang="ko-KR" sz="1400" b="1" dirty="0">
                  <a:gradFill>
                    <a:gsLst>
                      <a:gs pos="0">
                        <a:srgbClr val="3A3A3A"/>
                      </a:gs>
                      <a:gs pos="100000">
                        <a:srgbClr val="2E2E2E"/>
                      </a:gs>
                    </a:gsLst>
                    <a:lin ang="5400000" scaled="0"/>
                  </a:gradFill>
                  <a:latin typeface="Arial Narrow" panose="020B0606020202030204" pitchFamily="34" charset="0"/>
                  <a:ea typeface="맑은 고딕"/>
                </a:rPr>
                <a:t>1946: </a:t>
              </a:r>
              <a:r>
                <a:rPr kumimoji="1" lang="ko-KR" altLang="en-US" sz="1400" b="1" dirty="0">
                  <a:gradFill>
                    <a:gsLst>
                      <a:gs pos="0">
                        <a:srgbClr val="3A3A3A"/>
                      </a:gs>
                      <a:gs pos="100000">
                        <a:srgbClr val="2E2E2E"/>
                      </a:gs>
                    </a:gsLst>
                    <a:lin ang="5400000" scaled="0"/>
                  </a:gradFill>
                  <a:latin typeface="Arial Narrow" panose="020B0606020202030204" pitchFamily="34" charset="0"/>
                  <a:ea typeface="맑은 고딕"/>
                </a:rPr>
                <a:t> </a:t>
              </a:r>
              <a:r>
                <a:rPr kumimoji="1" lang="en-US" altLang="ko-KR" sz="1400" b="1" dirty="0">
                  <a:gradFill>
                    <a:gsLst>
                      <a:gs pos="0">
                        <a:srgbClr val="3A3A3A"/>
                      </a:gs>
                      <a:gs pos="100000">
                        <a:srgbClr val="2E2E2E"/>
                      </a:gs>
                    </a:gsLst>
                    <a:lin ang="5400000" scaled="0"/>
                  </a:gradFill>
                  <a:latin typeface="Arial Narrow" panose="020B0606020202030204" pitchFamily="34" charset="0"/>
                  <a:ea typeface="맑은 고딕"/>
                </a:rPr>
                <a:t>Established</a:t>
              </a:r>
            </a:p>
          </p:txBody>
        </p:sp>
        <p:cxnSp>
          <p:nvCxnSpPr>
            <p:cNvPr id="122" name="직선 연결선 121"/>
            <p:cNvCxnSpPr/>
            <p:nvPr/>
          </p:nvCxnSpPr>
          <p:spPr>
            <a:xfrm>
              <a:off x="1494991" y="2340642"/>
              <a:ext cx="2428937" cy="8238"/>
            </a:xfrm>
            <a:prstGeom prst="line">
              <a:avLst/>
            </a:prstGeom>
            <a:ln>
              <a:solidFill>
                <a:srgbClr val="83684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3" name="Text Box 147"/>
            <p:cNvSpPr txBox="1">
              <a:spLocks noChangeArrowheads="1"/>
            </p:cNvSpPr>
            <p:nvPr/>
          </p:nvSpPr>
          <p:spPr bwMode="auto">
            <a:xfrm>
              <a:off x="1397422" y="3089183"/>
              <a:ext cx="2854513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 fontAlgn="base"/>
              <a:r>
                <a:rPr kumimoji="1" lang="en-US" altLang="ko-KR" sz="1400" b="1" dirty="0">
                  <a:gradFill>
                    <a:gsLst>
                      <a:gs pos="0">
                        <a:srgbClr val="3A3A3A"/>
                      </a:gs>
                      <a:gs pos="100000">
                        <a:srgbClr val="2E2E2E"/>
                      </a:gs>
                    </a:gsLst>
                    <a:lin ang="5400000" scaled="0"/>
                  </a:gradFill>
                  <a:latin typeface="Arial Narrow" panose="020B0606020202030204" pitchFamily="34" charset="0"/>
                  <a:ea typeface="맑은 고딕"/>
                </a:rPr>
                <a:t>2007: </a:t>
              </a:r>
              <a:r>
                <a:rPr kumimoji="1" lang="ko-KR" altLang="en-US" sz="1400" b="1" dirty="0">
                  <a:gradFill>
                    <a:gsLst>
                      <a:gs pos="0">
                        <a:srgbClr val="3A3A3A"/>
                      </a:gs>
                      <a:gs pos="100000">
                        <a:srgbClr val="2E2E2E"/>
                      </a:gs>
                    </a:gsLst>
                    <a:lin ang="5400000" scaled="0"/>
                  </a:gradFill>
                  <a:latin typeface="Arial Narrow" panose="020B0606020202030204" pitchFamily="34" charset="0"/>
                  <a:ea typeface="맑은 고딕"/>
                </a:rPr>
                <a:t> </a:t>
              </a:r>
              <a:r>
                <a:rPr kumimoji="1" lang="en-US" altLang="ko-KR" sz="1400" b="1" dirty="0">
                  <a:gradFill>
                    <a:gsLst>
                      <a:gs pos="0">
                        <a:srgbClr val="3A3A3A"/>
                      </a:gs>
                      <a:gs pos="100000">
                        <a:srgbClr val="2E2E2E"/>
                      </a:gs>
                    </a:gsLst>
                    <a:lin ang="5400000" scaled="0"/>
                  </a:gradFill>
                  <a:latin typeface="Arial Narrow" panose="020B0606020202030204" pitchFamily="34" charset="0"/>
                  <a:ea typeface="맑은 고딕"/>
                </a:rPr>
                <a:t>First OLED TV</a:t>
              </a:r>
            </a:p>
          </p:txBody>
        </p:sp>
        <p:pic>
          <p:nvPicPr>
            <p:cNvPr id="124" name="Picture 19" descr="Logo_SONY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5656" y="2036134"/>
              <a:ext cx="927012" cy="2179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25" name="그룹 124"/>
            <p:cNvGrpSpPr/>
            <p:nvPr/>
          </p:nvGrpSpPr>
          <p:grpSpPr>
            <a:xfrm>
              <a:off x="1337547" y="3362916"/>
              <a:ext cx="2865450" cy="738664"/>
              <a:chOff x="1053445" y="5099040"/>
              <a:chExt cx="2865450" cy="738664"/>
            </a:xfrm>
          </p:grpSpPr>
          <p:sp>
            <p:nvSpPr>
              <p:cNvPr id="127" name="모서리가 둥근 직사각형 126"/>
              <p:cNvSpPr/>
              <p:nvPr/>
            </p:nvSpPr>
            <p:spPr>
              <a:xfrm>
                <a:off x="1185117" y="5212725"/>
                <a:ext cx="2365308" cy="494617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128" name="Text Box 147"/>
              <p:cNvSpPr txBox="1">
                <a:spLocks noChangeArrowheads="1"/>
              </p:cNvSpPr>
              <p:nvPr/>
            </p:nvSpPr>
            <p:spPr bwMode="auto">
              <a:xfrm>
                <a:off x="1053445" y="5099040"/>
                <a:ext cx="2865450" cy="7386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kumimoji="1" lang="en-US" altLang="ko-KR" sz="1400" b="1" dirty="0">
                    <a:gradFill>
                      <a:gsLst>
                        <a:gs pos="0">
                          <a:srgbClr val="3A3A3A"/>
                        </a:gs>
                        <a:gs pos="100000">
                          <a:srgbClr val="2E2E2E"/>
                        </a:gs>
                      </a:gsLst>
                      <a:lin ang="5400000" scaled="0"/>
                    </a:gradFill>
                    <a:latin typeface="Arial Narrow" panose="020B0606020202030204" pitchFamily="34" charset="0"/>
                    <a:ea typeface="맑은 고딕"/>
                  </a:rPr>
                  <a:t>Dominated Braun </a:t>
                </a:r>
                <a:r>
                  <a:rPr kumimoji="1" lang="en-US" altLang="ko-KR" sz="1400" b="1" dirty="0" smtClean="0">
                    <a:gradFill>
                      <a:gsLst>
                        <a:gs pos="0">
                          <a:srgbClr val="3A3A3A"/>
                        </a:gs>
                        <a:gs pos="100000">
                          <a:srgbClr val="2E2E2E"/>
                        </a:gs>
                      </a:gsLst>
                      <a:lin ang="5400000" scaled="0"/>
                    </a:gradFill>
                    <a:latin typeface="Arial Narrow" panose="020B0606020202030204" pitchFamily="34" charset="0"/>
                    <a:ea typeface="맑은 고딕"/>
                  </a:rPr>
                  <a:t>Tube and </a:t>
                </a:r>
                <a:r>
                  <a:rPr kumimoji="1" lang="en-US" altLang="ko-KR" sz="1400" b="1" dirty="0">
                    <a:gradFill>
                      <a:gsLst>
                        <a:gs pos="0">
                          <a:srgbClr val="3A3A3A"/>
                        </a:gs>
                        <a:gs pos="100000">
                          <a:srgbClr val="2E2E2E"/>
                        </a:gs>
                      </a:gsLst>
                      <a:lin ang="5400000" scaled="0"/>
                    </a:gradFill>
                    <a:latin typeface="Arial Narrow" panose="020B0606020202030204" pitchFamily="34" charset="0"/>
                    <a:ea typeface="맑은 고딕"/>
                  </a:rPr>
                  <a:t>Projection Technology</a:t>
                </a:r>
              </a:p>
              <a:p>
                <a:pPr algn="just"/>
                <a:r>
                  <a:rPr kumimoji="1" lang="en-US" altLang="ko-KR" sz="1400" b="1" dirty="0">
                    <a:solidFill>
                      <a:srgbClr val="FF0000"/>
                    </a:solidFill>
                    <a:latin typeface="Arial Narrow" panose="020B0606020202030204" pitchFamily="34" charset="0"/>
                    <a:ea typeface="맑은 고딕"/>
                  </a:rPr>
                  <a:t>Slow Flat TV Commercialization</a:t>
                </a:r>
              </a:p>
            </p:txBody>
          </p:sp>
        </p:grpSp>
        <p:sp>
          <p:nvSpPr>
            <p:cNvPr id="126" name="Text Box 147"/>
            <p:cNvSpPr txBox="1">
              <a:spLocks noChangeArrowheads="1"/>
            </p:cNvSpPr>
            <p:nvPr/>
          </p:nvSpPr>
          <p:spPr bwMode="auto">
            <a:xfrm>
              <a:off x="1386629" y="2759922"/>
              <a:ext cx="2047749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 fontAlgn="base"/>
              <a:r>
                <a:rPr kumimoji="1" lang="en-US" altLang="ko-KR" sz="1400" b="1" dirty="0">
                  <a:gradFill>
                    <a:gsLst>
                      <a:gs pos="0">
                        <a:srgbClr val="3A3A3A"/>
                      </a:gs>
                      <a:gs pos="100000">
                        <a:srgbClr val="2E2E2E"/>
                      </a:gs>
                    </a:gsLst>
                    <a:lin ang="5400000" scaled="0"/>
                  </a:gradFill>
                  <a:latin typeface="Arial Narrow" panose="020B0606020202030204" pitchFamily="34" charset="0"/>
                  <a:ea typeface="맑은 고딕"/>
                </a:rPr>
                <a:t>1979: </a:t>
              </a:r>
              <a:r>
                <a:rPr kumimoji="1" lang="ko-KR" altLang="en-US" sz="1400" b="1" dirty="0">
                  <a:gradFill>
                    <a:gsLst>
                      <a:gs pos="0">
                        <a:srgbClr val="3A3A3A"/>
                      </a:gs>
                      <a:gs pos="100000">
                        <a:srgbClr val="2E2E2E"/>
                      </a:gs>
                    </a:gsLst>
                    <a:lin ang="5400000" scaled="0"/>
                  </a:gradFill>
                  <a:latin typeface="Arial Narrow" panose="020B0606020202030204" pitchFamily="34" charset="0"/>
                  <a:ea typeface="맑은 고딕"/>
                </a:rPr>
                <a:t> </a:t>
              </a:r>
              <a:r>
                <a:rPr kumimoji="1" lang="en-US" altLang="ko-KR" sz="1400" b="1" dirty="0">
                  <a:gradFill>
                    <a:gsLst>
                      <a:gs pos="0">
                        <a:srgbClr val="3A3A3A"/>
                      </a:gs>
                      <a:gs pos="100000">
                        <a:srgbClr val="2E2E2E"/>
                      </a:gs>
                    </a:gsLst>
                    <a:lin ang="5400000" scaled="0"/>
                  </a:gradFill>
                  <a:latin typeface="Arial Narrow" panose="020B0606020202030204" pitchFamily="34" charset="0"/>
                  <a:ea typeface="맑은 고딕"/>
                </a:rPr>
                <a:t>Walkman</a:t>
              </a:r>
            </a:p>
          </p:txBody>
        </p:sp>
      </p:grpSp>
      <p:pic>
        <p:nvPicPr>
          <p:cNvPr id="130" name="Picture 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189" y="4611272"/>
            <a:ext cx="2620963" cy="207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그룹 5"/>
          <p:cNvGrpSpPr/>
          <p:nvPr/>
        </p:nvGrpSpPr>
        <p:grpSpPr>
          <a:xfrm>
            <a:off x="1098036" y="116279"/>
            <a:ext cx="6772389" cy="2790345"/>
            <a:chOff x="-2338412" y="414039"/>
            <a:chExt cx="6772389" cy="2790345"/>
          </a:xfrm>
        </p:grpSpPr>
        <p:pic>
          <p:nvPicPr>
            <p:cNvPr id="86" name="그림 85" descr="1.png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-2338412" y="414039"/>
              <a:ext cx="6772389" cy="2790345"/>
            </a:xfrm>
            <a:prstGeom prst="rect">
              <a:avLst/>
            </a:prstGeom>
          </p:spPr>
        </p:pic>
        <p:sp>
          <p:nvSpPr>
            <p:cNvPr id="87" name="TextBox 86"/>
            <p:cNvSpPr txBox="1"/>
            <p:nvPr/>
          </p:nvSpPr>
          <p:spPr>
            <a:xfrm>
              <a:off x="-900608" y="1294357"/>
              <a:ext cx="4152006" cy="838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60000"/>
                </a:lnSpc>
                <a:spcBef>
                  <a:spcPct val="50000"/>
                </a:spcBef>
                <a:buClr>
                  <a:srgbClr val="990000"/>
                </a:buClr>
                <a:buSzPct val="120000"/>
              </a:pPr>
              <a:r>
                <a:rPr lang="en-US" altLang="ko-KR" sz="2800" b="1" spc="-150" dirty="0">
                  <a:solidFill>
                    <a:schemeClr val="accent6">
                      <a:lumMod val="75000"/>
                    </a:schemeClr>
                  </a:solidFill>
                  <a:latin typeface="Arial Narrow" panose="020B0606020202030204" pitchFamily="34" charset="0"/>
                  <a:ea typeface="맑은 고딕" panose="020B0503020000020004" pitchFamily="50" charset="-127"/>
                </a:rPr>
                <a:t>Failure to See the</a:t>
              </a:r>
            </a:p>
            <a:p>
              <a:pPr algn="ctr">
                <a:lnSpc>
                  <a:spcPct val="60000"/>
                </a:lnSpc>
                <a:spcBef>
                  <a:spcPct val="50000"/>
                </a:spcBef>
                <a:buClr>
                  <a:srgbClr val="990000"/>
                </a:buClr>
                <a:buSzPct val="120000"/>
              </a:pPr>
              <a:r>
                <a:rPr lang="en-US" altLang="ko-KR" sz="2800" b="1" spc="-150" dirty="0">
                  <a:solidFill>
                    <a:schemeClr val="accent6">
                      <a:lumMod val="75000"/>
                    </a:schemeClr>
                  </a:solidFill>
                  <a:latin typeface="Arial Narrow" panose="020B0606020202030204" pitchFamily="34" charset="0"/>
                  <a:ea typeface="맑은 고딕" panose="020B0503020000020004" pitchFamily="50" charset="-127"/>
                </a:rPr>
                <a:t>Trends and Prepare</a:t>
              </a:r>
              <a:endParaRPr lang="ko-KR" altLang="en-US" sz="2800" b="1" spc="-15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ea typeface="맑은 고딕" panose="020B0503020000020004" pitchFamily="50" charset="-127"/>
              </a:endParaRPr>
            </a:p>
          </p:txBody>
        </p:sp>
      </p:grpSp>
      <p:sp>
        <p:nvSpPr>
          <p:cNvPr id="142" name="직사각형 141"/>
          <p:cNvSpPr/>
          <p:nvPr/>
        </p:nvSpPr>
        <p:spPr>
          <a:xfrm>
            <a:off x="35496" y="6591109"/>
            <a:ext cx="2656179" cy="2222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37" name="그림 13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99" t="96772" b="108"/>
          <a:stretch/>
        </p:blipFill>
        <p:spPr>
          <a:xfrm>
            <a:off x="6938216" y="6575584"/>
            <a:ext cx="1800200" cy="23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860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C:\Users\O\Desktop\마스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O\Desktop\라인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75" t="41600"/>
          <a:stretch/>
        </p:blipFill>
        <p:spPr bwMode="auto">
          <a:xfrm>
            <a:off x="7020272" y="2852936"/>
            <a:ext cx="2123728" cy="400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E:\제작중\2015.05.14_IITP 파워포인트\1\시안\요소\내지라인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10" r="3583"/>
          <a:stretch/>
        </p:blipFill>
        <p:spPr bwMode="auto">
          <a:xfrm>
            <a:off x="-36512" y="0"/>
            <a:ext cx="9144000" cy="1232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직선 연결선 16"/>
          <p:cNvCxnSpPr/>
          <p:nvPr/>
        </p:nvCxnSpPr>
        <p:spPr>
          <a:xfrm>
            <a:off x="219998" y="706924"/>
            <a:ext cx="8384450" cy="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1" b="3869"/>
          <a:stretch/>
        </p:blipFill>
        <p:spPr>
          <a:xfrm>
            <a:off x="0" y="1383958"/>
            <a:ext cx="9144000" cy="5207152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717" y="3126495"/>
            <a:ext cx="463385" cy="396114"/>
          </a:xfrm>
          <a:prstGeom prst="rect">
            <a:avLst/>
          </a:prstGeom>
        </p:spPr>
      </p:pic>
      <p:grpSp>
        <p:nvGrpSpPr>
          <p:cNvPr id="10" name="그룹 9"/>
          <p:cNvGrpSpPr/>
          <p:nvPr/>
        </p:nvGrpSpPr>
        <p:grpSpPr>
          <a:xfrm>
            <a:off x="346797" y="3421458"/>
            <a:ext cx="1960942" cy="1857860"/>
            <a:chOff x="346797" y="3421458"/>
            <a:chExt cx="1960942" cy="1857860"/>
          </a:xfrm>
        </p:grpSpPr>
        <p:sp>
          <p:nvSpPr>
            <p:cNvPr id="14" name="Line 165"/>
            <p:cNvSpPr>
              <a:spLocks noChangeShapeType="1"/>
            </p:cNvSpPr>
            <p:nvPr/>
          </p:nvSpPr>
          <p:spPr bwMode="auto">
            <a:xfrm>
              <a:off x="346797" y="3421458"/>
              <a:ext cx="1501031" cy="151970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pic>
          <p:nvPicPr>
            <p:cNvPr id="21" name="그림 2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4354" y="4883204"/>
              <a:ext cx="463385" cy="396114"/>
            </a:xfrm>
            <a:prstGeom prst="rect">
              <a:avLst/>
            </a:prstGeom>
          </p:spPr>
        </p:pic>
      </p:grpSp>
      <p:grpSp>
        <p:nvGrpSpPr>
          <p:cNvPr id="12" name="그룹 11"/>
          <p:cNvGrpSpPr/>
          <p:nvPr/>
        </p:nvGrpSpPr>
        <p:grpSpPr>
          <a:xfrm>
            <a:off x="6103373" y="1237942"/>
            <a:ext cx="1884340" cy="396114"/>
            <a:chOff x="6103373" y="1237942"/>
            <a:chExt cx="1884340" cy="396114"/>
          </a:xfrm>
        </p:grpSpPr>
        <p:pic>
          <p:nvPicPr>
            <p:cNvPr id="23" name="그림 2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4328" y="1237942"/>
              <a:ext cx="463385" cy="396114"/>
            </a:xfrm>
            <a:prstGeom prst="rect">
              <a:avLst/>
            </a:prstGeom>
          </p:spPr>
        </p:pic>
        <p:sp>
          <p:nvSpPr>
            <p:cNvPr id="25" name="Line 165"/>
            <p:cNvSpPr>
              <a:spLocks noChangeShapeType="1"/>
            </p:cNvSpPr>
            <p:nvPr/>
          </p:nvSpPr>
          <p:spPr bwMode="auto">
            <a:xfrm>
              <a:off x="6103373" y="1479911"/>
              <a:ext cx="1420955" cy="487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</p:grpSp>
      <p:grpSp>
        <p:nvGrpSpPr>
          <p:cNvPr id="44" name="그룹 43"/>
          <p:cNvGrpSpPr/>
          <p:nvPr/>
        </p:nvGrpSpPr>
        <p:grpSpPr>
          <a:xfrm>
            <a:off x="6249677" y="2002901"/>
            <a:ext cx="1889032" cy="1015783"/>
            <a:chOff x="6249677" y="2002901"/>
            <a:chExt cx="1889032" cy="1015783"/>
          </a:xfrm>
        </p:grpSpPr>
        <p:pic>
          <p:nvPicPr>
            <p:cNvPr id="31" name="그림 3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56406" y="2622570"/>
              <a:ext cx="682303" cy="396114"/>
            </a:xfrm>
            <a:prstGeom prst="rect">
              <a:avLst/>
            </a:prstGeom>
          </p:spPr>
        </p:pic>
        <p:sp>
          <p:nvSpPr>
            <p:cNvPr id="32" name="Line 165"/>
            <p:cNvSpPr>
              <a:spLocks noChangeShapeType="1"/>
            </p:cNvSpPr>
            <p:nvPr/>
          </p:nvSpPr>
          <p:spPr bwMode="auto">
            <a:xfrm>
              <a:off x="6249677" y="2002901"/>
              <a:ext cx="1274651" cy="75985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</p:grpSp>
      <p:grpSp>
        <p:nvGrpSpPr>
          <p:cNvPr id="43" name="그룹 42"/>
          <p:cNvGrpSpPr/>
          <p:nvPr/>
        </p:nvGrpSpPr>
        <p:grpSpPr>
          <a:xfrm>
            <a:off x="4376971" y="1762773"/>
            <a:ext cx="1872706" cy="554601"/>
            <a:chOff x="4376971" y="1762773"/>
            <a:chExt cx="1872706" cy="554601"/>
          </a:xfrm>
        </p:grpSpPr>
        <p:pic>
          <p:nvPicPr>
            <p:cNvPr id="30" name="그림 2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7374" y="1762773"/>
              <a:ext cx="682303" cy="396114"/>
            </a:xfrm>
            <a:prstGeom prst="rect">
              <a:avLst/>
            </a:prstGeom>
          </p:spPr>
        </p:pic>
        <p:sp>
          <p:nvSpPr>
            <p:cNvPr id="33" name="Line 165"/>
            <p:cNvSpPr>
              <a:spLocks noChangeShapeType="1"/>
            </p:cNvSpPr>
            <p:nvPr/>
          </p:nvSpPr>
          <p:spPr bwMode="auto">
            <a:xfrm flipV="1">
              <a:off x="4376971" y="2002901"/>
              <a:ext cx="1190403" cy="31447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</p:grpSp>
      <p:grpSp>
        <p:nvGrpSpPr>
          <p:cNvPr id="42" name="그룹 41"/>
          <p:cNvGrpSpPr/>
          <p:nvPr/>
        </p:nvGrpSpPr>
        <p:grpSpPr>
          <a:xfrm>
            <a:off x="2507575" y="1476791"/>
            <a:ext cx="1874394" cy="1019227"/>
            <a:chOff x="2507575" y="1476791"/>
            <a:chExt cx="1874394" cy="1019227"/>
          </a:xfrm>
        </p:grpSpPr>
        <p:pic>
          <p:nvPicPr>
            <p:cNvPr id="29" name="그림 2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9666" y="2099904"/>
              <a:ext cx="682303" cy="396114"/>
            </a:xfrm>
            <a:prstGeom prst="rect">
              <a:avLst/>
            </a:prstGeom>
          </p:spPr>
        </p:pic>
        <p:sp>
          <p:nvSpPr>
            <p:cNvPr id="34" name="Line 165"/>
            <p:cNvSpPr>
              <a:spLocks noChangeShapeType="1"/>
            </p:cNvSpPr>
            <p:nvPr/>
          </p:nvSpPr>
          <p:spPr bwMode="auto">
            <a:xfrm>
              <a:off x="2507575" y="1476791"/>
              <a:ext cx="1200588" cy="82116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</p:grpSp>
      <p:pic>
        <p:nvPicPr>
          <p:cNvPr id="26" name="그림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309" y="1254418"/>
            <a:ext cx="682303" cy="396114"/>
          </a:xfrm>
          <a:prstGeom prst="rect">
            <a:avLst/>
          </a:prstGeom>
        </p:spPr>
      </p:pic>
      <p:grpSp>
        <p:nvGrpSpPr>
          <p:cNvPr id="41" name="그룹 40"/>
          <p:cNvGrpSpPr/>
          <p:nvPr/>
        </p:nvGrpSpPr>
        <p:grpSpPr>
          <a:xfrm>
            <a:off x="575201" y="1244046"/>
            <a:ext cx="1932374" cy="396114"/>
            <a:chOff x="575201" y="1244046"/>
            <a:chExt cx="1932374" cy="396114"/>
          </a:xfrm>
        </p:grpSpPr>
        <p:pic>
          <p:nvPicPr>
            <p:cNvPr id="28" name="그림 2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5272" y="1244046"/>
              <a:ext cx="682303" cy="396114"/>
            </a:xfrm>
            <a:prstGeom prst="rect">
              <a:avLst/>
            </a:prstGeom>
          </p:spPr>
        </p:pic>
        <p:sp>
          <p:nvSpPr>
            <p:cNvPr id="35" name="Line 165"/>
            <p:cNvSpPr>
              <a:spLocks noChangeShapeType="1"/>
            </p:cNvSpPr>
            <p:nvPr/>
          </p:nvSpPr>
          <p:spPr bwMode="auto">
            <a:xfrm>
              <a:off x="575201" y="1451832"/>
              <a:ext cx="1250071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</p:grpSp>
      <p:grpSp>
        <p:nvGrpSpPr>
          <p:cNvPr id="4" name="그룹 3"/>
          <p:cNvGrpSpPr/>
          <p:nvPr/>
        </p:nvGrpSpPr>
        <p:grpSpPr>
          <a:xfrm>
            <a:off x="2267745" y="1254418"/>
            <a:ext cx="3847760" cy="5225807"/>
            <a:chOff x="2267745" y="1254418"/>
            <a:chExt cx="3847760" cy="5225807"/>
          </a:xfrm>
        </p:grpSpPr>
        <p:pic>
          <p:nvPicPr>
            <p:cNvPr id="22" name="그림 2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2120" y="1254418"/>
              <a:ext cx="463385" cy="396114"/>
            </a:xfrm>
            <a:prstGeom prst="rect">
              <a:avLst/>
            </a:prstGeom>
          </p:spPr>
        </p:pic>
        <p:sp>
          <p:nvSpPr>
            <p:cNvPr id="24" name="Line 165"/>
            <p:cNvSpPr>
              <a:spLocks noChangeShapeType="1"/>
            </p:cNvSpPr>
            <p:nvPr/>
          </p:nvSpPr>
          <p:spPr bwMode="auto">
            <a:xfrm>
              <a:off x="2267745" y="5229200"/>
              <a:ext cx="1224136" cy="125102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66" name="Line 165"/>
            <p:cNvSpPr>
              <a:spLocks noChangeShapeType="1"/>
            </p:cNvSpPr>
            <p:nvPr/>
          </p:nvSpPr>
          <p:spPr bwMode="auto">
            <a:xfrm flipV="1">
              <a:off x="4644008" y="1484784"/>
              <a:ext cx="997753" cy="494762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</p:grpSp>
      <p:sp>
        <p:nvSpPr>
          <p:cNvPr id="67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8677809" y="6520259"/>
            <a:ext cx="430695" cy="365125"/>
          </a:xfrm>
        </p:spPr>
        <p:txBody>
          <a:bodyPr/>
          <a:lstStyle/>
          <a:p>
            <a:fld id="{39B9D086-CB07-40F2-BE8A-FA3E89239419}" type="slidenum">
              <a:rPr lang="ko-KR" altLang="en-US" sz="1200">
                <a:solidFill>
                  <a:schemeClr val="tx1">
                    <a:tint val="75000"/>
                  </a:schemeClr>
                </a:solidFill>
              </a:rPr>
              <a:pPr/>
              <a:t>29</a:t>
            </a:fld>
            <a:endParaRPr lang="ko-KR" altLang="en-US" sz="1200" dirty="0">
              <a:solidFill>
                <a:schemeClr val="tx1">
                  <a:tint val="75000"/>
                </a:schemeClr>
              </a:solidFill>
            </a:endParaRPr>
          </a:p>
        </p:txBody>
      </p:sp>
      <p:cxnSp>
        <p:nvCxnSpPr>
          <p:cNvPr id="65" name="직선 연결선 64"/>
          <p:cNvCxnSpPr/>
          <p:nvPr/>
        </p:nvCxnSpPr>
        <p:spPr>
          <a:xfrm>
            <a:off x="169241" y="702608"/>
            <a:ext cx="349259" cy="0"/>
          </a:xfrm>
          <a:prstGeom prst="line">
            <a:avLst/>
          </a:prstGeom>
          <a:ln w="22225" cap="sq">
            <a:solidFill>
              <a:srgbClr val="DE5A00"/>
            </a:solidFill>
            <a:prstDash val="solid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143528" y="260648"/>
            <a:ext cx="585664" cy="430887"/>
          </a:xfrm>
          <a:prstGeom prst="rect">
            <a:avLst/>
          </a:prstGeom>
          <a:noFill/>
        </p:spPr>
        <p:txBody>
          <a:bodyPr wrap="none" lIns="36000" rIns="36000" rtlCol="0" anchor="ctr">
            <a:spAutoFit/>
          </a:bodyPr>
          <a:lstStyle/>
          <a:p>
            <a:r>
              <a:rPr lang="en-US" altLang="ko-KR" sz="2200" spc="-100" dirty="0">
                <a:gradFill>
                  <a:gsLst>
                    <a:gs pos="0">
                      <a:srgbClr val="F79646">
                        <a:lumMod val="75000"/>
                      </a:srgbClr>
                    </a:gs>
                    <a:gs pos="100000">
                      <a:srgbClr val="CC3300"/>
                    </a:gs>
                  </a:gsLst>
                  <a:lin ang="5400000" scaled="0"/>
                </a:gradFill>
                <a:effectLst>
                  <a:glow rad="101600">
                    <a:srgbClr val="FFFFFF"/>
                  </a:glow>
                </a:effectLst>
                <a:latin typeface="Arial Black" panose="020B0A04020102020204" pitchFamily="34" charset="0"/>
                <a:ea typeface="HY견고딕" pitchFamily="18" charset="-127"/>
              </a:rPr>
              <a:t>4-2.</a:t>
            </a:r>
            <a:endParaRPr lang="ko-KR" altLang="en-US" sz="2200" spc="-100" dirty="0">
              <a:gradFill>
                <a:gsLst>
                  <a:gs pos="0">
                    <a:srgbClr val="F79646">
                      <a:lumMod val="75000"/>
                    </a:srgbClr>
                  </a:gs>
                  <a:gs pos="100000">
                    <a:srgbClr val="CC3300"/>
                  </a:gs>
                </a:gsLst>
                <a:lin ang="5400000" scaled="0"/>
              </a:gradFill>
              <a:effectLst>
                <a:glow rad="101600">
                  <a:srgbClr val="FFFFFF"/>
                </a:glow>
              </a:effectLst>
              <a:latin typeface="Arial Black" panose="020B0A04020102020204" pitchFamily="34" charset="0"/>
              <a:ea typeface="HY견고딕" pitchFamily="18" charset="-127"/>
            </a:endParaRPr>
          </a:p>
        </p:txBody>
      </p:sp>
      <p:sp>
        <p:nvSpPr>
          <p:cNvPr id="71" name="직사각형 70"/>
          <p:cNvSpPr/>
          <p:nvPr/>
        </p:nvSpPr>
        <p:spPr>
          <a:xfrm>
            <a:off x="694949" y="260648"/>
            <a:ext cx="2076851" cy="430887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fontAlgn="base"/>
            <a:r>
              <a:rPr lang="en-US" altLang="ko-KR" sz="2200" spc="-100" dirty="0">
                <a:gradFill>
                  <a:gsLst>
                    <a:gs pos="0">
                      <a:srgbClr val="F79646">
                        <a:lumMod val="75000"/>
                      </a:srgbClr>
                    </a:gs>
                    <a:gs pos="100000">
                      <a:srgbClr val="CC3300"/>
                    </a:gs>
                  </a:gsLst>
                  <a:lin ang="5400000" scaled="0"/>
                </a:gradFill>
                <a:effectLst>
                  <a:glow rad="101600">
                    <a:srgbClr val="FFFFFF"/>
                  </a:glow>
                </a:effectLst>
                <a:latin typeface="Arial Black" panose="020B0A04020102020204" pitchFamily="34" charset="0"/>
                <a:ea typeface="HY견고딕" pitchFamily="18" charset="-127"/>
              </a:rPr>
              <a:t>Shining Stars</a:t>
            </a:r>
          </a:p>
        </p:txBody>
      </p:sp>
      <p:grpSp>
        <p:nvGrpSpPr>
          <p:cNvPr id="77" name="그룹 76"/>
          <p:cNvGrpSpPr/>
          <p:nvPr/>
        </p:nvGrpSpPr>
        <p:grpSpPr>
          <a:xfrm>
            <a:off x="1907704" y="3081920"/>
            <a:ext cx="3659669" cy="2875249"/>
            <a:chOff x="2147078" y="2742989"/>
            <a:chExt cx="3659669" cy="2875249"/>
          </a:xfrm>
        </p:grpSpPr>
        <p:sp>
          <p:nvSpPr>
            <p:cNvPr id="78" name="모서리가 둥근 직사각형 77"/>
            <p:cNvSpPr/>
            <p:nvPr/>
          </p:nvSpPr>
          <p:spPr>
            <a:xfrm>
              <a:off x="2166423" y="2742989"/>
              <a:ext cx="3198613" cy="2875249"/>
            </a:xfrm>
            <a:prstGeom prst="roundRect">
              <a:avLst>
                <a:gd name="adj" fmla="val 7129"/>
              </a:avLst>
            </a:prstGeom>
            <a:solidFill>
              <a:schemeClr val="bg1"/>
            </a:solidFill>
            <a:ln w="38100">
              <a:solidFill>
                <a:srgbClr val="007E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79" name="Text Box 147"/>
            <p:cNvSpPr txBox="1">
              <a:spLocks noChangeArrowheads="1"/>
            </p:cNvSpPr>
            <p:nvPr/>
          </p:nvSpPr>
          <p:spPr bwMode="auto">
            <a:xfrm>
              <a:off x="2147078" y="3502021"/>
              <a:ext cx="2567201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en-US" altLang="ko-KR" sz="1600" b="1" kern="0" dirty="0" smtClean="0">
                  <a:gradFill>
                    <a:gsLst>
                      <a:gs pos="0">
                        <a:srgbClr val="045ECC"/>
                      </a:gs>
                      <a:gs pos="100000">
                        <a:srgbClr val="045ECC"/>
                      </a:gs>
                    </a:gsLst>
                    <a:lin ang="5400000" scaled="0"/>
                  </a:gradFill>
                  <a:latin typeface="Arial Narrow" panose="020B0606020202030204" pitchFamily="34" charset="0"/>
                </a:rPr>
                <a:t>1911:  </a:t>
              </a:r>
              <a:r>
                <a:rPr kumimoji="1" lang="en-US" altLang="ko-KR" sz="1600" kern="0" dirty="0" smtClean="0">
                  <a:gradFill>
                    <a:gsLst>
                      <a:gs pos="0">
                        <a:srgbClr val="045ECC"/>
                      </a:gs>
                      <a:gs pos="100000">
                        <a:srgbClr val="045ECC"/>
                      </a:gs>
                    </a:gsLst>
                    <a:lin ang="5400000" scaled="0"/>
                  </a:gradFill>
                  <a:latin typeface="Arial Narrow" panose="020B0606020202030204" pitchFamily="34" charset="0"/>
                </a:rPr>
                <a:t>Established</a:t>
              </a:r>
              <a:endParaRPr kumimoji="1" lang="en-US" altLang="ko-KR" sz="1600" kern="0" dirty="0">
                <a:gradFill>
                  <a:gsLst>
                    <a:gs pos="0">
                      <a:srgbClr val="045ECC"/>
                    </a:gs>
                    <a:gs pos="100000">
                      <a:srgbClr val="045ECC"/>
                    </a:gs>
                  </a:gsLst>
                  <a:lin ang="5400000" scaled="0"/>
                </a:gradFill>
                <a:latin typeface="Arial Narrow" panose="020B0606020202030204" pitchFamily="34" charset="0"/>
              </a:endParaRPr>
            </a:p>
          </p:txBody>
        </p:sp>
        <p:cxnSp>
          <p:nvCxnSpPr>
            <p:cNvPr id="80" name="직선 연결선 79"/>
            <p:cNvCxnSpPr/>
            <p:nvPr/>
          </p:nvCxnSpPr>
          <p:spPr>
            <a:xfrm>
              <a:off x="2404424" y="3412781"/>
              <a:ext cx="2769004" cy="450"/>
            </a:xfrm>
            <a:prstGeom prst="line">
              <a:avLst/>
            </a:prstGeom>
            <a:ln>
              <a:solidFill>
                <a:srgbClr val="386C84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1" name="그림 8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4424" y="2994149"/>
              <a:ext cx="850740" cy="340296"/>
            </a:xfrm>
            <a:prstGeom prst="rect">
              <a:avLst/>
            </a:prstGeom>
          </p:spPr>
        </p:pic>
        <p:sp>
          <p:nvSpPr>
            <p:cNvPr id="82" name="Text Box 45"/>
            <p:cNvSpPr txBox="1">
              <a:spLocks noChangeArrowheads="1"/>
            </p:cNvSpPr>
            <p:nvPr/>
          </p:nvSpPr>
          <p:spPr bwMode="auto">
            <a:xfrm>
              <a:off x="3348812" y="2972687"/>
              <a:ext cx="18473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buClr>
                  <a:srgbClr val="A50021"/>
                </a:buClr>
              </a:pPr>
              <a:endParaRPr lang="ko-KR" altLang="en-US" b="1" spc="-100" dirty="0">
                <a:effectLst>
                  <a:glow rad="101600">
                    <a:srgbClr val="FFFFFF"/>
                  </a:glow>
                </a:effectLst>
                <a:latin typeface="+mj-lt"/>
                <a:ea typeface="맑은 고딕" pitchFamily="50" charset="-127"/>
              </a:endParaRPr>
            </a:p>
          </p:txBody>
        </p:sp>
        <p:sp>
          <p:nvSpPr>
            <p:cNvPr id="83" name="Text Box 147"/>
            <p:cNvSpPr txBox="1">
              <a:spLocks noChangeArrowheads="1"/>
            </p:cNvSpPr>
            <p:nvPr/>
          </p:nvSpPr>
          <p:spPr bwMode="auto">
            <a:xfrm>
              <a:off x="2148719" y="3875491"/>
              <a:ext cx="2855606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en-US" altLang="ko-KR" sz="1600" b="1" kern="0" dirty="0" smtClean="0">
                  <a:gradFill>
                    <a:gsLst>
                      <a:gs pos="0">
                        <a:srgbClr val="045ECC"/>
                      </a:gs>
                      <a:gs pos="100000">
                        <a:srgbClr val="045ECC"/>
                      </a:gs>
                    </a:gsLst>
                    <a:lin ang="5400000" scaled="0"/>
                  </a:gradFill>
                  <a:latin typeface="Arial Narrow" panose="020B0606020202030204" pitchFamily="34" charset="0"/>
                </a:rPr>
                <a:t>1980s:  </a:t>
              </a:r>
              <a:r>
                <a:rPr kumimoji="1" lang="en-US" altLang="ko-KR" sz="1600" kern="0" dirty="0">
                  <a:gradFill>
                    <a:gsLst>
                      <a:gs pos="0">
                        <a:srgbClr val="045ECC"/>
                      </a:gs>
                      <a:gs pos="100000">
                        <a:srgbClr val="045ECC"/>
                      </a:gs>
                    </a:gsLst>
                    <a:lin ang="5400000" scaled="0"/>
                  </a:gradFill>
                  <a:latin typeface="Arial Narrow" panose="020B0606020202030204" pitchFamily="34" charset="0"/>
                </a:rPr>
                <a:t>Mainframe</a:t>
              </a:r>
              <a:r>
                <a:rPr kumimoji="1" lang="en-US" altLang="ko-KR" sz="1600" b="1" kern="0" dirty="0">
                  <a:gradFill>
                    <a:gsLst>
                      <a:gs pos="0">
                        <a:srgbClr val="045ECC"/>
                      </a:gs>
                      <a:gs pos="100000">
                        <a:srgbClr val="045ECC"/>
                      </a:gs>
                    </a:gsLst>
                    <a:lin ang="5400000" scaled="0"/>
                  </a:gradFill>
                  <a:latin typeface="Arial Narrow" panose="020B0606020202030204" pitchFamily="34" charset="0"/>
                </a:rPr>
                <a:t> </a:t>
              </a:r>
              <a:r>
                <a:rPr kumimoji="1" lang="en-US" altLang="ko-KR" sz="1600" kern="0" dirty="0" smtClean="0">
                  <a:gradFill>
                    <a:gsLst>
                      <a:gs pos="0">
                        <a:srgbClr val="045ECC"/>
                      </a:gs>
                      <a:gs pos="100000">
                        <a:srgbClr val="045ECC"/>
                      </a:gs>
                    </a:gsLst>
                    <a:lin ang="5400000" scaled="0"/>
                  </a:gradFill>
                  <a:latin typeface="Arial Narrow" panose="020B0606020202030204" pitchFamily="34" charset="0"/>
                </a:rPr>
                <a:t>Computing</a:t>
              </a:r>
              <a:endParaRPr kumimoji="1" lang="en-US" altLang="ko-KR" sz="1600" kern="0" dirty="0">
                <a:gradFill>
                  <a:gsLst>
                    <a:gs pos="0">
                      <a:srgbClr val="045ECC"/>
                    </a:gs>
                    <a:gs pos="100000">
                      <a:srgbClr val="045ECC"/>
                    </a:gs>
                  </a:gsLst>
                  <a:lin ang="5400000" scaled="0"/>
                </a:gradFill>
                <a:latin typeface="Arial Narrow" panose="020B0606020202030204" pitchFamily="34" charset="0"/>
              </a:endParaRPr>
            </a:p>
          </p:txBody>
        </p:sp>
        <p:sp>
          <p:nvSpPr>
            <p:cNvPr id="84" name="Text Box 147"/>
            <p:cNvSpPr txBox="1">
              <a:spLocks noChangeArrowheads="1"/>
            </p:cNvSpPr>
            <p:nvPr/>
          </p:nvSpPr>
          <p:spPr bwMode="auto">
            <a:xfrm>
              <a:off x="2148718" y="4242513"/>
              <a:ext cx="2734663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en-US" altLang="ko-KR" sz="1600" b="1" kern="0" dirty="0" smtClean="0">
                  <a:gradFill>
                    <a:gsLst>
                      <a:gs pos="0">
                        <a:srgbClr val="045ECC"/>
                      </a:gs>
                      <a:gs pos="100000">
                        <a:srgbClr val="045ECC"/>
                      </a:gs>
                    </a:gsLst>
                    <a:lin ang="5400000" scaled="0"/>
                  </a:gradFill>
                  <a:latin typeface="Arial Narrow" panose="020B0606020202030204" pitchFamily="34" charset="0"/>
                </a:rPr>
                <a:t>1990s:  </a:t>
              </a:r>
              <a:r>
                <a:rPr kumimoji="1" lang="en-US" altLang="ko-KR" sz="1600" kern="0" dirty="0">
                  <a:gradFill>
                    <a:gsLst>
                      <a:gs pos="0">
                        <a:srgbClr val="045ECC"/>
                      </a:gs>
                      <a:gs pos="100000">
                        <a:srgbClr val="045ECC"/>
                      </a:gs>
                    </a:gsLst>
                    <a:lin ang="5400000" scaled="0"/>
                  </a:gradFill>
                  <a:latin typeface="Arial Narrow" panose="020B0606020202030204" pitchFamily="34" charset="0"/>
                </a:rPr>
                <a:t>Personal</a:t>
              </a:r>
              <a:r>
                <a:rPr kumimoji="1" lang="en-US" altLang="ko-KR" sz="1600" b="1" kern="0" dirty="0">
                  <a:gradFill>
                    <a:gsLst>
                      <a:gs pos="0">
                        <a:srgbClr val="045ECC"/>
                      </a:gs>
                      <a:gs pos="100000">
                        <a:srgbClr val="045ECC"/>
                      </a:gs>
                    </a:gsLst>
                    <a:lin ang="5400000" scaled="0"/>
                  </a:gradFill>
                  <a:latin typeface="Arial Narrow" panose="020B0606020202030204" pitchFamily="34" charset="0"/>
                </a:rPr>
                <a:t> </a:t>
              </a:r>
              <a:r>
                <a:rPr kumimoji="1" lang="en-US" altLang="ko-KR" sz="1600" kern="0" dirty="0" smtClean="0">
                  <a:gradFill>
                    <a:gsLst>
                      <a:gs pos="0">
                        <a:srgbClr val="045ECC"/>
                      </a:gs>
                      <a:gs pos="100000">
                        <a:srgbClr val="045ECC"/>
                      </a:gs>
                    </a:gsLst>
                    <a:lin ang="5400000" scaled="0"/>
                  </a:gradFill>
                  <a:latin typeface="Arial Narrow" panose="020B0606020202030204" pitchFamily="34" charset="0"/>
                </a:rPr>
                <a:t>Computers</a:t>
              </a:r>
              <a:endParaRPr kumimoji="1" lang="en-US" altLang="ko-KR" sz="1600" kern="0" dirty="0">
                <a:gradFill>
                  <a:gsLst>
                    <a:gs pos="0">
                      <a:srgbClr val="045ECC"/>
                    </a:gs>
                    <a:gs pos="100000">
                      <a:srgbClr val="045ECC"/>
                    </a:gs>
                  </a:gsLst>
                  <a:lin ang="5400000" scaled="0"/>
                </a:gradFill>
                <a:latin typeface="Arial Narrow" panose="020B0606020202030204" pitchFamily="34" charset="0"/>
              </a:endParaRPr>
            </a:p>
          </p:txBody>
        </p:sp>
        <p:sp>
          <p:nvSpPr>
            <p:cNvPr id="85" name="Text Box 147"/>
            <p:cNvSpPr txBox="1">
              <a:spLocks noChangeArrowheads="1"/>
            </p:cNvSpPr>
            <p:nvPr/>
          </p:nvSpPr>
          <p:spPr bwMode="auto">
            <a:xfrm>
              <a:off x="2155316" y="4610357"/>
              <a:ext cx="3448146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en-US" altLang="ko-KR" sz="1600" b="1" kern="0" dirty="0" smtClean="0">
                  <a:gradFill>
                    <a:gsLst>
                      <a:gs pos="0">
                        <a:srgbClr val="045ECC"/>
                      </a:gs>
                      <a:gs pos="100000">
                        <a:srgbClr val="045ECC"/>
                      </a:gs>
                    </a:gsLst>
                    <a:lin ang="5400000" scaled="0"/>
                  </a:gradFill>
                  <a:latin typeface="Arial Narrow" panose="020B0606020202030204" pitchFamily="34" charset="0"/>
                </a:rPr>
                <a:t>2000s:  </a:t>
              </a:r>
              <a:r>
                <a:rPr kumimoji="1" lang="en-US" altLang="ko-KR" sz="1600" kern="0" dirty="0">
                  <a:gradFill>
                    <a:gsLst>
                      <a:gs pos="0">
                        <a:srgbClr val="045ECC"/>
                      </a:gs>
                      <a:gs pos="100000">
                        <a:srgbClr val="045ECC"/>
                      </a:gs>
                    </a:gsLst>
                    <a:lin ang="5400000" scaled="0"/>
                  </a:gradFill>
                  <a:latin typeface="Arial Narrow" panose="020B0606020202030204" pitchFamily="34" charset="0"/>
                </a:rPr>
                <a:t>Internet </a:t>
              </a:r>
              <a:r>
                <a:rPr kumimoji="1" lang="en-US" altLang="ko-KR" sz="1600" kern="0" dirty="0" smtClean="0">
                  <a:gradFill>
                    <a:gsLst>
                      <a:gs pos="0">
                        <a:srgbClr val="045ECC"/>
                      </a:gs>
                      <a:gs pos="100000">
                        <a:srgbClr val="045ECC"/>
                      </a:gs>
                    </a:gsLst>
                    <a:lin ang="5400000" scaled="0"/>
                  </a:gradFill>
                  <a:latin typeface="Arial Narrow" panose="020B0606020202030204" pitchFamily="34" charset="0"/>
                </a:rPr>
                <a:t>Service</a:t>
              </a:r>
              <a:r>
                <a:rPr kumimoji="1" lang="en-US" altLang="ko-KR" sz="1600" kern="0" dirty="0">
                  <a:gradFill>
                    <a:gsLst>
                      <a:gs pos="0">
                        <a:srgbClr val="045ECC"/>
                      </a:gs>
                      <a:gs pos="100000">
                        <a:srgbClr val="045ECC"/>
                      </a:gs>
                    </a:gsLst>
                    <a:lin ang="5400000" scaled="0"/>
                  </a:gradFill>
                  <a:latin typeface="Arial Narrow" panose="020B0606020202030204" pitchFamily="34" charset="0"/>
                </a:rPr>
                <a:t>,</a:t>
              </a:r>
              <a:r>
                <a:rPr kumimoji="1" lang="ko-KR" altLang="en-US" sz="1600" kern="0" dirty="0">
                  <a:gradFill>
                    <a:gsLst>
                      <a:gs pos="0">
                        <a:srgbClr val="045ECC"/>
                      </a:gs>
                      <a:gs pos="100000">
                        <a:srgbClr val="045ECC"/>
                      </a:gs>
                    </a:gsLst>
                    <a:lin ang="5400000" scaled="0"/>
                  </a:gradFill>
                  <a:latin typeface="Arial Narrow" panose="020B0606020202030204" pitchFamily="34" charset="0"/>
                </a:rPr>
                <a:t> </a:t>
              </a:r>
              <a:r>
                <a:rPr kumimoji="1" lang="en-US" altLang="ko-KR" sz="1600" kern="0" dirty="0" smtClean="0">
                  <a:gradFill>
                    <a:gsLst>
                      <a:gs pos="0">
                        <a:srgbClr val="045ECC"/>
                      </a:gs>
                      <a:gs pos="100000">
                        <a:srgbClr val="045ECC"/>
                      </a:gs>
                    </a:gsLst>
                    <a:lin ang="5400000" scaled="0"/>
                  </a:gradFill>
                  <a:latin typeface="Arial Narrow" panose="020B0606020202030204" pitchFamily="34" charset="0"/>
                </a:rPr>
                <a:t>e-Commerce</a:t>
              </a:r>
              <a:endParaRPr kumimoji="1" lang="en-US" altLang="ko-KR" sz="1600" kern="0" dirty="0">
                <a:gradFill>
                  <a:gsLst>
                    <a:gs pos="0">
                      <a:srgbClr val="045ECC"/>
                    </a:gs>
                    <a:gs pos="100000">
                      <a:srgbClr val="045ECC"/>
                    </a:gs>
                  </a:gsLst>
                  <a:lin ang="5400000" scaled="0"/>
                </a:gradFill>
                <a:latin typeface="Arial Narrow" panose="020B0606020202030204" pitchFamily="34" charset="0"/>
              </a:endParaRPr>
            </a:p>
          </p:txBody>
        </p:sp>
        <p:sp>
          <p:nvSpPr>
            <p:cNvPr id="86" name="Text Box 147"/>
            <p:cNvSpPr txBox="1">
              <a:spLocks noChangeArrowheads="1"/>
            </p:cNvSpPr>
            <p:nvPr/>
          </p:nvSpPr>
          <p:spPr bwMode="auto">
            <a:xfrm>
              <a:off x="2151640" y="4962277"/>
              <a:ext cx="3655107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en-US" altLang="ko-KR" sz="1600" b="1" kern="0" dirty="0">
                  <a:gradFill>
                    <a:gsLst>
                      <a:gs pos="0">
                        <a:srgbClr val="045ECC"/>
                      </a:gs>
                      <a:gs pos="100000">
                        <a:srgbClr val="045ECC"/>
                      </a:gs>
                    </a:gsLst>
                    <a:lin ang="5400000" scaled="0"/>
                  </a:gradFill>
                  <a:latin typeface="Arial Narrow" panose="020B0606020202030204" pitchFamily="34" charset="0"/>
                </a:rPr>
                <a:t>After </a:t>
              </a:r>
              <a:r>
                <a:rPr kumimoji="1" lang="en-US" altLang="ko-KR" sz="1600" b="1" kern="0" dirty="0" smtClean="0">
                  <a:gradFill>
                    <a:gsLst>
                      <a:gs pos="0">
                        <a:srgbClr val="045ECC"/>
                      </a:gs>
                      <a:gs pos="100000">
                        <a:srgbClr val="045ECC"/>
                      </a:gs>
                    </a:gsLst>
                    <a:lin ang="5400000" scaled="0"/>
                  </a:gradFill>
                  <a:latin typeface="Arial Narrow" panose="020B0606020202030204" pitchFamily="34" charset="0"/>
                </a:rPr>
                <a:t>2000s:  </a:t>
              </a:r>
              <a:r>
                <a:rPr kumimoji="1" lang="en-US" altLang="ko-KR" sz="1600" kern="0" dirty="0">
                  <a:gradFill>
                    <a:gsLst>
                      <a:gs pos="0">
                        <a:srgbClr val="045ECC"/>
                      </a:gs>
                      <a:gs pos="100000">
                        <a:srgbClr val="045ECC"/>
                      </a:gs>
                    </a:gsLst>
                    <a:lin ang="5400000" scaled="0"/>
                  </a:gradFill>
                  <a:latin typeface="Arial Narrow" panose="020B0606020202030204" pitchFamily="34" charset="0"/>
                </a:rPr>
                <a:t>Consulting</a:t>
              </a:r>
              <a:r>
                <a:rPr kumimoji="1" lang="en-US" altLang="ko-KR" sz="1600" b="1" kern="0" dirty="0">
                  <a:gradFill>
                    <a:gsLst>
                      <a:gs pos="0">
                        <a:srgbClr val="045ECC"/>
                      </a:gs>
                      <a:gs pos="100000">
                        <a:srgbClr val="045ECC"/>
                      </a:gs>
                    </a:gsLst>
                    <a:lin ang="5400000" scaled="0"/>
                  </a:gradFill>
                  <a:latin typeface="Arial Narrow" panose="020B0606020202030204" pitchFamily="34" charset="0"/>
                </a:rPr>
                <a:t> </a:t>
              </a:r>
              <a:r>
                <a:rPr kumimoji="1" lang="en-US" altLang="ko-KR" sz="1600" kern="0" dirty="0" smtClean="0">
                  <a:gradFill>
                    <a:gsLst>
                      <a:gs pos="0">
                        <a:srgbClr val="045ECC"/>
                      </a:gs>
                      <a:gs pos="100000">
                        <a:srgbClr val="045ECC"/>
                      </a:gs>
                    </a:gsLst>
                    <a:lin ang="5400000" scaled="0"/>
                  </a:gradFill>
                  <a:latin typeface="Arial Narrow" panose="020B0606020202030204" pitchFamily="34" charset="0"/>
                </a:rPr>
                <a:t>Service</a:t>
              </a:r>
              <a:r>
                <a:rPr kumimoji="1" lang="en-US" altLang="ko-KR" sz="1600" b="1" kern="0" dirty="0">
                  <a:gradFill>
                    <a:gsLst>
                      <a:gs pos="0">
                        <a:srgbClr val="045ECC"/>
                      </a:gs>
                      <a:gs pos="100000">
                        <a:srgbClr val="045ECC"/>
                      </a:gs>
                    </a:gsLst>
                    <a:lin ang="5400000" scaled="0"/>
                  </a:gradFill>
                  <a:latin typeface="Arial Narrow" panose="020B0606020202030204" pitchFamily="34" charset="0"/>
                </a:rPr>
                <a:t>, </a:t>
              </a:r>
              <a:endParaRPr kumimoji="1" lang="en-US" altLang="ko-KR" sz="1600" b="1" kern="0" dirty="0" smtClean="0">
                <a:gradFill>
                  <a:gsLst>
                    <a:gs pos="0">
                      <a:srgbClr val="045ECC"/>
                    </a:gs>
                    <a:gs pos="100000">
                      <a:srgbClr val="045ECC"/>
                    </a:gs>
                  </a:gsLst>
                  <a:lin ang="5400000" scaled="0"/>
                </a:gradFill>
                <a:latin typeface="Arial Narrow" panose="020B0606020202030204" pitchFamily="34" charset="0"/>
              </a:endParaRPr>
            </a:p>
            <a:p>
              <a:pPr algn="just"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en-US" altLang="ko-KR" sz="1600" b="1" kern="0" dirty="0">
                  <a:gradFill>
                    <a:gsLst>
                      <a:gs pos="0">
                        <a:srgbClr val="045ECC"/>
                      </a:gs>
                      <a:gs pos="100000">
                        <a:srgbClr val="045ECC"/>
                      </a:gs>
                    </a:gsLst>
                    <a:lin ang="5400000" scaled="0"/>
                  </a:gradFill>
                  <a:latin typeface="Arial Narrow" panose="020B0606020202030204" pitchFamily="34" charset="0"/>
                </a:rPr>
                <a:t> </a:t>
              </a:r>
              <a:r>
                <a:rPr kumimoji="1" lang="en-US" altLang="ko-KR" sz="1600" b="1" kern="0" dirty="0" smtClean="0">
                  <a:gradFill>
                    <a:gsLst>
                      <a:gs pos="0">
                        <a:srgbClr val="045ECC"/>
                      </a:gs>
                      <a:gs pos="100000">
                        <a:srgbClr val="045ECC"/>
                      </a:gs>
                    </a:gsLst>
                    <a:lin ang="5400000" scaled="0"/>
                  </a:gradFill>
                  <a:latin typeface="Arial Narrow" panose="020B0606020202030204" pitchFamily="34" charset="0"/>
                </a:rPr>
                <a:t>                      </a:t>
              </a:r>
              <a:r>
                <a:rPr kumimoji="1" lang="en-US" altLang="ko-KR" sz="1600" kern="0" dirty="0" smtClean="0">
                  <a:gradFill>
                    <a:gsLst>
                      <a:gs pos="0">
                        <a:srgbClr val="045ECC"/>
                      </a:gs>
                      <a:gs pos="100000">
                        <a:srgbClr val="045ECC"/>
                      </a:gs>
                    </a:gsLst>
                    <a:lin ang="5400000" scaled="0"/>
                  </a:gradFill>
                  <a:latin typeface="Arial Narrow" panose="020B0606020202030204" pitchFamily="34" charset="0"/>
                </a:rPr>
                <a:t>Software</a:t>
              </a:r>
              <a:endParaRPr kumimoji="1" lang="en-US" altLang="ko-KR" sz="1600" kern="0" dirty="0">
                <a:gradFill>
                  <a:gsLst>
                    <a:gs pos="0">
                      <a:srgbClr val="045ECC"/>
                    </a:gs>
                    <a:gs pos="100000">
                      <a:srgbClr val="045ECC"/>
                    </a:gs>
                  </a:gsLst>
                  <a:lin ang="5400000" scaled="0"/>
                </a:gradFill>
                <a:latin typeface="Arial Narrow" panose="020B0606020202030204" pitchFamily="34" charset="0"/>
              </a:endParaRPr>
            </a:p>
          </p:txBody>
        </p:sp>
      </p:grpSp>
      <p:grpSp>
        <p:nvGrpSpPr>
          <p:cNvPr id="6" name="그룹 5"/>
          <p:cNvGrpSpPr/>
          <p:nvPr/>
        </p:nvGrpSpPr>
        <p:grpSpPr>
          <a:xfrm>
            <a:off x="5580112" y="3078047"/>
            <a:ext cx="3527376" cy="2916324"/>
            <a:chOff x="5580112" y="3078047"/>
            <a:chExt cx="3527376" cy="2916324"/>
          </a:xfrm>
        </p:grpSpPr>
        <p:grpSp>
          <p:nvGrpSpPr>
            <p:cNvPr id="91" name="그룹 90"/>
            <p:cNvGrpSpPr/>
            <p:nvPr/>
          </p:nvGrpSpPr>
          <p:grpSpPr>
            <a:xfrm>
              <a:off x="5580112" y="3078047"/>
              <a:ext cx="3527376" cy="2916324"/>
              <a:chOff x="5567374" y="3078642"/>
              <a:chExt cx="3527376" cy="2916324"/>
            </a:xfrm>
          </p:grpSpPr>
          <p:grpSp>
            <p:nvGrpSpPr>
              <p:cNvPr id="92" name="그룹 91"/>
              <p:cNvGrpSpPr/>
              <p:nvPr/>
            </p:nvGrpSpPr>
            <p:grpSpPr>
              <a:xfrm>
                <a:off x="5567374" y="3078642"/>
                <a:ext cx="3527376" cy="2916324"/>
                <a:chOff x="5510507" y="2362994"/>
                <a:chExt cx="3527376" cy="2916324"/>
              </a:xfrm>
            </p:grpSpPr>
            <p:sp>
              <p:nvSpPr>
                <p:cNvPr id="102" name="모서리가 둥근 직사각형 101"/>
                <p:cNvSpPr/>
                <p:nvPr/>
              </p:nvSpPr>
              <p:spPr>
                <a:xfrm>
                  <a:off x="5510507" y="2362994"/>
                  <a:ext cx="3400948" cy="2916324"/>
                </a:xfrm>
                <a:prstGeom prst="roundRect">
                  <a:avLst>
                    <a:gd name="adj" fmla="val 7129"/>
                  </a:avLst>
                </a:prstGeom>
                <a:solidFill>
                  <a:schemeClr val="bg1"/>
                </a:solidFill>
                <a:ln w="38100">
                  <a:solidFill>
                    <a:srgbClr val="00ABB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base" latinLnBrk="0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b="1" kern="0" spc="-150">
                    <a:gradFill>
                      <a:gsLst>
                        <a:gs pos="0">
                          <a:schemeClr val="bg1"/>
                        </a:gs>
                        <a:gs pos="100000">
                          <a:schemeClr val="bg1"/>
                        </a:gs>
                      </a:gsLst>
                      <a:lin ang="5400000" scaled="0"/>
                    </a:gradFill>
                    <a:effectLst>
                      <a:outerShdw blurRad="152400" sx="102000" sy="102000" algn="ctr" rotWithShape="0">
                        <a:srgbClr val="0F3E65">
                          <a:alpha val="75000"/>
                        </a:srgbClr>
                      </a:outerShdw>
                    </a:effectLst>
                    <a:latin typeface="+mj-lt"/>
                  </a:endParaRPr>
                </a:p>
              </p:txBody>
            </p:sp>
            <p:sp>
              <p:nvSpPr>
                <p:cNvPr id="103" name="Text Box 147"/>
                <p:cNvSpPr txBox="1">
                  <a:spLocks noChangeArrowheads="1"/>
                </p:cNvSpPr>
                <p:nvPr/>
              </p:nvSpPr>
              <p:spPr bwMode="auto">
                <a:xfrm>
                  <a:off x="5625228" y="3181275"/>
                  <a:ext cx="2854513" cy="3385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just" fontAlgn="base"/>
                  <a:r>
                    <a:rPr kumimoji="1" lang="en-US" altLang="ko-KR" sz="1600" b="1" kern="0" dirty="0" smtClean="0">
                      <a:latin typeface="Arial Narrow" panose="020B0606020202030204" pitchFamily="34" charset="0"/>
                    </a:rPr>
                    <a:t>1976: </a:t>
                  </a:r>
                  <a:r>
                    <a:rPr kumimoji="1" lang="ko-KR" altLang="en-US" sz="1600" b="1" kern="0" dirty="0" smtClean="0">
                      <a:latin typeface="Arial Narrow" panose="020B0606020202030204" pitchFamily="34" charset="0"/>
                    </a:rPr>
                    <a:t> </a:t>
                  </a:r>
                  <a:r>
                    <a:rPr kumimoji="1" lang="en-US" altLang="ko-KR" sz="1600" kern="0" dirty="0" smtClean="0">
                      <a:latin typeface="Arial Narrow" panose="020B0606020202030204" pitchFamily="34" charset="0"/>
                    </a:rPr>
                    <a:t>Established</a:t>
                  </a:r>
                  <a:endParaRPr kumimoji="1" lang="en-US" altLang="ko-KR" sz="1600" kern="0" dirty="0">
                    <a:latin typeface="Arial Narrow" panose="020B0606020202030204" pitchFamily="34" charset="0"/>
                  </a:endParaRPr>
                </a:p>
              </p:txBody>
            </p:sp>
            <p:cxnSp>
              <p:nvCxnSpPr>
                <p:cNvPr id="104" name="직선 연결선 103"/>
                <p:cNvCxnSpPr/>
                <p:nvPr/>
              </p:nvCxnSpPr>
              <p:spPr>
                <a:xfrm>
                  <a:off x="5673061" y="3049644"/>
                  <a:ext cx="2972383" cy="0"/>
                </a:xfrm>
                <a:prstGeom prst="line">
                  <a:avLst/>
                </a:prstGeom>
                <a:ln>
                  <a:solidFill>
                    <a:srgbClr val="836846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5" name="Text Box 45"/>
                <p:cNvSpPr txBox="1">
                  <a:spLocks noChangeArrowheads="1"/>
                </p:cNvSpPr>
                <p:nvPr/>
              </p:nvSpPr>
              <p:spPr bwMode="auto">
                <a:xfrm>
                  <a:off x="6175485" y="2588567"/>
                  <a:ext cx="184731" cy="3693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>
                    <a:buClr>
                      <a:srgbClr val="A50021"/>
                    </a:buClr>
                  </a:pPr>
                  <a:endParaRPr lang="ko-KR" altLang="en-US" b="1" spc="-100" dirty="0">
                    <a:effectLst>
                      <a:glow rad="101600">
                        <a:srgbClr val="FFFFFF"/>
                      </a:glow>
                    </a:effectLst>
                    <a:latin typeface="+mj-lt"/>
                    <a:ea typeface="맑은 고딕" pitchFamily="50" charset="-127"/>
                  </a:endParaRPr>
                </a:p>
              </p:txBody>
            </p:sp>
            <p:pic>
              <p:nvPicPr>
                <p:cNvPr id="106" name="그림 105"/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654523" y="2487287"/>
                  <a:ext cx="404191" cy="494928"/>
                </a:xfrm>
                <a:prstGeom prst="rect">
                  <a:avLst/>
                </a:prstGeom>
              </p:spPr>
            </p:pic>
            <p:sp>
              <p:nvSpPr>
                <p:cNvPr id="107" name="Text Box 147"/>
                <p:cNvSpPr txBox="1">
                  <a:spLocks noChangeArrowheads="1"/>
                </p:cNvSpPr>
                <p:nvPr/>
              </p:nvSpPr>
              <p:spPr bwMode="auto">
                <a:xfrm>
                  <a:off x="5632265" y="3568738"/>
                  <a:ext cx="2854513" cy="3385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just" fontAlgn="base"/>
                  <a:r>
                    <a:rPr kumimoji="1" lang="en-US" altLang="ko-KR" sz="1600" b="1" kern="0" dirty="0" smtClean="0">
                      <a:latin typeface="Arial Narrow" panose="020B0606020202030204" pitchFamily="34" charset="0"/>
                    </a:rPr>
                    <a:t>1985: </a:t>
                  </a:r>
                  <a:r>
                    <a:rPr kumimoji="1" lang="ko-KR" altLang="en-US" sz="1600" b="1" kern="0" dirty="0" smtClean="0">
                      <a:latin typeface="Arial Narrow" panose="020B0606020202030204" pitchFamily="34" charset="0"/>
                    </a:rPr>
                    <a:t> </a:t>
                  </a:r>
                  <a:r>
                    <a:rPr kumimoji="1" lang="en-US" altLang="ko-KR" sz="1600" kern="0" dirty="0">
                      <a:latin typeface="Arial Narrow" panose="020B0606020202030204" pitchFamily="34" charset="0"/>
                    </a:rPr>
                    <a:t>Steve</a:t>
                  </a:r>
                  <a:r>
                    <a:rPr kumimoji="1" lang="en-US" altLang="ko-KR" sz="1600" b="1" kern="0" dirty="0">
                      <a:latin typeface="Arial Narrow" panose="020B0606020202030204" pitchFamily="34" charset="0"/>
                    </a:rPr>
                    <a:t> </a:t>
                  </a:r>
                  <a:r>
                    <a:rPr kumimoji="1" lang="en-US" altLang="ko-KR" sz="1600" kern="0" dirty="0">
                      <a:latin typeface="Arial Narrow" panose="020B0606020202030204" pitchFamily="34" charset="0"/>
                    </a:rPr>
                    <a:t>Jobs</a:t>
                  </a:r>
                  <a:r>
                    <a:rPr kumimoji="1" lang="en-US" altLang="ko-KR" sz="1600" b="1" kern="0" dirty="0">
                      <a:latin typeface="Arial Narrow" panose="020B0606020202030204" pitchFamily="34" charset="0"/>
                    </a:rPr>
                    <a:t> </a:t>
                  </a:r>
                  <a:r>
                    <a:rPr kumimoji="1" lang="en-US" altLang="ko-KR" sz="1600" kern="0" dirty="0" smtClean="0">
                      <a:latin typeface="Arial Narrow" panose="020B0606020202030204" pitchFamily="34" charset="0"/>
                    </a:rPr>
                    <a:t>leaves</a:t>
                  </a:r>
                  <a:endParaRPr kumimoji="1" lang="en-US" altLang="ko-KR" sz="1600" kern="0" dirty="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18" name="Text Box 147"/>
                <p:cNvSpPr txBox="1">
                  <a:spLocks noChangeArrowheads="1"/>
                </p:cNvSpPr>
                <p:nvPr/>
              </p:nvSpPr>
              <p:spPr bwMode="auto">
                <a:xfrm>
                  <a:off x="5638477" y="3929331"/>
                  <a:ext cx="3399406" cy="3385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just" fontAlgn="base"/>
                  <a:r>
                    <a:rPr kumimoji="1" lang="en-US" altLang="ko-KR" sz="1600" b="1" kern="0" dirty="0" smtClean="0">
                      <a:latin typeface="Arial Narrow" panose="020B0606020202030204" pitchFamily="34" charset="0"/>
                    </a:rPr>
                    <a:t>1997: </a:t>
                  </a:r>
                  <a:r>
                    <a:rPr kumimoji="1" lang="ko-KR" altLang="en-US" sz="1600" b="1" kern="0" dirty="0" smtClean="0">
                      <a:latin typeface="Arial Narrow" panose="020B0606020202030204" pitchFamily="34" charset="0"/>
                    </a:rPr>
                    <a:t> </a:t>
                  </a:r>
                  <a:r>
                    <a:rPr kumimoji="1" lang="en-US" altLang="ko-KR" sz="1600" kern="0" dirty="0">
                      <a:latin typeface="Arial Narrow" panose="020B0606020202030204" pitchFamily="34" charset="0"/>
                    </a:rPr>
                    <a:t>Steve</a:t>
                  </a:r>
                  <a:r>
                    <a:rPr kumimoji="1" lang="en-US" altLang="ko-KR" sz="1600" b="1" kern="0" dirty="0">
                      <a:latin typeface="Arial Narrow" panose="020B0606020202030204" pitchFamily="34" charset="0"/>
                    </a:rPr>
                    <a:t> </a:t>
                  </a:r>
                  <a:r>
                    <a:rPr kumimoji="1" lang="en-US" altLang="ko-KR" sz="1600" kern="0" dirty="0">
                      <a:latin typeface="Arial Narrow" panose="020B0606020202030204" pitchFamily="34" charset="0"/>
                    </a:rPr>
                    <a:t>Jobs</a:t>
                  </a:r>
                  <a:r>
                    <a:rPr kumimoji="1" lang="en-US" altLang="ko-KR" sz="1600" b="1" kern="0" dirty="0">
                      <a:latin typeface="Arial Narrow" panose="020B0606020202030204" pitchFamily="34" charset="0"/>
                    </a:rPr>
                    <a:t> </a:t>
                  </a:r>
                  <a:r>
                    <a:rPr kumimoji="1" lang="en-US" altLang="ko-KR" sz="1600" kern="0" dirty="0" smtClean="0">
                      <a:latin typeface="Arial Narrow" panose="020B0606020202030204" pitchFamily="34" charset="0"/>
                    </a:rPr>
                    <a:t>returns</a:t>
                  </a:r>
                  <a:r>
                    <a:rPr kumimoji="1" lang="en-US" altLang="ko-KR" sz="1600" b="1" kern="0" dirty="0" smtClean="0">
                      <a:latin typeface="Arial Narrow" panose="020B0606020202030204" pitchFamily="34" charset="0"/>
                    </a:rPr>
                    <a:t> </a:t>
                  </a:r>
                  <a:r>
                    <a:rPr kumimoji="1" lang="en-US" altLang="ko-KR" sz="1600" kern="0" dirty="0">
                      <a:latin typeface="Arial Narrow" panose="020B0606020202030204" pitchFamily="34" charset="0"/>
                    </a:rPr>
                    <a:t>as</a:t>
                  </a:r>
                  <a:r>
                    <a:rPr kumimoji="1" lang="en-US" altLang="ko-KR" sz="1600" b="1" kern="0" dirty="0">
                      <a:latin typeface="Arial Narrow" panose="020B0606020202030204" pitchFamily="34" charset="0"/>
                    </a:rPr>
                    <a:t> </a:t>
                  </a:r>
                  <a:r>
                    <a:rPr kumimoji="1" lang="en-US" altLang="ko-KR" sz="1600" kern="0" dirty="0">
                      <a:latin typeface="Arial Narrow" panose="020B0606020202030204" pitchFamily="34" charset="0"/>
                    </a:rPr>
                    <a:t>CEO</a:t>
                  </a:r>
                  <a:r>
                    <a:rPr kumimoji="1" lang="ko-KR" altLang="en-US" sz="1600" b="1" kern="0" dirty="0">
                      <a:latin typeface="Arial Narrow" panose="020B0606020202030204" pitchFamily="34" charset="0"/>
                    </a:rPr>
                    <a:t> </a:t>
                  </a:r>
                  <a:endParaRPr kumimoji="1" lang="en-US" altLang="ko-KR" sz="1600" b="1" kern="0" dirty="0">
                    <a:latin typeface="Arial Narrow" panose="020B0606020202030204" pitchFamily="34" charset="0"/>
                  </a:endParaRPr>
                </a:p>
              </p:txBody>
            </p:sp>
          </p:grpSp>
          <p:sp>
            <p:nvSpPr>
              <p:cNvPr id="93" name="Text Box 147"/>
              <p:cNvSpPr txBox="1">
                <a:spLocks noChangeArrowheads="1"/>
              </p:cNvSpPr>
              <p:nvPr/>
            </p:nvSpPr>
            <p:spPr bwMode="auto">
              <a:xfrm>
                <a:off x="5683143" y="5006129"/>
                <a:ext cx="3244845" cy="3385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 fontAlgn="base"/>
                <a:r>
                  <a:rPr kumimoji="1" lang="en-US" altLang="ko-KR" sz="1600" b="1" kern="0" dirty="0" smtClean="0">
                    <a:latin typeface="Arial Narrow" panose="020B0606020202030204" pitchFamily="34" charset="0"/>
                  </a:rPr>
                  <a:t>2001: </a:t>
                </a:r>
                <a:r>
                  <a:rPr kumimoji="1" lang="ko-KR" altLang="en-US" sz="1600" b="1" kern="0" dirty="0" smtClean="0">
                    <a:latin typeface="Arial Narrow" panose="020B0606020202030204" pitchFamily="34" charset="0"/>
                  </a:rPr>
                  <a:t> </a:t>
                </a:r>
                <a:r>
                  <a:rPr kumimoji="1" lang="en-US" altLang="ko-KR" sz="1600" kern="0" dirty="0">
                    <a:latin typeface="Arial Narrow" panose="020B0606020202030204" pitchFamily="34" charset="0"/>
                  </a:rPr>
                  <a:t>iPod</a:t>
                </a:r>
                <a:r>
                  <a:rPr kumimoji="1" lang="en-US" altLang="ko-KR" sz="1600" b="1" kern="0" dirty="0">
                    <a:latin typeface="Arial Narrow" panose="020B0606020202030204" pitchFamily="34" charset="0"/>
                  </a:rPr>
                  <a:t>,      2003</a:t>
                </a:r>
                <a:r>
                  <a:rPr kumimoji="1" lang="ko-KR" altLang="en-US" sz="1600" b="1" kern="0" dirty="0">
                    <a:latin typeface="Arial Narrow" panose="020B0606020202030204" pitchFamily="34" charset="0"/>
                  </a:rPr>
                  <a:t> </a:t>
                </a:r>
                <a:r>
                  <a:rPr kumimoji="1" lang="en-US" altLang="ko-KR" sz="1600" b="1" kern="0" dirty="0">
                    <a:latin typeface="Arial Narrow" panose="020B0606020202030204" pitchFamily="34" charset="0"/>
                  </a:rPr>
                  <a:t>:  </a:t>
                </a:r>
                <a:r>
                  <a:rPr kumimoji="1" lang="en-US" altLang="ko-KR" sz="1600" kern="0" dirty="0">
                    <a:latin typeface="Arial Narrow" panose="020B0606020202030204" pitchFamily="34" charset="0"/>
                  </a:rPr>
                  <a:t>iTunes</a:t>
                </a:r>
                <a:r>
                  <a:rPr kumimoji="1" lang="ko-KR" altLang="en-US" sz="1600" b="1" kern="0" dirty="0">
                    <a:latin typeface="Arial Narrow" panose="020B0606020202030204" pitchFamily="34" charset="0"/>
                  </a:rPr>
                  <a:t> </a:t>
                </a:r>
                <a:endParaRPr kumimoji="1" lang="en-US" altLang="ko-KR" sz="1600" b="1" kern="0" dirty="0">
                  <a:latin typeface="Arial Narrow" panose="020B0606020202030204" pitchFamily="34" charset="0"/>
                </a:endParaRPr>
              </a:p>
            </p:txBody>
          </p:sp>
          <p:sp>
            <p:nvSpPr>
              <p:cNvPr id="94" name="Text Box 147"/>
              <p:cNvSpPr txBox="1">
                <a:spLocks noChangeArrowheads="1"/>
              </p:cNvSpPr>
              <p:nvPr/>
            </p:nvSpPr>
            <p:spPr bwMode="auto">
              <a:xfrm>
                <a:off x="5690875" y="5392166"/>
                <a:ext cx="3244845" cy="3385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 fontAlgn="base"/>
                <a:r>
                  <a:rPr kumimoji="1" lang="en-US" altLang="ko-KR" sz="1600" b="1" kern="0" dirty="0" smtClean="0">
                    <a:latin typeface="Arial Narrow" panose="020B0606020202030204" pitchFamily="34" charset="0"/>
                  </a:rPr>
                  <a:t>2007: </a:t>
                </a:r>
                <a:r>
                  <a:rPr kumimoji="1" lang="ko-KR" altLang="en-US" sz="1600" b="1" kern="0" dirty="0" smtClean="0">
                    <a:latin typeface="Arial Narrow" panose="020B0606020202030204" pitchFamily="34" charset="0"/>
                  </a:rPr>
                  <a:t> </a:t>
                </a:r>
                <a:r>
                  <a:rPr kumimoji="1" lang="en-US" altLang="ko-KR" sz="1600" kern="0" dirty="0">
                    <a:latin typeface="Arial Narrow" panose="020B0606020202030204" pitchFamily="34" charset="0"/>
                  </a:rPr>
                  <a:t>iPhone – IOS – App store</a:t>
                </a:r>
              </a:p>
            </p:txBody>
          </p:sp>
        </p:grpSp>
        <p:sp>
          <p:nvSpPr>
            <p:cNvPr id="127" name="Text Box 45"/>
            <p:cNvSpPr txBox="1">
              <a:spLocks noChangeArrowheads="1"/>
            </p:cNvSpPr>
            <p:nvPr/>
          </p:nvSpPr>
          <p:spPr bwMode="auto">
            <a:xfrm>
              <a:off x="6139700" y="3287144"/>
              <a:ext cx="287001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buClr>
                  <a:srgbClr val="A50021"/>
                </a:buClr>
              </a:pPr>
              <a:r>
                <a:rPr lang="en-US" altLang="ko-KR" b="1" spc="-100" dirty="0" smtClean="0">
                  <a:effectLst>
                    <a:glow rad="101600">
                      <a:srgbClr val="FFFFFF"/>
                    </a:glow>
                  </a:effectLst>
                  <a:latin typeface="+mj-lt"/>
                  <a:ea typeface="맑은 고딕" pitchFamily="50" charset="-127"/>
                </a:rPr>
                <a:t>Apple Computers -&gt; Apple</a:t>
              </a:r>
              <a:endParaRPr lang="ko-KR" altLang="en-US" b="1" spc="-100" dirty="0">
                <a:effectLst>
                  <a:glow rad="101600">
                    <a:srgbClr val="FFFFFF"/>
                  </a:glow>
                </a:effectLst>
                <a:latin typeface="+mj-lt"/>
                <a:ea typeface="맑은 고딕" pitchFamily="50" charset="-127"/>
              </a:endParaRPr>
            </a:p>
          </p:txBody>
        </p:sp>
      </p:grpSp>
      <p:grpSp>
        <p:nvGrpSpPr>
          <p:cNvPr id="61" name="그룹 196"/>
          <p:cNvGrpSpPr>
            <a:grpSpLocks/>
          </p:cNvGrpSpPr>
          <p:nvPr/>
        </p:nvGrpSpPr>
        <p:grpSpPr bwMode="auto">
          <a:xfrm rot="10800000">
            <a:off x="323529" y="1035262"/>
            <a:ext cx="1128588" cy="301686"/>
            <a:chOff x="619199" y="2006777"/>
            <a:chExt cx="2219875" cy="474466"/>
          </a:xfrm>
        </p:grpSpPr>
        <p:sp>
          <p:nvSpPr>
            <p:cNvPr id="62" name="사다리꼴 61"/>
            <p:cNvSpPr/>
            <p:nvPr/>
          </p:nvSpPr>
          <p:spPr>
            <a:xfrm rot="10800000">
              <a:off x="619199" y="2006777"/>
              <a:ext cx="2219875" cy="455264"/>
            </a:xfrm>
            <a:prstGeom prst="trapezoid">
              <a:avLst>
                <a:gd name="adj" fmla="val 41611"/>
              </a:avLst>
            </a:prstGeom>
            <a:solidFill>
              <a:srgbClr val="045ECC"/>
            </a:solidFill>
            <a:ln w="3175">
              <a:noFill/>
            </a:ln>
            <a:effectLst>
              <a:outerShdw blurRad="12700" dist="38100" dir="4200000" algn="tl" rotWithShape="0">
                <a:prstClr val="black">
                  <a:alpha val="1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</a:endParaRPr>
            </a:p>
          </p:txBody>
        </p:sp>
        <p:sp>
          <p:nvSpPr>
            <p:cNvPr id="63" name="Freeform 5"/>
            <p:cNvSpPr>
              <a:spLocks/>
            </p:cNvSpPr>
            <p:nvPr/>
          </p:nvSpPr>
          <p:spPr bwMode="auto">
            <a:xfrm>
              <a:off x="640148" y="2006777"/>
              <a:ext cx="1136640" cy="474466"/>
            </a:xfrm>
            <a:custGeom>
              <a:avLst/>
              <a:gdLst>
                <a:gd name="T0" fmla="*/ 0 w 10073"/>
                <a:gd name="T1" fmla="*/ 0 h 10000"/>
                <a:gd name="T2" fmla="*/ 2147483647 w 10073"/>
                <a:gd name="T3" fmla="*/ 1068115034 h 10000"/>
                <a:gd name="T4" fmla="*/ 2147483647 w 10073"/>
                <a:gd name="T5" fmla="*/ 0 h 10000"/>
                <a:gd name="T6" fmla="*/ 0 w 10073"/>
                <a:gd name="T7" fmla="*/ 0 h 100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073" h="10000">
                  <a:moveTo>
                    <a:pt x="0" y="0"/>
                  </a:moveTo>
                  <a:cubicBezTo>
                    <a:pt x="612" y="8908"/>
                    <a:pt x="685" y="10000"/>
                    <a:pt x="685" y="10000"/>
                  </a:cubicBezTo>
                  <a:cubicBezTo>
                    <a:pt x="2262" y="4893"/>
                    <a:pt x="5330" y="2146"/>
                    <a:pt x="1007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1803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>
                <a:solidFill>
                  <a:prstClr val="black"/>
                </a:solidFill>
                <a:ea typeface="굴림" panose="020B0600000101010101" pitchFamily="50" charset="-127"/>
              </a:endParaRPr>
            </a:p>
          </p:txBody>
        </p:sp>
      </p:grpSp>
      <p:sp>
        <p:nvSpPr>
          <p:cNvPr id="64" name="직사각형 63"/>
          <p:cNvSpPr/>
          <p:nvPr/>
        </p:nvSpPr>
        <p:spPr>
          <a:xfrm>
            <a:off x="570549" y="1031528"/>
            <a:ext cx="633508" cy="323165"/>
          </a:xfrm>
          <a:prstGeom prst="rect">
            <a:avLst/>
          </a:prstGeom>
          <a:ln w="15875" cmpd="sng">
            <a:noFill/>
          </a:ln>
        </p:spPr>
        <p:txBody>
          <a:bodyPr wrap="none">
            <a:spAutoFit/>
          </a:bodyPr>
          <a:lstStyle/>
          <a:p>
            <a:pPr algn="ctr" fontAlgn="base"/>
            <a:r>
              <a:rPr kumimoji="1" lang="en-US" altLang="ko-KR" sz="1500" b="1" kern="0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</a:rPr>
              <a:t>1980</a:t>
            </a:r>
            <a:endParaRPr kumimoji="1" lang="ko-KR" altLang="en-US" sz="1500" b="1" kern="0" dirty="0">
              <a:gradFill>
                <a:gsLst>
                  <a:gs pos="0">
                    <a:prstClr val="white"/>
                  </a:gs>
                  <a:gs pos="100000">
                    <a:prstClr val="white"/>
                  </a:gs>
                </a:gsLst>
                <a:lin ang="5400000" scaled="0"/>
              </a:gradFill>
            </a:endParaRPr>
          </a:p>
        </p:txBody>
      </p:sp>
      <p:grpSp>
        <p:nvGrpSpPr>
          <p:cNvPr id="68" name="그룹 196"/>
          <p:cNvGrpSpPr>
            <a:grpSpLocks/>
          </p:cNvGrpSpPr>
          <p:nvPr/>
        </p:nvGrpSpPr>
        <p:grpSpPr bwMode="auto">
          <a:xfrm rot="10800000">
            <a:off x="2187353" y="1022562"/>
            <a:ext cx="1128588" cy="301686"/>
            <a:chOff x="619199" y="2006777"/>
            <a:chExt cx="2219875" cy="474466"/>
          </a:xfrm>
        </p:grpSpPr>
        <p:sp>
          <p:nvSpPr>
            <p:cNvPr id="69" name="사다리꼴 68"/>
            <p:cNvSpPr/>
            <p:nvPr/>
          </p:nvSpPr>
          <p:spPr>
            <a:xfrm rot="10800000">
              <a:off x="619199" y="2006777"/>
              <a:ext cx="2219875" cy="455264"/>
            </a:xfrm>
            <a:prstGeom prst="trapezoid">
              <a:avLst>
                <a:gd name="adj" fmla="val 41611"/>
              </a:avLst>
            </a:prstGeom>
            <a:solidFill>
              <a:srgbClr val="045ECC"/>
            </a:solidFill>
            <a:ln w="3175">
              <a:noFill/>
            </a:ln>
            <a:effectLst>
              <a:outerShdw blurRad="12700" dist="38100" dir="4200000" algn="tl" rotWithShape="0">
                <a:prstClr val="black">
                  <a:alpha val="1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</a:endParaRPr>
            </a:p>
          </p:txBody>
        </p:sp>
        <p:sp>
          <p:nvSpPr>
            <p:cNvPr id="74" name="Freeform 5"/>
            <p:cNvSpPr>
              <a:spLocks/>
            </p:cNvSpPr>
            <p:nvPr/>
          </p:nvSpPr>
          <p:spPr bwMode="auto">
            <a:xfrm>
              <a:off x="640148" y="2006777"/>
              <a:ext cx="1136640" cy="474466"/>
            </a:xfrm>
            <a:custGeom>
              <a:avLst/>
              <a:gdLst>
                <a:gd name="T0" fmla="*/ 0 w 10073"/>
                <a:gd name="T1" fmla="*/ 0 h 10000"/>
                <a:gd name="T2" fmla="*/ 2147483647 w 10073"/>
                <a:gd name="T3" fmla="*/ 1068115034 h 10000"/>
                <a:gd name="T4" fmla="*/ 2147483647 w 10073"/>
                <a:gd name="T5" fmla="*/ 0 h 10000"/>
                <a:gd name="T6" fmla="*/ 0 w 10073"/>
                <a:gd name="T7" fmla="*/ 0 h 100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073" h="10000">
                  <a:moveTo>
                    <a:pt x="0" y="0"/>
                  </a:moveTo>
                  <a:cubicBezTo>
                    <a:pt x="612" y="8908"/>
                    <a:pt x="685" y="10000"/>
                    <a:pt x="685" y="10000"/>
                  </a:cubicBezTo>
                  <a:cubicBezTo>
                    <a:pt x="2262" y="4893"/>
                    <a:pt x="5330" y="2146"/>
                    <a:pt x="1007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1803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>
                <a:solidFill>
                  <a:prstClr val="black"/>
                </a:solidFill>
                <a:ea typeface="굴림" panose="020B0600000101010101" pitchFamily="50" charset="-127"/>
              </a:endParaRPr>
            </a:p>
          </p:txBody>
        </p:sp>
      </p:grpSp>
      <p:grpSp>
        <p:nvGrpSpPr>
          <p:cNvPr id="75" name="그룹 196"/>
          <p:cNvGrpSpPr>
            <a:grpSpLocks/>
          </p:cNvGrpSpPr>
          <p:nvPr/>
        </p:nvGrpSpPr>
        <p:grpSpPr bwMode="auto">
          <a:xfrm rot="10800000">
            <a:off x="4059561" y="1035262"/>
            <a:ext cx="1128588" cy="301686"/>
            <a:chOff x="619199" y="2006777"/>
            <a:chExt cx="2219875" cy="474466"/>
          </a:xfrm>
        </p:grpSpPr>
        <p:sp>
          <p:nvSpPr>
            <p:cNvPr id="87" name="사다리꼴 86"/>
            <p:cNvSpPr/>
            <p:nvPr/>
          </p:nvSpPr>
          <p:spPr>
            <a:xfrm rot="10800000">
              <a:off x="619199" y="2006777"/>
              <a:ext cx="2219875" cy="455264"/>
            </a:xfrm>
            <a:prstGeom prst="trapezoid">
              <a:avLst>
                <a:gd name="adj" fmla="val 41611"/>
              </a:avLst>
            </a:prstGeom>
            <a:solidFill>
              <a:srgbClr val="045ECC"/>
            </a:solidFill>
            <a:ln w="3175">
              <a:noFill/>
            </a:ln>
            <a:effectLst>
              <a:outerShdw blurRad="12700" dist="38100" dir="4200000" algn="tl" rotWithShape="0">
                <a:prstClr val="black">
                  <a:alpha val="1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</a:endParaRPr>
            </a:p>
          </p:txBody>
        </p:sp>
        <p:sp>
          <p:nvSpPr>
            <p:cNvPr id="88" name="Freeform 5"/>
            <p:cNvSpPr>
              <a:spLocks/>
            </p:cNvSpPr>
            <p:nvPr/>
          </p:nvSpPr>
          <p:spPr bwMode="auto">
            <a:xfrm>
              <a:off x="640148" y="2006777"/>
              <a:ext cx="1136640" cy="474466"/>
            </a:xfrm>
            <a:custGeom>
              <a:avLst/>
              <a:gdLst>
                <a:gd name="T0" fmla="*/ 0 w 10073"/>
                <a:gd name="T1" fmla="*/ 0 h 10000"/>
                <a:gd name="T2" fmla="*/ 2147483647 w 10073"/>
                <a:gd name="T3" fmla="*/ 1068115034 h 10000"/>
                <a:gd name="T4" fmla="*/ 2147483647 w 10073"/>
                <a:gd name="T5" fmla="*/ 0 h 10000"/>
                <a:gd name="T6" fmla="*/ 0 w 10073"/>
                <a:gd name="T7" fmla="*/ 0 h 100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073" h="10000">
                  <a:moveTo>
                    <a:pt x="0" y="0"/>
                  </a:moveTo>
                  <a:cubicBezTo>
                    <a:pt x="612" y="8908"/>
                    <a:pt x="685" y="10000"/>
                    <a:pt x="685" y="10000"/>
                  </a:cubicBezTo>
                  <a:cubicBezTo>
                    <a:pt x="2262" y="4893"/>
                    <a:pt x="5330" y="2146"/>
                    <a:pt x="1007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1803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>
                <a:solidFill>
                  <a:prstClr val="black"/>
                </a:solidFill>
                <a:ea typeface="굴림" panose="020B0600000101010101" pitchFamily="50" charset="-127"/>
              </a:endParaRPr>
            </a:p>
          </p:txBody>
        </p:sp>
      </p:grpSp>
      <p:grpSp>
        <p:nvGrpSpPr>
          <p:cNvPr id="89" name="그룹 196"/>
          <p:cNvGrpSpPr>
            <a:grpSpLocks/>
          </p:cNvGrpSpPr>
          <p:nvPr/>
        </p:nvGrpSpPr>
        <p:grpSpPr bwMode="auto">
          <a:xfrm rot="10800000">
            <a:off x="5822629" y="1009862"/>
            <a:ext cx="1128588" cy="301686"/>
            <a:chOff x="619199" y="2006777"/>
            <a:chExt cx="2219875" cy="474466"/>
          </a:xfrm>
        </p:grpSpPr>
        <p:sp>
          <p:nvSpPr>
            <p:cNvPr id="90" name="사다리꼴 89"/>
            <p:cNvSpPr/>
            <p:nvPr/>
          </p:nvSpPr>
          <p:spPr>
            <a:xfrm rot="10800000">
              <a:off x="619199" y="2006777"/>
              <a:ext cx="2219875" cy="455264"/>
            </a:xfrm>
            <a:prstGeom prst="trapezoid">
              <a:avLst>
                <a:gd name="adj" fmla="val 41611"/>
              </a:avLst>
            </a:prstGeom>
            <a:solidFill>
              <a:srgbClr val="045ECC"/>
            </a:solidFill>
            <a:ln w="3175">
              <a:noFill/>
            </a:ln>
            <a:effectLst>
              <a:outerShdw blurRad="12700" dist="38100" dir="4200000" algn="tl" rotWithShape="0">
                <a:prstClr val="black">
                  <a:alpha val="1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</a:endParaRPr>
            </a:p>
          </p:txBody>
        </p:sp>
        <p:sp>
          <p:nvSpPr>
            <p:cNvPr id="95" name="Freeform 5"/>
            <p:cNvSpPr>
              <a:spLocks/>
            </p:cNvSpPr>
            <p:nvPr/>
          </p:nvSpPr>
          <p:spPr bwMode="auto">
            <a:xfrm>
              <a:off x="640148" y="2006777"/>
              <a:ext cx="1136640" cy="474466"/>
            </a:xfrm>
            <a:custGeom>
              <a:avLst/>
              <a:gdLst>
                <a:gd name="T0" fmla="*/ 0 w 10073"/>
                <a:gd name="T1" fmla="*/ 0 h 10000"/>
                <a:gd name="T2" fmla="*/ 2147483647 w 10073"/>
                <a:gd name="T3" fmla="*/ 1068115034 h 10000"/>
                <a:gd name="T4" fmla="*/ 2147483647 w 10073"/>
                <a:gd name="T5" fmla="*/ 0 h 10000"/>
                <a:gd name="T6" fmla="*/ 0 w 10073"/>
                <a:gd name="T7" fmla="*/ 0 h 100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073" h="10000">
                  <a:moveTo>
                    <a:pt x="0" y="0"/>
                  </a:moveTo>
                  <a:cubicBezTo>
                    <a:pt x="612" y="8908"/>
                    <a:pt x="685" y="10000"/>
                    <a:pt x="685" y="10000"/>
                  </a:cubicBezTo>
                  <a:cubicBezTo>
                    <a:pt x="2262" y="4893"/>
                    <a:pt x="5330" y="2146"/>
                    <a:pt x="1007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1803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>
                <a:solidFill>
                  <a:prstClr val="black"/>
                </a:solidFill>
                <a:ea typeface="굴림" panose="020B0600000101010101" pitchFamily="50" charset="-127"/>
              </a:endParaRPr>
            </a:p>
          </p:txBody>
        </p:sp>
      </p:grpSp>
      <p:grpSp>
        <p:nvGrpSpPr>
          <p:cNvPr id="96" name="그룹 196"/>
          <p:cNvGrpSpPr>
            <a:grpSpLocks/>
          </p:cNvGrpSpPr>
          <p:nvPr/>
        </p:nvGrpSpPr>
        <p:grpSpPr bwMode="auto">
          <a:xfrm rot="10800000">
            <a:off x="7727629" y="1022562"/>
            <a:ext cx="1128588" cy="301686"/>
            <a:chOff x="619199" y="2006777"/>
            <a:chExt cx="2219875" cy="474466"/>
          </a:xfrm>
        </p:grpSpPr>
        <p:sp>
          <p:nvSpPr>
            <p:cNvPr id="97" name="사다리꼴 96"/>
            <p:cNvSpPr/>
            <p:nvPr/>
          </p:nvSpPr>
          <p:spPr>
            <a:xfrm rot="10800000">
              <a:off x="619199" y="2006777"/>
              <a:ext cx="2219875" cy="455264"/>
            </a:xfrm>
            <a:prstGeom prst="trapezoid">
              <a:avLst>
                <a:gd name="adj" fmla="val 41611"/>
              </a:avLst>
            </a:prstGeom>
            <a:solidFill>
              <a:srgbClr val="045ECC"/>
            </a:solidFill>
            <a:ln w="3175">
              <a:noFill/>
            </a:ln>
            <a:effectLst>
              <a:outerShdw blurRad="12700" dist="38100" dir="4200000" algn="tl" rotWithShape="0">
                <a:prstClr val="black">
                  <a:alpha val="1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</a:endParaRPr>
            </a:p>
          </p:txBody>
        </p:sp>
        <p:sp>
          <p:nvSpPr>
            <p:cNvPr id="98" name="Freeform 5"/>
            <p:cNvSpPr>
              <a:spLocks/>
            </p:cNvSpPr>
            <p:nvPr/>
          </p:nvSpPr>
          <p:spPr bwMode="auto">
            <a:xfrm>
              <a:off x="640148" y="2006777"/>
              <a:ext cx="1136640" cy="474466"/>
            </a:xfrm>
            <a:custGeom>
              <a:avLst/>
              <a:gdLst>
                <a:gd name="T0" fmla="*/ 0 w 10073"/>
                <a:gd name="T1" fmla="*/ 0 h 10000"/>
                <a:gd name="T2" fmla="*/ 2147483647 w 10073"/>
                <a:gd name="T3" fmla="*/ 1068115034 h 10000"/>
                <a:gd name="T4" fmla="*/ 2147483647 w 10073"/>
                <a:gd name="T5" fmla="*/ 0 h 10000"/>
                <a:gd name="T6" fmla="*/ 0 w 10073"/>
                <a:gd name="T7" fmla="*/ 0 h 100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073" h="10000">
                  <a:moveTo>
                    <a:pt x="0" y="0"/>
                  </a:moveTo>
                  <a:cubicBezTo>
                    <a:pt x="612" y="8908"/>
                    <a:pt x="685" y="10000"/>
                    <a:pt x="685" y="10000"/>
                  </a:cubicBezTo>
                  <a:cubicBezTo>
                    <a:pt x="2262" y="4893"/>
                    <a:pt x="5330" y="2146"/>
                    <a:pt x="1007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1803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>
                <a:solidFill>
                  <a:prstClr val="black"/>
                </a:solidFill>
                <a:ea typeface="굴림" panose="020B0600000101010101" pitchFamily="50" charset="-127"/>
              </a:endParaRPr>
            </a:p>
          </p:txBody>
        </p:sp>
      </p:grpSp>
      <p:sp>
        <p:nvSpPr>
          <p:cNvPr id="99" name="직사각형 98"/>
          <p:cNvSpPr/>
          <p:nvPr/>
        </p:nvSpPr>
        <p:spPr>
          <a:xfrm>
            <a:off x="2475385" y="1018828"/>
            <a:ext cx="633508" cy="323165"/>
          </a:xfrm>
          <a:prstGeom prst="rect">
            <a:avLst/>
          </a:prstGeom>
          <a:ln w="15875" cmpd="sng">
            <a:noFill/>
          </a:ln>
        </p:spPr>
        <p:txBody>
          <a:bodyPr wrap="none">
            <a:spAutoFit/>
          </a:bodyPr>
          <a:lstStyle/>
          <a:p>
            <a:pPr algn="ctr" fontAlgn="base"/>
            <a:r>
              <a:rPr kumimoji="1" lang="en-US" altLang="ko-KR" sz="1500" b="1" kern="0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</a:rPr>
              <a:t>1990</a:t>
            </a:r>
            <a:endParaRPr kumimoji="1" lang="ko-KR" altLang="en-US" sz="1500" b="1" kern="0" dirty="0">
              <a:gradFill>
                <a:gsLst>
                  <a:gs pos="0">
                    <a:prstClr val="white"/>
                  </a:gs>
                  <a:gs pos="100000">
                    <a:prstClr val="white"/>
                  </a:gs>
                </a:gsLst>
                <a:lin ang="5400000" scaled="0"/>
              </a:gradFill>
            </a:endParaRPr>
          </a:p>
        </p:txBody>
      </p:sp>
      <p:sp>
        <p:nvSpPr>
          <p:cNvPr id="100" name="직사각형 99"/>
          <p:cNvSpPr/>
          <p:nvPr/>
        </p:nvSpPr>
        <p:spPr>
          <a:xfrm>
            <a:off x="4290149" y="1006128"/>
            <a:ext cx="633508" cy="323165"/>
          </a:xfrm>
          <a:prstGeom prst="rect">
            <a:avLst/>
          </a:prstGeom>
          <a:ln w="15875" cmpd="sng">
            <a:noFill/>
          </a:ln>
        </p:spPr>
        <p:txBody>
          <a:bodyPr wrap="none">
            <a:spAutoFit/>
          </a:bodyPr>
          <a:lstStyle/>
          <a:p>
            <a:pPr algn="ctr" fontAlgn="base"/>
            <a:r>
              <a:rPr kumimoji="1" lang="en-US" altLang="ko-KR" sz="1500" b="1" kern="0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</a:rPr>
              <a:t>2000</a:t>
            </a:r>
            <a:endParaRPr kumimoji="1" lang="ko-KR" altLang="en-US" sz="1500" b="1" kern="0" dirty="0">
              <a:gradFill>
                <a:gsLst>
                  <a:gs pos="0">
                    <a:prstClr val="white"/>
                  </a:gs>
                  <a:gs pos="100000">
                    <a:prstClr val="white"/>
                  </a:gs>
                </a:gsLst>
                <a:lin ang="5400000" scaled="0"/>
              </a:gradFill>
            </a:endParaRPr>
          </a:p>
        </p:txBody>
      </p:sp>
      <p:sp>
        <p:nvSpPr>
          <p:cNvPr id="101" name="직사각형 100"/>
          <p:cNvSpPr/>
          <p:nvPr/>
        </p:nvSpPr>
        <p:spPr>
          <a:xfrm>
            <a:off x="6095050" y="980728"/>
            <a:ext cx="633508" cy="323165"/>
          </a:xfrm>
          <a:prstGeom prst="rect">
            <a:avLst/>
          </a:prstGeom>
          <a:ln w="15875" cmpd="sng">
            <a:noFill/>
          </a:ln>
        </p:spPr>
        <p:txBody>
          <a:bodyPr wrap="none">
            <a:spAutoFit/>
          </a:bodyPr>
          <a:lstStyle/>
          <a:p>
            <a:pPr algn="ctr" fontAlgn="base"/>
            <a:r>
              <a:rPr kumimoji="1" lang="en-US" altLang="ko-KR" sz="1500" b="1" kern="0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</a:rPr>
              <a:t>2010</a:t>
            </a:r>
            <a:endParaRPr kumimoji="1" lang="ko-KR" altLang="en-US" sz="1500" b="1" kern="0" dirty="0">
              <a:gradFill>
                <a:gsLst>
                  <a:gs pos="0">
                    <a:prstClr val="white"/>
                  </a:gs>
                  <a:gs pos="100000">
                    <a:prstClr val="white"/>
                  </a:gs>
                </a:gsLst>
                <a:lin ang="5400000" scaled="0"/>
              </a:gradFill>
            </a:endParaRPr>
          </a:p>
        </p:txBody>
      </p:sp>
      <p:sp>
        <p:nvSpPr>
          <p:cNvPr id="108" name="직사각형 107"/>
          <p:cNvSpPr/>
          <p:nvPr/>
        </p:nvSpPr>
        <p:spPr>
          <a:xfrm>
            <a:off x="7961950" y="993428"/>
            <a:ext cx="633508" cy="323165"/>
          </a:xfrm>
          <a:prstGeom prst="rect">
            <a:avLst/>
          </a:prstGeom>
          <a:ln w="15875" cmpd="sng">
            <a:noFill/>
          </a:ln>
        </p:spPr>
        <p:txBody>
          <a:bodyPr wrap="none">
            <a:spAutoFit/>
          </a:bodyPr>
          <a:lstStyle/>
          <a:p>
            <a:pPr algn="ctr" fontAlgn="base"/>
            <a:r>
              <a:rPr kumimoji="1" lang="en-US" altLang="ko-KR" sz="1500" b="1" kern="0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</a:rPr>
              <a:t>2014</a:t>
            </a:r>
            <a:endParaRPr kumimoji="1" lang="ko-KR" altLang="en-US" sz="1500" b="1" kern="0" dirty="0">
              <a:gradFill>
                <a:gsLst>
                  <a:gs pos="0">
                    <a:prstClr val="white"/>
                  </a:gs>
                  <a:gs pos="100000">
                    <a:prstClr val="white"/>
                  </a:gs>
                </a:gsLst>
                <a:lin ang="5400000" scaled="0"/>
              </a:gradFill>
            </a:endParaRPr>
          </a:p>
        </p:txBody>
      </p:sp>
      <p:grpSp>
        <p:nvGrpSpPr>
          <p:cNvPr id="8" name="그룹 7"/>
          <p:cNvGrpSpPr/>
          <p:nvPr/>
        </p:nvGrpSpPr>
        <p:grpSpPr>
          <a:xfrm>
            <a:off x="1401494" y="52362"/>
            <a:ext cx="6986930" cy="1576438"/>
            <a:chOff x="2771800" y="404664"/>
            <a:chExt cx="6986930" cy="1576438"/>
          </a:xfrm>
        </p:grpSpPr>
        <p:pic>
          <p:nvPicPr>
            <p:cNvPr id="72" name="그림 71" descr="1.png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771800" y="404664"/>
              <a:ext cx="6986930" cy="1576438"/>
            </a:xfrm>
            <a:prstGeom prst="rect">
              <a:avLst/>
            </a:prstGeom>
          </p:spPr>
        </p:pic>
        <p:sp>
          <p:nvSpPr>
            <p:cNvPr id="76" name="TextBox 75"/>
            <p:cNvSpPr txBox="1"/>
            <p:nvPr/>
          </p:nvSpPr>
          <p:spPr>
            <a:xfrm>
              <a:off x="4704495" y="837644"/>
              <a:ext cx="311001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ct val="50000"/>
                </a:spcBef>
                <a:buClr>
                  <a:srgbClr val="990000"/>
                </a:buClr>
                <a:buSzPct val="120000"/>
              </a:pPr>
              <a:r>
                <a:rPr lang="en-US" altLang="ko-KR" sz="2800" b="1" spc="-150" dirty="0">
                  <a:solidFill>
                    <a:schemeClr val="accent6">
                      <a:lumMod val="75000"/>
                    </a:schemeClr>
                  </a:solidFill>
                  <a:latin typeface="Arial Narrow" panose="020B0606020202030204" pitchFamily="34" charset="0"/>
                  <a:ea typeface="맑은 고딕" panose="020B0503020000020004" pitchFamily="50" charset="-127"/>
                </a:rPr>
                <a:t>Endless Transformation</a:t>
              </a:r>
              <a:endParaRPr lang="ko-KR" altLang="en-US" sz="2800" b="1" spc="-15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ea typeface="맑은 고딕" panose="020B0503020000020004" pitchFamily="50" charset="-127"/>
              </a:endParaRPr>
            </a:p>
          </p:txBody>
        </p:sp>
      </p:grpSp>
      <p:pic>
        <p:nvPicPr>
          <p:cNvPr id="109" name="Picture 3" descr="C:\Users\nipa\Desktop\BS-04-4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100" y="44624"/>
            <a:ext cx="1885950" cy="379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직사각형 8"/>
          <p:cNvSpPr/>
          <p:nvPr/>
        </p:nvSpPr>
        <p:spPr>
          <a:xfrm>
            <a:off x="35496" y="6591109"/>
            <a:ext cx="2989243" cy="2429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12" name="그림 1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99" t="96772" b="108"/>
          <a:stretch/>
        </p:blipFill>
        <p:spPr>
          <a:xfrm>
            <a:off x="6948264" y="6565536"/>
            <a:ext cx="1800200" cy="23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307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5" descr="E:\제작중\2015.05.14_IITP 파워포인트\1\시안\요소\내지라인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10" r="3583"/>
          <a:stretch/>
        </p:blipFill>
        <p:spPr bwMode="auto">
          <a:xfrm>
            <a:off x="0" y="11548"/>
            <a:ext cx="9144000" cy="1232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그룹 3"/>
          <p:cNvGrpSpPr/>
          <p:nvPr/>
        </p:nvGrpSpPr>
        <p:grpSpPr>
          <a:xfrm>
            <a:off x="1543894" y="1881237"/>
            <a:ext cx="2750828" cy="497533"/>
            <a:chOff x="3565823" y="2261599"/>
            <a:chExt cx="2750828" cy="497533"/>
          </a:xfrm>
        </p:grpSpPr>
        <p:sp>
          <p:nvSpPr>
            <p:cNvPr id="5" name="TextBox 4"/>
            <p:cNvSpPr txBox="1"/>
            <p:nvPr/>
          </p:nvSpPr>
          <p:spPr bwMode="auto">
            <a:xfrm>
              <a:off x="4064111" y="2297467"/>
              <a:ext cx="2252540" cy="4616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kumimoji="1" lang="en-US" altLang="ko-KR" sz="2400" b="1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Introduction</a:t>
              </a:r>
              <a:endParaRPr kumimoji="1" lang="ko-KR" altLang="en-US" sz="2400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타원 6"/>
            <p:cNvSpPr/>
            <p:nvPr/>
          </p:nvSpPr>
          <p:spPr>
            <a:xfrm>
              <a:off x="3565823" y="2261599"/>
              <a:ext cx="476252" cy="476250"/>
            </a:xfrm>
            <a:prstGeom prst="ellipse">
              <a:avLst/>
            </a:prstGeom>
            <a:gradFill>
              <a:gsLst>
                <a:gs pos="4000">
                  <a:srgbClr val="2079C2"/>
                </a:gs>
                <a:gs pos="78000">
                  <a:srgbClr val="175E99"/>
                </a:gs>
                <a:gs pos="0">
                  <a:srgbClr val="1A6CAD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그룹 8"/>
          <p:cNvGrpSpPr/>
          <p:nvPr/>
        </p:nvGrpSpPr>
        <p:grpSpPr>
          <a:xfrm>
            <a:off x="1543894" y="2606363"/>
            <a:ext cx="6497046" cy="497533"/>
            <a:chOff x="3565823" y="3048637"/>
            <a:chExt cx="6497046" cy="497533"/>
          </a:xfrm>
        </p:grpSpPr>
        <p:sp>
          <p:nvSpPr>
            <p:cNvPr id="10" name="TextBox 9"/>
            <p:cNvSpPr txBox="1"/>
            <p:nvPr/>
          </p:nvSpPr>
          <p:spPr bwMode="auto">
            <a:xfrm>
              <a:off x="4064111" y="3084505"/>
              <a:ext cx="5998758" cy="4616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kumimoji="1" lang="en-US" altLang="ko-KR" sz="2400" b="1" kern="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Global</a:t>
              </a:r>
              <a:r>
                <a:rPr kumimoji="1" lang="ko-KR" altLang="en-US" sz="2400" b="1" kern="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 </a:t>
              </a:r>
              <a:r>
                <a:rPr kumimoji="1" lang="en-US" altLang="ko-KR" sz="2400" b="1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IT Industry Paradigm </a:t>
              </a:r>
              <a:r>
                <a:rPr kumimoji="1" lang="en-US" altLang="ko-KR" sz="2400" b="1" kern="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Shift </a:t>
              </a:r>
              <a:endParaRPr kumimoji="1" lang="ko-KR" altLang="en-US" sz="2400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타원 11"/>
            <p:cNvSpPr/>
            <p:nvPr/>
          </p:nvSpPr>
          <p:spPr>
            <a:xfrm>
              <a:off x="3565823" y="3048637"/>
              <a:ext cx="476252" cy="476250"/>
            </a:xfrm>
            <a:prstGeom prst="ellipse">
              <a:avLst/>
            </a:prstGeom>
            <a:gradFill>
              <a:gsLst>
                <a:gs pos="4000">
                  <a:srgbClr val="2079C2"/>
                </a:gs>
                <a:gs pos="78000">
                  <a:srgbClr val="175E99"/>
                </a:gs>
                <a:gs pos="0">
                  <a:srgbClr val="1A6CAD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타원 14"/>
          <p:cNvSpPr/>
          <p:nvPr/>
        </p:nvSpPr>
        <p:spPr>
          <a:xfrm>
            <a:off x="1543894" y="4056615"/>
            <a:ext cx="476252" cy="476250"/>
          </a:xfrm>
          <a:prstGeom prst="ellipse">
            <a:avLst/>
          </a:prstGeom>
          <a:gradFill>
            <a:gsLst>
              <a:gs pos="4000">
                <a:srgbClr val="2079C2"/>
              </a:gs>
              <a:gs pos="78000">
                <a:srgbClr val="175E99"/>
              </a:gs>
              <a:gs pos="0">
                <a:srgbClr val="1A6CAD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100" dirty="0"/>
          </a:p>
        </p:txBody>
      </p:sp>
      <p:grpSp>
        <p:nvGrpSpPr>
          <p:cNvPr id="17" name="그룹 16"/>
          <p:cNvGrpSpPr/>
          <p:nvPr/>
        </p:nvGrpSpPr>
        <p:grpSpPr>
          <a:xfrm>
            <a:off x="1543894" y="3331489"/>
            <a:ext cx="4307344" cy="497533"/>
            <a:chOff x="3565823" y="3835675"/>
            <a:chExt cx="4307344" cy="497533"/>
          </a:xfrm>
        </p:grpSpPr>
        <p:sp>
          <p:nvSpPr>
            <p:cNvPr id="18" name="TextBox 17"/>
            <p:cNvSpPr txBox="1"/>
            <p:nvPr/>
          </p:nvSpPr>
          <p:spPr bwMode="auto">
            <a:xfrm>
              <a:off x="4064111" y="3871543"/>
              <a:ext cx="3809056" cy="4616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kumimoji="1" lang="en-US" altLang="ko-KR" sz="2400" b="1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IT Key </a:t>
              </a:r>
              <a:r>
                <a:rPr kumimoji="1" lang="en-US" altLang="ko-KR" sz="2400" b="1" kern="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Issues </a:t>
              </a:r>
              <a:r>
                <a:rPr kumimoji="1" lang="en-US" altLang="ko-KR" sz="2400" b="1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in 2016</a:t>
              </a:r>
              <a:endParaRPr kumimoji="1" lang="ko-KR" altLang="en-US" sz="2400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타원 19"/>
            <p:cNvSpPr/>
            <p:nvPr/>
          </p:nvSpPr>
          <p:spPr>
            <a:xfrm>
              <a:off x="3565823" y="3835675"/>
              <a:ext cx="476252" cy="476250"/>
            </a:xfrm>
            <a:prstGeom prst="ellipse">
              <a:avLst/>
            </a:prstGeom>
            <a:gradFill>
              <a:gsLst>
                <a:gs pos="4000">
                  <a:srgbClr val="2079C2"/>
                </a:gs>
                <a:gs pos="78000">
                  <a:srgbClr val="175E99"/>
                </a:gs>
                <a:gs pos="0">
                  <a:srgbClr val="1A6CAD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3" name="TextBox 22"/>
          <p:cNvSpPr txBox="1"/>
          <p:nvPr/>
        </p:nvSpPr>
        <p:spPr bwMode="auto">
          <a:xfrm>
            <a:off x="2042182" y="4088688"/>
            <a:ext cx="5363969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kumimoji="1" lang="en-US" altLang="ko-KR" sz="24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Fading S</a:t>
            </a:r>
            <a:r>
              <a:rPr kumimoji="1" lang="en-US" altLang="ko-KR" sz="2400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tars and </a:t>
            </a:r>
            <a:r>
              <a:rPr kumimoji="1" lang="en-US" altLang="ko-KR" sz="24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Shining </a:t>
            </a:r>
            <a:r>
              <a:rPr kumimoji="1" lang="en-US" altLang="ko-KR" sz="2400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Stars</a:t>
            </a:r>
            <a:endParaRPr kumimoji="1" lang="ko-KR" altLang="en-US" sz="2400" kern="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 bwMode="auto">
          <a:xfrm>
            <a:off x="1571065" y="4819810"/>
            <a:ext cx="396262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kumimoji="1" lang="en-US" altLang="ko-KR" kern="0" spc="-150" dirty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rPr>
              <a:t>Ⅴ</a:t>
            </a:r>
            <a:endParaRPr kumimoji="1" lang="ko-KR" altLang="en-US" kern="0" spc="-150" dirty="0">
              <a:gradFill>
                <a:gsLst>
                  <a:gs pos="0">
                    <a:schemeClr val="bg1"/>
                  </a:gs>
                  <a:gs pos="100000">
                    <a:schemeClr val="bg1"/>
                  </a:gs>
                </a:gsLst>
                <a:lin ang="5400000" scaled="0"/>
              </a:gradFill>
            </a:endParaRPr>
          </a:p>
        </p:txBody>
      </p:sp>
      <p:grpSp>
        <p:nvGrpSpPr>
          <p:cNvPr id="25" name="그룹 24"/>
          <p:cNvGrpSpPr/>
          <p:nvPr/>
        </p:nvGrpSpPr>
        <p:grpSpPr>
          <a:xfrm>
            <a:off x="2952775" y="548680"/>
            <a:ext cx="3162300" cy="769441"/>
            <a:chOff x="3619500" y="1073058"/>
            <a:chExt cx="3162300" cy="769441"/>
          </a:xfrm>
        </p:grpSpPr>
        <p:sp>
          <p:nvSpPr>
            <p:cNvPr id="26" name="직사각형 25"/>
            <p:cNvSpPr/>
            <p:nvPr/>
          </p:nvSpPr>
          <p:spPr>
            <a:xfrm>
              <a:off x="3718223" y="1073058"/>
              <a:ext cx="2975495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kumimoji="1" lang="en-US" altLang="ko-KR" sz="4400" b="1" kern="0" dirty="0" smtClean="0">
                  <a:gradFill>
                    <a:gsLst>
                      <a:gs pos="0">
                        <a:srgbClr val="1271B2"/>
                      </a:gs>
                      <a:gs pos="100000">
                        <a:srgbClr val="175C95"/>
                      </a:gs>
                    </a:gsLst>
                    <a:lin ang="5400000" scaled="0"/>
                  </a:gradFill>
                  <a:latin typeface="Arial Black" panose="020B0A04020102020204" pitchFamily="34" charset="0"/>
                </a:rPr>
                <a:t>Contents</a:t>
              </a:r>
              <a:endParaRPr lang="ko-KR" altLang="en-US" sz="4400" dirty="0">
                <a:latin typeface="Arial Black" panose="020B0A04020102020204" pitchFamily="34" charset="0"/>
              </a:endParaRPr>
            </a:p>
          </p:txBody>
        </p:sp>
        <p:cxnSp>
          <p:nvCxnSpPr>
            <p:cNvPr id="27" name="직선 연결선 26"/>
            <p:cNvCxnSpPr/>
            <p:nvPr/>
          </p:nvCxnSpPr>
          <p:spPr>
            <a:xfrm>
              <a:off x="3619500" y="1764432"/>
              <a:ext cx="316230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타원 28"/>
          <p:cNvSpPr/>
          <p:nvPr/>
        </p:nvSpPr>
        <p:spPr>
          <a:xfrm>
            <a:off x="1543894" y="4778440"/>
            <a:ext cx="476252" cy="476250"/>
          </a:xfrm>
          <a:prstGeom prst="ellipse">
            <a:avLst/>
          </a:prstGeom>
          <a:gradFill>
            <a:gsLst>
              <a:gs pos="4000">
                <a:srgbClr val="2079C2"/>
              </a:gs>
              <a:gs pos="78000">
                <a:srgbClr val="175E99"/>
              </a:gs>
              <a:gs pos="0">
                <a:srgbClr val="1A6CAD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100" dirty="0"/>
          </a:p>
        </p:txBody>
      </p:sp>
      <p:sp>
        <p:nvSpPr>
          <p:cNvPr id="31" name="TextBox 30"/>
          <p:cNvSpPr txBox="1"/>
          <p:nvPr/>
        </p:nvSpPr>
        <p:spPr bwMode="auto">
          <a:xfrm>
            <a:off x="2042182" y="4810513"/>
            <a:ext cx="2404826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kumimoji="1" lang="en-US" altLang="ko-KR" sz="24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Rising </a:t>
            </a:r>
            <a:r>
              <a:rPr kumimoji="1" lang="en-US" altLang="ko-KR" sz="2400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Stars</a:t>
            </a:r>
            <a:r>
              <a:rPr kumimoji="1" lang="en-US" altLang="ko-KR" sz="24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?</a:t>
            </a:r>
            <a:endParaRPr kumimoji="1" lang="ko-KR" altLang="en-US" sz="2400" kern="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타원 32"/>
          <p:cNvSpPr/>
          <p:nvPr/>
        </p:nvSpPr>
        <p:spPr>
          <a:xfrm>
            <a:off x="1543894" y="5473030"/>
            <a:ext cx="476252" cy="476250"/>
          </a:xfrm>
          <a:prstGeom prst="ellipse">
            <a:avLst/>
          </a:prstGeom>
          <a:gradFill>
            <a:gsLst>
              <a:gs pos="4000">
                <a:srgbClr val="2079C2"/>
              </a:gs>
              <a:gs pos="78000">
                <a:srgbClr val="175E99"/>
              </a:gs>
              <a:gs pos="0">
                <a:srgbClr val="1A6CAD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100" dirty="0"/>
          </a:p>
        </p:txBody>
      </p:sp>
      <p:sp>
        <p:nvSpPr>
          <p:cNvPr id="35" name="TextBox 34"/>
          <p:cNvSpPr txBox="1"/>
          <p:nvPr/>
        </p:nvSpPr>
        <p:spPr bwMode="auto">
          <a:xfrm>
            <a:off x="2042182" y="5505103"/>
            <a:ext cx="4833374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kumimoji="1" lang="en-US" altLang="ko-KR" sz="24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Lessons from Looking Back</a:t>
            </a:r>
            <a:endParaRPr kumimoji="1" lang="ko-KR" altLang="en-US" sz="2400" kern="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432223" y="1948770"/>
            <a:ext cx="7246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US" altLang="ko-KR" sz="2000" b="1" spc="-100" dirty="0" smtClean="0">
                <a:gradFill>
                  <a:gsLst>
                    <a:gs pos="0">
                      <a:schemeClr val="bg1"/>
                    </a:gs>
                    <a:gs pos="50000">
                      <a:schemeClr val="bg1"/>
                    </a:gs>
                  </a:gsLst>
                  <a:lin ang="5400000" scaled="0"/>
                </a:gradFill>
                <a:latin typeface="맑은 고딕"/>
                <a:ea typeface="맑은 고딕"/>
              </a:rPr>
              <a:t>Ⅰ</a:t>
            </a:r>
            <a:endParaRPr lang="en-US" altLang="ko-KR" sz="2000" b="1" spc="-100" dirty="0">
              <a:gradFill>
                <a:gsLst>
                  <a:gs pos="0">
                    <a:schemeClr val="bg1"/>
                  </a:gs>
                  <a:gs pos="50000">
                    <a:schemeClr val="bg1"/>
                  </a:gs>
                </a:gsLst>
                <a:lin ang="5400000" scaled="0"/>
              </a:gradFill>
              <a:latin typeface="Arial Black" panose="020B0A04020102020204" pitchFamily="34" charset="0"/>
              <a:ea typeface="맑은 고딕" pitchFamily="50" charset="-127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422698" y="2668850"/>
            <a:ext cx="7246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US" altLang="ko-KR" sz="2000" b="1" spc="-100" dirty="0" smtClean="0">
                <a:gradFill>
                  <a:gsLst>
                    <a:gs pos="0">
                      <a:schemeClr val="bg1"/>
                    </a:gs>
                    <a:gs pos="50000">
                      <a:schemeClr val="bg1"/>
                    </a:gs>
                  </a:gsLst>
                  <a:lin ang="5400000" scaled="0"/>
                </a:gradFill>
                <a:latin typeface="맑은 고딕"/>
                <a:ea typeface="맑은 고딕"/>
              </a:rPr>
              <a:t>Ⅱ</a:t>
            </a:r>
            <a:endParaRPr lang="en-US" altLang="ko-KR" sz="2000" b="1" spc="-100" dirty="0">
              <a:gradFill>
                <a:gsLst>
                  <a:gs pos="0">
                    <a:schemeClr val="bg1"/>
                  </a:gs>
                  <a:gs pos="50000">
                    <a:schemeClr val="bg1"/>
                  </a:gs>
                </a:gsLst>
                <a:lin ang="5400000" scaled="0"/>
              </a:gradFill>
              <a:latin typeface="Arial Black" panose="020B0A04020102020204" pitchFamily="34" charset="0"/>
              <a:ea typeface="맑은 고딕" pitchFamily="50" charset="-127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432223" y="3356992"/>
            <a:ext cx="7246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US" altLang="ko-KR" sz="2000" b="1" spc="-100" dirty="0" smtClean="0">
                <a:gradFill>
                  <a:gsLst>
                    <a:gs pos="0">
                      <a:schemeClr val="bg1"/>
                    </a:gs>
                    <a:gs pos="50000">
                      <a:schemeClr val="bg1"/>
                    </a:gs>
                  </a:gsLst>
                  <a:lin ang="5400000" scaled="0"/>
                </a:gradFill>
                <a:latin typeface="맑은 고딕"/>
                <a:ea typeface="맑은 고딕"/>
              </a:rPr>
              <a:t>Ⅲ</a:t>
            </a:r>
            <a:endParaRPr lang="en-US" altLang="ko-KR" sz="2000" b="1" spc="-100" dirty="0">
              <a:gradFill>
                <a:gsLst>
                  <a:gs pos="0">
                    <a:schemeClr val="bg1"/>
                  </a:gs>
                  <a:gs pos="50000">
                    <a:schemeClr val="bg1"/>
                  </a:gs>
                </a:gsLst>
                <a:lin ang="5400000" scaled="0"/>
              </a:gradFill>
              <a:latin typeface="Arial Black" panose="020B0A04020102020204" pitchFamily="34" charset="0"/>
              <a:ea typeface="맑은 고딕" pitchFamily="50" charset="-127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413173" y="4109010"/>
            <a:ext cx="7246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US" altLang="ko-KR" sz="2000" b="1" spc="-100" dirty="0" smtClean="0">
                <a:gradFill>
                  <a:gsLst>
                    <a:gs pos="0">
                      <a:schemeClr val="bg1"/>
                    </a:gs>
                    <a:gs pos="50000">
                      <a:schemeClr val="bg1"/>
                    </a:gs>
                  </a:gsLst>
                  <a:lin ang="5400000" scaled="0"/>
                </a:gradFill>
                <a:latin typeface="맑은 고딕"/>
                <a:ea typeface="맑은 고딕"/>
              </a:rPr>
              <a:t>Ⅳ</a:t>
            </a:r>
            <a:endParaRPr lang="en-US" altLang="ko-KR" sz="2000" b="1" spc="-100" dirty="0">
              <a:gradFill>
                <a:gsLst>
                  <a:gs pos="0">
                    <a:schemeClr val="bg1"/>
                  </a:gs>
                  <a:gs pos="50000">
                    <a:schemeClr val="bg1"/>
                  </a:gs>
                </a:gsLst>
                <a:lin ang="5400000" scaled="0"/>
              </a:gradFill>
              <a:latin typeface="Arial Black" panose="020B0A04020102020204" pitchFamily="34" charset="0"/>
              <a:ea typeface="맑은 고딕" pitchFamily="50" charset="-127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422698" y="4829090"/>
            <a:ext cx="7246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US" altLang="ko-KR" sz="2000" b="1" spc="-100" dirty="0" smtClean="0">
                <a:gradFill>
                  <a:gsLst>
                    <a:gs pos="0">
                      <a:schemeClr val="bg1"/>
                    </a:gs>
                    <a:gs pos="50000">
                      <a:schemeClr val="bg1"/>
                    </a:gs>
                  </a:gsLst>
                  <a:lin ang="5400000" scaled="0"/>
                </a:gradFill>
                <a:latin typeface="맑은 고딕"/>
                <a:ea typeface="맑은 고딕"/>
              </a:rPr>
              <a:t>Ⅴ</a:t>
            </a:r>
            <a:endParaRPr lang="en-US" altLang="ko-KR" sz="2000" b="1" spc="-100" dirty="0">
              <a:gradFill>
                <a:gsLst>
                  <a:gs pos="0">
                    <a:schemeClr val="bg1"/>
                  </a:gs>
                  <a:gs pos="50000">
                    <a:schemeClr val="bg1"/>
                  </a:gs>
                </a:gsLst>
                <a:lin ang="5400000" scaled="0"/>
              </a:gradFill>
              <a:latin typeface="Arial Black" panose="020B0A04020102020204" pitchFamily="34" charset="0"/>
              <a:ea typeface="맑은 고딕" pitchFamily="50" charset="-127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403648" y="5517232"/>
            <a:ext cx="7246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US" altLang="ko-KR" sz="2000" b="1" spc="-100" dirty="0" smtClean="0">
                <a:gradFill>
                  <a:gsLst>
                    <a:gs pos="0">
                      <a:schemeClr val="bg1"/>
                    </a:gs>
                    <a:gs pos="50000">
                      <a:schemeClr val="bg1"/>
                    </a:gs>
                  </a:gsLst>
                  <a:lin ang="5400000" scaled="0"/>
                </a:gradFill>
                <a:latin typeface="맑은 고딕"/>
                <a:ea typeface="맑은 고딕"/>
              </a:rPr>
              <a:t>Ⅵ</a:t>
            </a:r>
            <a:endParaRPr lang="en-US" altLang="ko-KR" sz="2000" b="1" spc="-100" dirty="0">
              <a:gradFill>
                <a:gsLst>
                  <a:gs pos="0">
                    <a:schemeClr val="bg1"/>
                  </a:gs>
                  <a:gs pos="50000">
                    <a:schemeClr val="bg1"/>
                  </a:gs>
                </a:gsLst>
                <a:lin ang="5400000" scaled="0"/>
              </a:gradFill>
              <a:latin typeface="Arial Black" panose="020B0A04020102020204" pitchFamily="34" charset="0"/>
              <a:ea typeface="맑은 고딕" pitchFamily="50" charset="-127"/>
            </a:endParaRPr>
          </a:p>
        </p:txBody>
      </p:sp>
      <p:pic>
        <p:nvPicPr>
          <p:cNvPr id="46" name="Picture 3" descr="C:\Users\nipa\Desktop\BS-04-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100" y="125057"/>
            <a:ext cx="1885950" cy="379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5026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8" descr="C:\Users\O\Desktop\마스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5" descr="E:\제작중\2015.05.14_IITP 파워포인트\1\시안\요소\내지라인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10" r="3583"/>
          <a:stretch/>
        </p:blipFill>
        <p:spPr bwMode="auto">
          <a:xfrm>
            <a:off x="-36512" y="0"/>
            <a:ext cx="9144000" cy="1232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제너럴일렉트릭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435" y="-20538"/>
            <a:ext cx="979557" cy="979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79512" y="250292"/>
            <a:ext cx="585664" cy="430887"/>
          </a:xfrm>
          <a:prstGeom prst="rect">
            <a:avLst/>
          </a:prstGeom>
          <a:noFill/>
        </p:spPr>
        <p:txBody>
          <a:bodyPr wrap="none" lIns="36000" rIns="36000" rtlCol="0" anchor="ctr">
            <a:spAutoFit/>
          </a:bodyPr>
          <a:lstStyle/>
          <a:p>
            <a:r>
              <a:rPr lang="en-US" altLang="ko-KR" sz="2200" spc="-100" dirty="0" smtClean="0">
                <a:gradFill>
                  <a:gsLst>
                    <a:gs pos="0">
                      <a:srgbClr val="F79646">
                        <a:lumMod val="75000"/>
                      </a:srgbClr>
                    </a:gs>
                    <a:gs pos="100000">
                      <a:srgbClr val="CC3300"/>
                    </a:gs>
                  </a:gsLst>
                  <a:lin ang="5400000" scaled="0"/>
                </a:gradFill>
                <a:effectLst>
                  <a:glow rad="101600">
                    <a:srgbClr val="FFFFFF"/>
                  </a:glow>
                </a:effectLst>
                <a:latin typeface="Arial Black" panose="020B0A04020102020204" pitchFamily="34" charset="0"/>
                <a:ea typeface="HY견고딕" pitchFamily="18" charset="-127"/>
              </a:rPr>
              <a:t>4-3.</a:t>
            </a:r>
            <a:endParaRPr lang="ko-KR" altLang="en-US" sz="2200" spc="-100" dirty="0">
              <a:gradFill>
                <a:gsLst>
                  <a:gs pos="0">
                    <a:srgbClr val="F79646">
                      <a:lumMod val="75000"/>
                    </a:srgbClr>
                  </a:gs>
                  <a:gs pos="100000">
                    <a:srgbClr val="CC3300"/>
                  </a:gs>
                </a:gsLst>
                <a:lin ang="5400000" scaled="0"/>
              </a:gradFill>
              <a:effectLst>
                <a:glow rad="101600">
                  <a:srgbClr val="FFFFFF"/>
                </a:glow>
              </a:effectLst>
              <a:latin typeface="Arial Black" panose="020B0A04020102020204" pitchFamily="34" charset="0"/>
              <a:ea typeface="HY견고딕" pitchFamily="18" charset="-127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755576" y="221617"/>
            <a:ext cx="2597762" cy="430887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fontAlgn="base"/>
            <a:r>
              <a:rPr lang="en-US" altLang="ko-KR" sz="2200" spc="-100" dirty="0">
                <a:gradFill>
                  <a:gsLst>
                    <a:gs pos="0">
                      <a:srgbClr val="F79646">
                        <a:lumMod val="75000"/>
                      </a:srgbClr>
                    </a:gs>
                    <a:gs pos="100000">
                      <a:srgbClr val="CC3300"/>
                    </a:gs>
                  </a:gsLst>
                  <a:lin ang="5400000" scaled="0"/>
                </a:gradFill>
                <a:effectLst>
                  <a:glow rad="101600">
                    <a:srgbClr val="FFFFFF"/>
                  </a:glow>
                </a:effectLst>
                <a:latin typeface="Arial Black" panose="020B0A04020102020204" pitchFamily="34" charset="0"/>
                <a:ea typeface="HY견고딕" pitchFamily="18" charset="-127"/>
              </a:rPr>
              <a:t>Trying to Survive</a:t>
            </a:r>
          </a:p>
        </p:txBody>
      </p:sp>
      <p:cxnSp>
        <p:nvCxnSpPr>
          <p:cNvPr id="21" name="직선 연결선 20"/>
          <p:cNvCxnSpPr/>
          <p:nvPr/>
        </p:nvCxnSpPr>
        <p:spPr>
          <a:xfrm>
            <a:off x="390504" y="670428"/>
            <a:ext cx="2975355" cy="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직선 연결선 21"/>
          <p:cNvCxnSpPr/>
          <p:nvPr/>
        </p:nvCxnSpPr>
        <p:spPr>
          <a:xfrm>
            <a:off x="220333" y="666112"/>
            <a:ext cx="334151" cy="0"/>
          </a:xfrm>
          <a:prstGeom prst="line">
            <a:avLst/>
          </a:prstGeom>
          <a:ln w="22225" cap="sq">
            <a:solidFill>
              <a:srgbClr val="DE5A00"/>
            </a:solidFill>
            <a:prstDash val="solid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Picture 3" descr="C:\Users\nipa\Desktop\BS-04-4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100" y="24897"/>
            <a:ext cx="1885950" cy="379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그룹 3"/>
          <p:cNvGrpSpPr/>
          <p:nvPr/>
        </p:nvGrpSpPr>
        <p:grpSpPr>
          <a:xfrm>
            <a:off x="179512" y="1001413"/>
            <a:ext cx="8772240" cy="5661334"/>
            <a:chOff x="179512" y="1001413"/>
            <a:chExt cx="8772240" cy="5661334"/>
          </a:xfrm>
        </p:grpSpPr>
        <p:grpSp>
          <p:nvGrpSpPr>
            <p:cNvPr id="2" name="그룹 1"/>
            <p:cNvGrpSpPr/>
            <p:nvPr/>
          </p:nvGrpSpPr>
          <p:grpSpPr>
            <a:xfrm>
              <a:off x="179512" y="1001413"/>
              <a:ext cx="8602334" cy="5395813"/>
              <a:chOff x="380919" y="959303"/>
              <a:chExt cx="8289313" cy="5395813"/>
            </a:xfrm>
          </p:grpSpPr>
          <p:sp>
            <p:nvSpPr>
              <p:cNvPr id="26" name="모서리가 둥근 직사각형 25"/>
              <p:cNvSpPr/>
              <p:nvPr/>
            </p:nvSpPr>
            <p:spPr>
              <a:xfrm>
                <a:off x="476250" y="1184344"/>
                <a:ext cx="8193982" cy="5170772"/>
              </a:xfrm>
              <a:prstGeom prst="roundRect">
                <a:avLst>
                  <a:gd name="adj" fmla="val 2502"/>
                </a:avLst>
              </a:prstGeom>
              <a:solidFill>
                <a:schemeClr val="bg1"/>
              </a:solidFill>
              <a:ln w="15875">
                <a:gradFill flip="none" rotWithShape="1">
                  <a:gsLst>
                    <a:gs pos="27000">
                      <a:srgbClr val="007ECC"/>
                    </a:gs>
                    <a:gs pos="100000">
                      <a:schemeClr val="bg1"/>
                    </a:gs>
                  </a:gsLst>
                  <a:lin ang="54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25" name="직각 삼각형 24"/>
              <p:cNvSpPr/>
              <p:nvPr/>
            </p:nvSpPr>
            <p:spPr>
              <a:xfrm rot="10800000">
                <a:off x="380919" y="1386905"/>
                <a:ext cx="95329" cy="71667"/>
              </a:xfrm>
              <a:prstGeom prst="rtTriangle">
                <a:avLst/>
              </a:prstGeom>
              <a:solidFill>
                <a:srgbClr val="03428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27" name="그룹 26"/>
              <p:cNvGrpSpPr/>
              <p:nvPr/>
            </p:nvGrpSpPr>
            <p:grpSpPr>
              <a:xfrm>
                <a:off x="381525" y="980728"/>
                <a:ext cx="5198587" cy="789515"/>
                <a:chOff x="817944" y="3348012"/>
                <a:chExt cx="4136882" cy="789515"/>
              </a:xfrm>
            </p:grpSpPr>
            <p:sp>
              <p:nvSpPr>
                <p:cNvPr id="28" name="오각형 27"/>
                <p:cNvSpPr/>
                <p:nvPr/>
              </p:nvSpPr>
              <p:spPr>
                <a:xfrm>
                  <a:off x="817944" y="3348012"/>
                  <a:ext cx="4136882" cy="789515"/>
                </a:xfrm>
                <a:prstGeom prst="homePlate">
                  <a:avLst/>
                </a:prstGeom>
                <a:gradFill>
                  <a:gsLst>
                    <a:gs pos="16000">
                      <a:srgbClr val="045ECC"/>
                    </a:gs>
                    <a:gs pos="100000">
                      <a:srgbClr val="0355B9"/>
                    </a:gs>
                  </a:gsLst>
                  <a:lin ang="10800000" scaled="0"/>
                </a:gradFill>
                <a:ln w="31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0" name="직사각형 3"/>
                <p:cNvSpPr/>
                <p:nvPr/>
              </p:nvSpPr>
              <p:spPr>
                <a:xfrm>
                  <a:off x="818943" y="3348137"/>
                  <a:ext cx="3984920" cy="399951"/>
                </a:xfrm>
                <a:custGeom>
                  <a:avLst/>
                  <a:gdLst>
                    <a:gd name="connsiteX0" fmla="*/ 0 w 2063213"/>
                    <a:gd name="connsiteY0" fmla="*/ 0 h 378519"/>
                    <a:gd name="connsiteX1" fmla="*/ 2063213 w 2063213"/>
                    <a:gd name="connsiteY1" fmla="*/ 0 h 378519"/>
                    <a:gd name="connsiteX2" fmla="*/ 2063213 w 2063213"/>
                    <a:gd name="connsiteY2" fmla="*/ 378519 h 378519"/>
                    <a:gd name="connsiteX3" fmla="*/ 0 w 2063213"/>
                    <a:gd name="connsiteY3" fmla="*/ 378519 h 378519"/>
                    <a:gd name="connsiteX4" fmla="*/ 0 w 2063213"/>
                    <a:gd name="connsiteY4" fmla="*/ 0 h 378519"/>
                    <a:gd name="connsiteX0" fmla="*/ 0 w 2063213"/>
                    <a:gd name="connsiteY0" fmla="*/ 0 h 378519"/>
                    <a:gd name="connsiteX1" fmla="*/ 1425038 w 2063213"/>
                    <a:gd name="connsiteY1" fmla="*/ 0 h 378519"/>
                    <a:gd name="connsiteX2" fmla="*/ 2063213 w 2063213"/>
                    <a:gd name="connsiteY2" fmla="*/ 378519 h 378519"/>
                    <a:gd name="connsiteX3" fmla="*/ 0 w 2063213"/>
                    <a:gd name="connsiteY3" fmla="*/ 378519 h 378519"/>
                    <a:gd name="connsiteX4" fmla="*/ 0 w 2063213"/>
                    <a:gd name="connsiteY4" fmla="*/ 0 h 378519"/>
                    <a:gd name="connsiteX0" fmla="*/ 0 w 2063213"/>
                    <a:gd name="connsiteY0" fmla="*/ 0 h 378519"/>
                    <a:gd name="connsiteX1" fmla="*/ 1565439 w 2063213"/>
                    <a:gd name="connsiteY1" fmla="*/ 3005 h 378519"/>
                    <a:gd name="connsiteX2" fmla="*/ 2063213 w 2063213"/>
                    <a:gd name="connsiteY2" fmla="*/ 378519 h 378519"/>
                    <a:gd name="connsiteX3" fmla="*/ 0 w 2063213"/>
                    <a:gd name="connsiteY3" fmla="*/ 378519 h 378519"/>
                    <a:gd name="connsiteX4" fmla="*/ 0 w 2063213"/>
                    <a:gd name="connsiteY4" fmla="*/ 0 h 3785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63213" h="378519">
                      <a:moveTo>
                        <a:pt x="0" y="0"/>
                      </a:moveTo>
                      <a:lnTo>
                        <a:pt x="1565439" y="3005"/>
                      </a:lnTo>
                      <a:lnTo>
                        <a:pt x="2063213" y="378519"/>
                      </a:lnTo>
                      <a:lnTo>
                        <a:pt x="0" y="37851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16000">
                      <a:srgbClr val="045ECC"/>
                    </a:gs>
                    <a:gs pos="100000">
                      <a:srgbClr val="0355B9"/>
                    </a:gs>
                  </a:gsLst>
                  <a:lin ang="5400000" scaled="0"/>
                </a:gradFill>
                <a:ln w="31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34" name="직사각형 33"/>
              <p:cNvSpPr/>
              <p:nvPr/>
            </p:nvSpPr>
            <p:spPr>
              <a:xfrm>
                <a:off x="430092" y="959303"/>
                <a:ext cx="5343207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buClr>
                    <a:srgbClr val="A50021"/>
                  </a:buClr>
                </a:pPr>
                <a:r>
                  <a:rPr lang="en-US" altLang="ko-KR" sz="2400" b="1" dirty="0">
                    <a:solidFill>
                      <a:schemeClr val="bg1"/>
                    </a:solidFill>
                    <a:latin typeface="Arial Narrow" panose="020B0606020202030204" pitchFamily="34" charset="0"/>
                    <a:ea typeface="맑은 고딕" panose="020B0503020000020004" pitchFamily="50" charset="-127"/>
                  </a:rPr>
                  <a:t>General </a:t>
                </a:r>
                <a:r>
                  <a:rPr lang="en-US" altLang="ko-KR" sz="2400" b="1" dirty="0" smtClean="0">
                    <a:solidFill>
                      <a:schemeClr val="bg1"/>
                    </a:solidFill>
                    <a:latin typeface="Arial Narrow" panose="020B0606020202030204" pitchFamily="34" charset="0"/>
                    <a:ea typeface="맑은 고딕" panose="020B0503020000020004" pitchFamily="50" charset="-127"/>
                  </a:rPr>
                  <a:t>Electric :</a:t>
                </a:r>
                <a:r>
                  <a:rPr lang="ko-KR" altLang="en-US" sz="2400" b="1" dirty="0" smtClean="0">
                    <a:solidFill>
                      <a:schemeClr val="bg1"/>
                    </a:solidFill>
                    <a:latin typeface="Arial Narrow" panose="020B0606020202030204" pitchFamily="34" charset="0"/>
                    <a:ea typeface="맑은 고딕" panose="020B0503020000020004" pitchFamily="50" charset="-127"/>
                  </a:rPr>
                  <a:t> </a:t>
                </a:r>
                <a:r>
                  <a:rPr lang="en-US" altLang="ko-KR" sz="2400" b="1" dirty="0" smtClean="0">
                    <a:solidFill>
                      <a:schemeClr val="bg1"/>
                    </a:solidFill>
                    <a:latin typeface="Arial Narrow" panose="020B0606020202030204" pitchFamily="34" charset="0"/>
                    <a:ea typeface="맑은 고딕" panose="020B0503020000020004" pitchFamily="50" charset="-127"/>
                  </a:rPr>
                  <a:t>Declares </a:t>
                </a:r>
                <a:r>
                  <a:rPr lang="en-US" altLang="ko-KR" sz="2400" b="1" dirty="0">
                    <a:solidFill>
                      <a:schemeClr val="bg1"/>
                    </a:solidFill>
                    <a:latin typeface="Arial Narrow" panose="020B0606020202030204" pitchFamily="34" charset="0"/>
                    <a:ea typeface="맑은 고딕" panose="020B0503020000020004" pitchFamily="50" charset="-127"/>
                  </a:rPr>
                  <a:t>to </a:t>
                </a:r>
                <a:r>
                  <a:rPr lang="en-US" altLang="ko-KR" sz="2400" b="1" dirty="0" smtClean="0">
                    <a:solidFill>
                      <a:schemeClr val="bg1"/>
                    </a:solidFill>
                    <a:latin typeface="Arial Narrow" panose="020B0606020202030204" pitchFamily="34" charset="0"/>
                    <a:ea typeface="맑은 고딕" panose="020B0503020000020004" pitchFamily="50" charset="-127"/>
                  </a:rPr>
                  <a:t>Transform</a:t>
                </a:r>
              </a:p>
              <a:p>
                <a:pPr>
                  <a:buClr>
                    <a:srgbClr val="A50021"/>
                  </a:buClr>
                </a:pPr>
                <a:r>
                  <a:rPr lang="en-US" altLang="ko-KR" sz="2400" b="1" dirty="0" smtClean="0">
                    <a:solidFill>
                      <a:schemeClr val="bg1"/>
                    </a:solidFill>
                    <a:latin typeface="Arial Narrow" panose="020B0606020202030204" pitchFamily="34" charset="0"/>
                    <a:ea typeface="맑은 고딕" panose="020B0503020000020004" pitchFamily="50" charset="-127"/>
                  </a:rPr>
                  <a:t>into </a:t>
                </a:r>
                <a:r>
                  <a:rPr lang="en-US" altLang="ko-KR" sz="2400" b="1" dirty="0">
                    <a:solidFill>
                      <a:schemeClr val="bg1"/>
                    </a:solidFill>
                    <a:latin typeface="Arial Narrow" panose="020B0606020202030204" pitchFamily="34" charset="0"/>
                    <a:ea typeface="맑은 고딕" panose="020B0503020000020004" pitchFamily="50" charset="-127"/>
                  </a:rPr>
                  <a:t>SW Company </a:t>
                </a:r>
                <a:r>
                  <a:rPr lang="en-US" altLang="ko-KR" sz="2400" b="1" dirty="0" smtClean="0">
                    <a:solidFill>
                      <a:schemeClr val="bg1"/>
                    </a:solidFill>
                    <a:latin typeface="Arial Narrow" panose="020B0606020202030204" pitchFamily="34" charset="0"/>
                    <a:ea typeface="맑은 고딕" panose="020B0503020000020004" pitchFamily="50" charset="-127"/>
                  </a:rPr>
                  <a:t>(Sept. 29, 2015)</a:t>
                </a:r>
                <a:endParaRPr lang="ko-KR" altLang="en-US" sz="2400" b="1" dirty="0">
                  <a:solidFill>
                    <a:schemeClr val="bg1"/>
                  </a:solidFill>
                  <a:latin typeface="Arial Narrow" panose="020B0606020202030204" pitchFamily="34" charset="0"/>
                  <a:ea typeface="맑은 고딕" panose="020B0503020000020004" pitchFamily="50" charset="-127"/>
                </a:endParaRPr>
              </a:p>
            </p:txBody>
          </p:sp>
        </p:grpSp>
        <p:grpSp>
          <p:nvGrpSpPr>
            <p:cNvPr id="3" name="그룹 2"/>
            <p:cNvGrpSpPr/>
            <p:nvPr/>
          </p:nvGrpSpPr>
          <p:grpSpPr>
            <a:xfrm>
              <a:off x="361134" y="1916832"/>
              <a:ext cx="8590618" cy="4745915"/>
              <a:chOff x="361134" y="1988840"/>
              <a:chExt cx="8590618" cy="4745915"/>
            </a:xfrm>
          </p:grpSpPr>
          <p:sp>
            <p:nvSpPr>
              <p:cNvPr id="53" name="Text Box 147"/>
              <p:cNvSpPr txBox="1">
                <a:spLocks noChangeArrowheads="1"/>
              </p:cNvSpPr>
              <p:nvPr/>
            </p:nvSpPr>
            <p:spPr bwMode="auto">
              <a:xfrm>
                <a:off x="455824" y="1988840"/>
                <a:ext cx="8495928" cy="474591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40000"/>
                  </a:lnSpc>
                </a:pPr>
                <a:r>
                  <a:rPr lang="en-US" altLang="ko-KR" b="1" dirty="0">
                    <a:gradFill>
                      <a:gsLst>
                        <a:gs pos="0">
                          <a:srgbClr val="038CC9"/>
                        </a:gs>
                        <a:gs pos="100000">
                          <a:srgbClr val="1A5FCE"/>
                        </a:gs>
                      </a:gsLst>
                      <a:lin ang="5400000" scaled="0"/>
                    </a:gradFill>
                    <a:effectLst>
                      <a:glow rad="139700">
                        <a:srgbClr val="FFFFFF"/>
                      </a:glow>
                    </a:effectLst>
                    <a:latin typeface="Arial Narrow" panose="020B0606020202030204" pitchFamily="34" charset="0"/>
                    <a:ea typeface="맑은 고딕" pitchFamily="50" charset="-127"/>
                  </a:rPr>
                  <a:t>100 </a:t>
                </a:r>
                <a:r>
                  <a:rPr lang="en-US" altLang="ko-KR" b="1" dirty="0" smtClean="0">
                    <a:gradFill>
                      <a:gsLst>
                        <a:gs pos="0">
                          <a:srgbClr val="038CC9"/>
                        </a:gs>
                        <a:gs pos="100000">
                          <a:srgbClr val="1A5FCE"/>
                        </a:gs>
                      </a:gsLst>
                      <a:lin ang="5400000" scaled="0"/>
                    </a:gradFill>
                    <a:effectLst>
                      <a:glow rad="139700">
                        <a:srgbClr val="FFFFFF"/>
                      </a:glow>
                    </a:effectLst>
                    <a:latin typeface="Arial Narrow" panose="020B0606020202030204" pitchFamily="34" charset="0"/>
                    <a:ea typeface="맑은 고딕" pitchFamily="50" charset="-127"/>
                  </a:rPr>
                  <a:t>Year History </a:t>
                </a:r>
                <a:r>
                  <a:rPr lang="en-US" altLang="ko-KR" b="1" dirty="0">
                    <a:gradFill>
                      <a:gsLst>
                        <a:gs pos="0">
                          <a:srgbClr val="038CC9"/>
                        </a:gs>
                        <a:gs pos="100000">
                          <a:srgbClr val="1A5FCE"/>
                        </a:gs>
                      </a:gsLst>
                      <a:lin ang="5400000" scaled="0"/>
                    </a:gradFill>
                    <a:effectLst>
                      <a:glow rad="139700">
                        <a:srgbClr val="FFFFFF"/>
                      </a:glow>
                    </a:effectLst>
                    <a:latin typeface="Arial Narrow" panose="020B0606020202030204" pitchFamily="34" charset="0"/>
                    <a:ea typeface="맑은 고딕" pitchFamily="50" charset="-127"/>
                  </a:rPr>
                  <a:t>/ Biggest US mfr. </a:t>
                </a:r>
                <a:r>
                  <a:rPr lang="en-US" altLang="ko-KR" b="1" dirty="0" smtClean="0">
                    <a:gradFill>
                      <a:gsLst>
                        <a:gs pos="0">
                          <a:srgbClr val="038CC9"/>
                        </a:gs>
                        <a:gs pos="100000">
                          <a:srgbClr val="1A5FCE"/>
                        </a:gs>
                      </a:gsLst>
                      <a:lin ang="5400000" scaled="0"/>
                    </a:gradFill>
                    <a:effectLst>
                      <a:glow rad="139700">
                        <a:srgbClr val="FFFFFF"/>
                      </a:glow>
                    </a:effectLst>
                    <a:latin typeface="Arial Narrow" panose="020B0606020202030204" pitchFamily="34" charset="0"/>
                    <a:ea typeface="맑은 고딕" pitchFamily="50" charset="-127"/>
                  </a:rPr>
                  <a:t>Company(1878)</a:t>
                </a:r>
                <a:endParaRPr lang="en-US" altLang="ko-KR" b="1" dirty="0">
                  <a:gradFill>
                    <a:gsLst>
                      <a:gs pos="0">
                        <a:srgbClr val="038CC9"/>
                      </a:gs>
                      <a:gs pos="100000">
                        <a:srgbClr val="1A5FCE"/>
                      </a:gs>
                    </a:gsLst>
                    <a:lin ang="5400000" scaled="0"/>
                  </a:gradFill>
                  <a:effectLst>
                    <a:glow rad="139700">
                      <a:srgbClr val="FFFFFF"/>
                    </a:glow>
                  </a:effectLst>
                  <a:latin typeface="Arial Narrow" panose="020B0606020202030204" pitchFamily="34" charset="0"/>
                  <a:ea typeface="맑은 고딕" pitchFamily="50" charset="-127"/>
                </a:endParaRPr>
              </a:p>
              <a:p>
                <a:pPr marL="400050" indent="-171450">
                  <a:lnSpc>
                    <a:spcPct val="140000"/>
                  </a:lnSpc>
                  <a:buFontTx/>
                  <a:buChar char="-"/>
                </a:pPr>
                <a:r>
                  <a:rPr kumimoji="1" lang="en-US" altLang="ko-KR" b="1" kern="0" dirty="0" smtClean="0">
                    <a:gradFill>
                      <a:gsLst>
                        <a:gs pos="0">
                          <a:prstClr val="black">
                            <a:lumMod val="65000"/>
                            <a:lumOff val="35000"/>
                          </a:prstClr>
                        </a:gs>
                        <a:gs pos="50000">
                          <a:prstClr val="black">
                            <a:lumMod val="75000"/>
                            <a:lumOff val="25000"/>
                          </a:prstClr>
                        </a:gs>
                      </a:gsLst>
                      <a:lin ang="5400000" scaled="0"/>
                    </a:gradFill>
                    <a:latin typeface="Arial Narrow" panose="020B0606020202030204" pitchFamily="34" charset="0"/>
                  </a:rPr>
                  <a:t>Edison</a:t>
                </a:r>
                <a:r>
                  <a:rPr kumimoji="1" lang="en-US" altLang="ko-KR" b="1" kern="0" dirty="0">
                    <a:gradFill>
                      <a:gsLst>
                        <a:gs pos="0">
                          <a:prstClr val="black">
                            <a:lumMod val="65000"/>
                            <a:lumOff val="35000"/>
                          </a:prstClr>
                        </a:gs>
                        <a:gs pos="50000">
                          <a:prstClr val="black">
                            <a:lumMod val="75000"/>
                            <a:lumOff val="25000"/>
                          </a:prstClr>
                        </a:gs>
                      </a:gsLst>
                      <a:lin ang="5400000" scaled="0"/>
                    </a:gradFill>
                    <a:latin typeface="Arial Narrow" panose="020B0606020202030204" pitchFamily="34" charset="0"/>
                  </a:rPr>
                  <a:t>, </a:t>
                </a:r>
                <a:r>
                  <a:rPr kumimoji="1" lang="en-US" altLang="ko-KR" b="1" kern="0" dirty="0" smtClean="0">
                    <a:gradFill>
                      <a:gsLst>
                        <a:gs pos="0">
                          <a:prstClr val="black">
                            <a:lumMod val="65000"/>
                            <a:lumOff val="35000"/>
                          </a:prstClr>
                        </a:gs>
                        <a:gs pos="50000">
                          <a:prstClr val="black">
                            <a:lumMod val="75000"/>
                            <a:lumOff val="25000"/>
                          </a:prstClr>
                        </a:gs>
                      </a:gsLst>
                      <a:lin ang="5400000" scaled="0"/>
                    </a:gradFill>
                    <a:latin typeface="Arial Narrow" panose="020B0606020202030204" pitchFamily="34" charset="0"/>
                  </a:rPr>
                  <a:t>home appliances,</a:t>
                </a:r>
                <a:r>
                  <a:rPr kumimoji="1" lang="ko-KR" altLang="en-US" b="1" kern="0" dirty="0" smtClean="0">
                    <a:gradFill>
                      <a:gsLst>
                        <a:gs pos="0">
                          <a:prstClr val="black">
                            <a:lumMod val="65000"/>
                            <a:lumOff val="35000"/>
                          </a:prstClr>
                        </a:gs>
                        <a:gs pos="50000">
                          <a:prstClr val="black">
                            <a:lumMod val="75000"/>
                            <a:lumOff val="25000"/>
                          </a:prstClr>
                        </a:gs>
                      </a:gsLst>
                      <a:lin ang="5400000" scaled="0"/>
                    </a:gradFill>
                    <a:latin typeface="Arial Narrow" panose="020B0606020202030204" pitchFamily="34" charset="0"/>
                  </a:rPr>
                  <a:t> </a:t>
                </a:r>
                <a:r>
                  <a:rPr kumimoji="1" lang="en-US" altLang="ko-KR" b="1" kern="0" dirty="0" smtClean="0">
                    <a:gradFill>
                      <a:gsLst>
                        <a:gs pos="0">
                          <a:prstClr val="black">
                            <a:lumMod val="65000"/>
                            <a:lumOff val="35000"/>
                          </a:prstClr>
                        </a:gs>
                        <a:gs pos="50000">
                          <a:prstClr val="black">
                            <a:lumMod val="75000"/>
                            <a:lumOff val="25000"/>
                          </a:prstClr>
                        </a:gs>
                      </a:gsLst>
                      <a:lin ang="5400000" scaled="0"/>
                    </a:gradFill>
                    <a:latin typeface="Arial Narrow" panose="020B0606020202030204" pitchFamily="34" charset="0"/>
                  </a:rPr>
                  <a:t>jet engines, </a:t>
                </a:r>
                <a:r>
                  <a:rPr kumimoji="1" lang="en-US" altLang="ko-KR" b="1" kern="0" dirty="0">
                    <a:gradFill>
                      <a:gsLst>
                        <a:gs pos="0">
                          <a:prstClr val="black">
                            <a:lumMod val="65000"/>
                            <a:lumOff val="35000"/>
                          </a:prstClr>
                        </a:gs>
                        <a:gs pos="50000">
                          <a:prstClr val="black">
                            <a:lumMod val="75000"/>
                            <a:lumOff val="25000"/>
                          </a:prstClr>
                        </a:gs>
                      </a:gsLst>
                      <a:lin ang="5400000" scaled="0"/>
                    </a:gradFill>
                    <a:latin typeface="Arial Narrow" panose="020B0606020202030204" pitchFamily="34" charset="0"/>
                  </a:rPr>
                  <a:t>Drilling Rigs, </a:t>
                </a:r>
                <a:r>
                  <a:rPr kumimoji="1" lang="en-US" altLang="ko-KR" b="1" kern="0" dirty="0" smtClean="0">
                    <a:gradFill>
                      <a:gsLst>
                        <a:gs pos="0">
                          <a:prstClr val="black">
                            <a:lumMod val="65000"/>
                            <a:lumOff val="35000"/>
                          </a:prstClr>
                        </a:gs>
                        <a:gs pos="50000">
                          <a:prstClr val="black">
                            <a:lumMod val="75000"/>
                            <a:lumOff val="25000"/>
                          </a:prstClr>
                        </a:gs>
                      </a:gsLst>
                      <a:lin ang="5400000" scaled="0"/>
                    </a:gradFill>
                    <a:latin typeface="Arial Narrow" panose="020B0606020202030204" pitchFamily="34" charset="0"/>
                  </a:rPr>
                  <a:t>etc.</a:t>
                </a:r>
              </a:p>
              <a:p>
                <a:pPr>
                  <a:lnSpc>
                    <a:spcPct val="140000"/>
                  </a:lnSpc>
                </a:pPr>
                <a:r>
                  <a:rPr kumimoji="1" lang="en-US" altLang="ko-KR" b="1" kern="0" dirty="0" smtClean="0">
                    <a:solidFill>
                      <a:srgbClr val="FF0000"/>
                    </a:solidFill>
                    <a:latin typeface="Arial Narrow" panose="020B0606020202030204" pitchFamily="34" charset="0"/>
                  </a:rPr>
                  <a:t>GE Capital (28% of overall revenue) sold (2014),</a:t>
                </a:r>
              </a:p>
              <a:p>
                <a:pPr>
                  <a:lnSpc>
                    <a:spcPct val="140000"/>
                  </a:lnSpc>
                </a:pPr>
                <a:r>
                  <a:rPr kumimoji="1" lang="en-US" altLang="ko-KR" b="1" kern="0" dirty="0" smtClean="0">
                    <a:solidFill>
                      <a:srgbClr val="FF0000"/>
                    </a:solidFill>
                    <a:latin typeface="Arial Narrow" panose="020B0606020202030204" pitchFamily="34" charset="0"/>
                  </a:rPr>
                  <a:t>Appliance business sold to China’s Haier (2016.01)</a:t>
                </a:r>
              </a:p>
              <a:p>
                <a:pPr>
                  <a:lnSpc>
                    <a:spcPct val="140000"/>
                  </a:lnSpc>
                </a:pPr>
                <a:r>
                  <a:rPr lang="en-US" altLang="ko-KR" b="1" dirty="0" smtClean="0">
                    <a:gradFill>
                      <a:gsLst>
                        <a:gs pos="0">
                          <a:srgbClr val="038CC9"/>
                        </a:gs>
                        <a:gs pos="100000">
                          <a:srgbClr val="1A5FCE"/>
                        </a:gs>
                      </a:gsLst>
                      <a:lin ang="5400000" scaled="0"/>
                    </a:gradFill>
                    <a:effectLst>
                      <a:glow rad="139700">
                        <a:srgbClr val="FFFFFF"/>
                      </a:glow>
                    </a:effectLst>
                    <a:latin typeface="Arial Narrow" panose="020B0606020202030204" pitchFamily="34" charset="0"/>
                    <a:ea typeface="맑은 고딕" pitchFamily="50" charset="-127"/>
                  </a:rPr>
                  <a:t>Declares to become a SW Company</a:t>
                </a:r>
              </a:p>
              <a:p>
                <a:pPr marL="400050" indent="-171450">
                  <a:lnSpc>
                    <a:spcPct val="140000"/>
                  </a:lnSpc>
                  <a:buFontTx/>
                  <a:buChar char="-"/>
                </a:pPr>
                <a:r>
                  <a:rPr kumimoji="1" lang="en-US" altLang="ko-KR" b="1" kern="0" dirty="0" smtClean="0">
                    <a:gradFill>
                      <a:gsLst>
                        <a:gs pos="0">
                          <a:prstClr val="black">
                            <a:lumMod val="65000"/>
                            <a:lumOff val="35000"/>
                          </a:prstClr>
                        </a:gs>
                        <a:gs pos="50000">
                          <a:prstClr val="black">
                            <a:lumMod val="75000"/>
                            <a:lumOff val="25000"/>
                          </a:prstClr>
                        </a:gs>
                      </a:gsLst>
                      <a:lin ang="5400000" scaled="0"/>
                    </a:gradFill>
                    <a:latin typeface="Arial Narrow" panose="020B0606020202030204" pitchFamily="34" charset="0"/>
                  </a:rPr>
                  <a:t>Company </a:t>
                </a:r>
                <a:r>
                  <a:rPr kumimoji="1" lang="en-US" altLang="ko-KR" b="1" kern="0" dirty="0">
                    <a:gradFill>
                      <a:gsLst>
                        <a:gs pos="0">
                          <a:prstClr val="black">
                            <a:lumMod val="65000"/>
                            <a:lumOff val="35000"/>
                          </a:prstClr>
                        </a:gs>
                        <a:gs pos="50000">
                          <a:prstClr val="black">
                            <a:lumMod val="75000"/>
                            <a:lumOff val="25000"/>
                          </a:prstClr>
                        </a:gs>
                      </a:gsLst>
                      <a:lin ang="5400000" scaled="0"/>
                    </a:gradFill>
                    <a:latin typeface="Arial Narrow" panose="020B0606020202030204" pitchFamily="34" charset="0"/>
                  </a:rPr>
                  <a:t>without Soft Power = Computer without CPU</a:t>
                </a:r>
              </a:p>
              <a:p>
                <a:pPr marL="400050" indent="-171450">
                  <a:lnSpc>
                    <a:spcPct val="140000"/>
                  </a:lnSpc>
                  <a:buFontTx/>
                  <a:buChar char="-"/>
                </a:pPr>
                <a:r>
                  <a:rPr kumimoji="1" lang="en-US" altLang="ko-KR" b="1" kern="0" dirty="0" smtClean="0">
                    <a:gradFill>
                      <a:gsLst>
                        <a:gs pos="0">
                          <a:prstClr val="black">
                            <a:lumMod val="65000"/>
                            <a:lumOff val="35000"/>
                          </a:prstClr>
                        </a:gs>
                        <a:gs pos="50000">
                          <a:prstClr val="black">
                            <a:lumMod val="75000"/>
                            <a:lumOff val="25000"/>
                          </a:prstClr>
                        </a:gs>
                      </a:gsLst>
                      <a:lin ang="5400000" scaled="0"/>
                    </a:gradFill>
                    <a:latin typeface="Arial Narrow" panose="020B0606020202030204" pitchFamily="34" charset="0"/>
                  </a:rPr>
                  <a:t>Considers IBM </a:t>
                </a:r>
                <a:r>
                  <a:rPr kumimoji="1" lang="en-US" altLang="ko-KR" b="1" kern="0" dirty="0">
                    <a:gradFill>
                      <a:gsLst>
                        <a:gs pos="0">
                          <a:prstClr val="black">
                            <a:lumMod val="65000"/>
                            <a:lumOff val="35000"/>
                          </a:prstClr>
                        </a:gs>
                        <a:gs pos="50000">
                          <a:prstClr val="black">
                            <a:lumMod val="75000"/>
                            <a:lumOff val="25000"/>
                          </a:prstClr>
                        </a:gs>
                      </a:gsLst>
                      <a:lin ang="5400000" scaled="0"/>
                    </a:gradFill>
                    <a:latin typeface="Arial Narrow" panose="020B0606020202030204" pitchFamily="34" charset="0"/>
                  </a:rPr>
                  <a:t>&amp; SAP </a:t>
                </a:r>
                <a:r>
                  <a:rPr kumimoji="1" lang="en-US" altLang="ko-KR" b="1" kern="0" dirty="0" smtClean="0">
                    <a:gradFill>
                      <a:gsLst>
                        <a:gs pos="0">
                          <a:prstClr val="black">
                            <a:lumMod val="65000"/>
                            <a:lumOff val="35000"/>
                          </a:prstClr>
                        </a:gs>
                        <a:gs pos="50000">
                          <a:prstClr val="black">
                            <a:lumMod val="75000"/>
                            <a:lumOff val="25000"/>
                          </a:prstClr>
                        </a:gs>
                      </a:gsLst>
                      <a:lin ang="5400000" scaled="0"/>
                    </a:gradFill>
                    <a:latin typeface="Arial Narrow" panose="020B0606020202030204" pitchFamily="34" charset="0"/>
                  </a:rPr>
                  <a:t>as competitors</a:t>
                </a:r>
                <a:r>
                  <a:rPr kumimoji="1" lang="en-US" altLang="ko-KR" b="1" kern="0" dirty="0">
                    <a:gradFill>
                      <a:gsLst>
                        <a:gs pos="0">
                          <a:prstClr val="black">
                            <a:lumMod val="65000"/>
                            <a:lumOff val="35000"/>
                          </a:prstClr>
                        </a:gs>
                        <a:gs pos="50000">
                          <a:prstClr val="black">
                            <a:lumMod val="75000"/>
                            <a:lumOff val="25000"/>
                          </a:prstClr>
                        </a:gs>
                      </a:gsLst>
                      <a:lin ang="5400000" scaled="0"/>
                    </a:gradFill>
                    <a:latin typeface="Arial Narrow" panose="020B0606020202030204" pitchFamily="34" charset="0"/>
                  </a:rPr>
                  <a:t>; Aims to rise </a:t>
                </a:r>
                <a:r>
                  <a:rPr kumimoji="1" lang="en-US" altLang="ko-KR" b="1" kern="0" dirty="0" smtClean="0">
                    <a:gradFill>
                      <a:gsLst>
                        <a:gs pos="0">
                          <a:prstClr val="black">
                            <a:lumMod val="65000"/>
                            <a:lumOff val="35000"/>
                          </a:prstClr>
                        </a:gs>
                        <a:gs pos="50000">
                          <a:prstClr val="black">
                            <a:lumMod val="75000"/>
                            <a:lumOff val="25000"/>
                          </a:prstClr>
                        </a:gs>
                      </a:gsLst>
                      <a:lin ang="5400000" scaled="0"/>
                    </a:gradFill>
                    <a:latin typeface="Arial Narrow" panose="020B0606020202030204" pitchFamily="34" charset="0"/>
                  </a:rPr>
                  <a:t>as one of the </a:t>
                </a:r>
                <a:r>
                  <a:rPr kumimoji="1" lang="en-US" altLang="ko-KR" b="1" kern="0" dirty="0">
                    <a:gradFill>
                      <a:gsLst>
                        <a:gs pos="0">
                          <a:prstClr val="black">
                            <a:lumMod val="65000"/>
                            <a:lumOff val="35000"/>
                          </a:prstClr>
                        </a:gs>
                        <a:gs pos="50000">
                          <a:prstClr val="black">
                            <a:lumMod val="75000"/>
                            <a:lumOff val="25000"/>
                          </a:prstClr>
                        </a:gs>
                      </a:gsLst>
                      <a:lin ang="5400000" scaled="0"/>
                    </a:gradFill>
                    <a:latin typeface="Arial Narrow" panose="020B0606020202030204" pitchFamily="34" charset="0"/>
                  </a:rPr>
                  <a:t>Top 10 SW Company</a:t>
                </a:r>
              </a:p>
              <a:p>
                <a:pPr>
                  <a:lnSpc>
                    <a:spcPct val="140000"/>
                  </a:lnSpc>
                </a:pPr>
                <a:r>
                  <a:rPr lang="en-US" altLang="ko-KR" b="1" dirty="0">
                    <a:gradFill>
                      <a:gsLst>
                        <a:gs pos="0">
                          <a:srgbClr val="038CC9"/>
                        </a:gs>
                        <a:gs pos="100000">
                          <a:srgbClr val="1A5FCE"/>
                        </a:gs>
                      </a:gsLst>
                      <a:lin ang="5400000" scaled="0"/>
                    </a:gradFill>
                    <a:effectLst>
                      <a:glow rad="139700">
                        <a:srgbClr val="FFFFFF"/>
                      </a:glow>
                    </a:effectLst>
                    <a:latin typeface="Arial Narrow" panose="020B0606020202030204" pitchFamily="34" charset="0"/>
                    <a:ea typeface="맑은 고딕" pitchFamily="50" charset="-127"/>
                  </a:rPr>
                  <a:t>SW Company Transformation in Motion</a:t>
                </a:r>
              </a:p>
              <a:p>
                <a:pPr marL="400050" indent="-171450">
                  <a:lnSpc>
                    <a:spcPct val="140000"/>
                  </a:lnSpc>
                  <a:buFontTx/>
                  <a:buChar char="-"/>
                </a:pPr>
                <a:r>
                  <a:rPr kumimoji="1" lang="en-US" altLang="ko-KR" b="1" kern="0" dirty="0">
                    <a:gradFill>
                      <a:gsLst>
                        <a:gs pos="0">
                          <a:prstClr val="black">
                            <a:lumMod val="65000"/>
                            <a:lumOff val="35000"/>
                          </a:prstClr>
                        </a:gs>
                        <a:gs pos="50000">
                          <a:prstClr val="black">
                            <a:lumMod val="75000"/>
                            <a:lumOff val="25000"/>
                          </a:prstClr>
                        </a:gs>
                      </a:gsLst>
                      <a:lin ang="5400000" scaled="0"/>
                    </a:gradFill>
                    <a:latin typeface="Arial Narrow" panose="020B0606020202030204" pitchFamily="34" charset="0"/>
                  </a:rPr>
                  <a:t>Large-scale investments in SW infused IOT</a:t>
                </a:r>
              </a:p>
              <a:p>
                <a:pPr marL="400050" indent="-171450">
                  <a:lnSpc>
                    <a:spcPct val="140000"/>
                  </a:lnSpc>
                  <a:buFontTx/>
                  <a:buChar char="-"/>
                </a:pPr>
                <a:r>
                  <a:rPr kumimoji="1" lang="en-US" altLang="ko-KR" b="1" kern="0" dirty="0">
                    <a:gradFill>
                      <a:gsLst>
                        <a:gs pos="0">
                          <a:prstClr val="black">
                            <a:lumMod val="65000"/>
                            <a:lumOff val="35000"/>
                          </a:prstClr>
                        </a:gs>
                        <a:gs pos="50000">
                          <a:prstClr val="black">
                            <a:lumMod val="75000"/>
                            <a:lumOff val="25000"/>
                          </a:prstClr>
                        </a:gs>
                      </a:gsLst>
                      <a:lin ang="5400000" scaled="0"/>
                    </a:gradFill>
                    <a:latin typeface="Arial Narrow" panose="020B0606020202030204" pitchFamily="34" charset="0"/>
                  </a:rPr>
                  <a:t>Confidence in success through Software Development and Big Data Implemented Factory Efficiency </a:t>
                </a:r>
              </a:p>
              <a:p>
                <a:pPr marL="400050" indent="-171450">
                  <a:lnSpc>
                    <a:spcPct val="140000"/>
                  </a:lnSpc>
                  <a:buFontTx/>
                  <a:buChar char="-"/>
                </a:pPr>
                <a:r>
                  <a:rPr kumimoji="1" lang="en-US" altLang="ko-KR" b="1" kern="0" dirty="0">
                    <a:gradFill>
                      <a:gsLst>
                        <a:gs pos="0">
                          <a:prstClr val="black">
                            <a:lumMod val="65000"/>
                            <a:lumOff val="35000"/>
                          </a:prstClr>
                        </a:gs>
                        <a:gs pos="50000">
                          <a:prstClr val="black">
                            <a:lumMod val="75000"/>
                            <a:lumOff val="25000"/>
                          </a:prstClr>
                        </a:gs>
                      </a:gsLst>
                      <a:lin ang="5400000" scaled="0"/>
                    </a:gradFill>
                    <a:latin typeface="Arial Narrow" panose="020B0606020202030204" pitchFamily="34" charset="0"/>
                  </a:rPr>
                  <a:t>Develops Software Dev. Platform (</a:t>
                </a:r>
                <a:r>
                  <a:rPr kumimoji="1" lang="en-US" altLang="ko-KR" b="1" kern="0" dirty="0" err="1">
                    <a:gradFill>
                      <a:gsLst>
                        <a:gs pos="0">
                          <a:prstClr val="black">
                            <a:lumMod val="65000"/>
                            <a:lumOff val="35000"/>
                          </a:prstClr>
                        </a:gs>
                        <a:gs pos="50000">
                          <a:prstClr val="black">
                            <a:lumMod val="75000"/>
                            <a:lumOff val="25000"/>
                          </a:prstClr>
                        </a:gs>
                      </a:gsLst>
                      <a:lin ang="5400000" scaled="0"/>
                    </a:gradFill>
                    <a:latin typeface="Arial Narrow" panose="020B0606020202030204" pitchFamily="34" charset="0"/>
                  </a:rPr>
                  <a:t>Predix</a:t>
                </a:r>
                <a:r>
                  <a:rPr kumimoji="1" lang="en-US" altLang="ko-KR" b="1" kern="0" dirty="0">
                    <a:gradFill>
                      <a:gsLst>
                        <a:gs pos="0">
                          <a:prstClr val="black">
                            <a:lumMod val="65000"/>
                            <a:lumOff val="35000"/>
                          </a:prstClr>
                        </a:gs>
                        <a:gs pos="50000">
                          <a:prstClr val="black">
                            <a:lumMod val="75000"/>
                            <a:lumOff val="25000"/>
                          </a:prstClr>
                        </a:gs>
                      </a:gsLst>
                      <a:lin ang="5400000" scaled="0"/>
                    </a:gradFill>
                    <a:latin typeface="Arial Narrow" panose="020B0606020202030204" pitchFamily="34" charset="0"/>
                  </a:rPr>
                  <a:t>) and </a:t>
                </a:r>
                <a:r>
                  <a:rPr kumimoji="1" lang="en-US" altLang="ko-KR" b="1" kern="0" dirty="0" smtClean="0">
                    <a:gradFill>
                      <a:gsLst>
                        <a:gs pos="0">
                          <a:prstClr val="black">
                            <a:lumMod val="65000"/>
                            <a:lumOff val="35000"/>
                          </a:prstClr>
                        </a:gs>
                        <a:gs pos="50000">
                          <a:prstClr val="black">
                            <a:lumMod val="75000"/>
                            <a:lumOff val="25000"/>
                          </a:prstClr>
                        </a:gs>
                      </a:gsLst>
                      <a:lin ang="5400000" scaled="0"/>
                    </a:gradFill>
                    <a:latin typeface="Arial Narrow" panose="020B0606020202030204" pitchFamily="34" charset="0"/>
                  </a:rPr>
                  <a:t>proliferates Industrial </a:t>
                </a:r>
                <a:r>
                  <a:rPr kumimoji="1" lang="en-US" altLang="ko-KR" b="1" kern="0" dirty="0">
                    <a:gradFill>
                      <a:gsLst>
                        <a:gs pos="0">
                          <a:prstClr val="black">
                            <a:lumMod val="65000"/>
                            <a:lumOff val="35000"/>
                          </a:prstClr>
                        </a:gs>
                        <a:gs pos="50000">
                          <a:prstClr val="black">
                            <a:lumMod val="75000"/>
                            <a:lumOff val="25000"/>
                          </a:prstClr>
                        </a:gs>
                      </a:gsLst>
                      <a:lin ang="5400000" scaled="0"/>
                    </a:gradFill>
                    <a:latin typeface="Arial Narrow" panose="020B0606020202030204" pitchFamily="34" charset="0"/>
                  </a:rPr>
                  <a:t>Internet</a:t>
                </a:r>
                <a:r>
                  <a:rPr kumimoji="1" lang="ko-KR" altLang="en-US" b="1" kern="0" dirty="0">
                    <a:gradFill>
                      <a:gsLst>
                        <a:gs pos="0">
                          <a:prstClr val="black">
                            <a:lumMod val="65000"/>
                            <a:lumOff val="35000"/>
                          </a:prstClr>
                        </a:gs>
                        <a:gs pos="50000">
                          <a:prstClr val="black">
                            <a:lumMod val="75000"/>
                            <a:lumOff val="25000"/>
                          </a:prstClr>
                        </a:gs>
                      </a:gsLst>
                      <a:lin ang="5400000" scaled="0"/>
                    </a:gradFill>
                    <a:latin typeface="Arial Narrow" panose="020B0606020202030204" pitchFamily="34" charset="0"/>
                  </a:rPr>
                  <a:t> </a:t>
                </a:r>
                <a:r>
                  <a:rPr kumimoji="1" lang="en-US" altLang="ko-KR" b="1" kern="0" dirty="0" smtClean="0">
                    <a:gradFill>
                      <a:gsLst>
                        <a:gs pos="0">
                          <a:prstClr val="black">
                            <a:lumMod val="65000"/>
                            <a:lumOff val="35000"/>
                          </a:prstClr>
                        </a:gs>
                        <a:gs pos="50000">
                          <a:prstClr val="black">
                            <a:lumMod val="75000"/>
                            <a:lumOff val="25000"/>
                          </a:prstClr>
                        </a:gs>
                      </a:gsLst>
                      <a:lin ang="5400000" scaled="0"/>
                    </a:gradFill>
                    <a:latin typeface="Arial Narrow" panose="020B0606020202030204" pitchFamily="34" charset="0"/>
                  </a:rPr>
                  <a:t>Business</a:t>
                </a:r>
                <a:endParaRPr kumimoji="1" lang="en-US" altLang="ko-KR" sz="1600" b="1" dirty="0">
                  <a:gradFill>
                    <a:gsLst>
                      <a:gs pos="0">
                        <a:srgbClr val="3A3A3A"/>
                      </a:gs>
                      <a:gs pos="100000">
                        <a:srgbClr val="2E2E2E"/>
                      </a:gs>
                    </a:gsLst>
                    <a:lin ang="5400000" scaled="0"/>
                  </a:gradFill>
                  <a:latin typeface="맑은 고딕"/>
                  <a:ea typeface="맑은 고딕"/>
                </a:endParaRPr>
              </a:p>
            </p:txBody>
          </p:sp>
          <p:grpSp>
            <p:nvGrpSpPr>
              <p:cNvPr id="54" name="그룹 53"/>
              <p:cNvGrpSpPr/>
              <p:nvPr/>
            </p:nvGrpSpPr>
            <p:grpSpPr>
              <a:xfrm>
                <a:off x="361134" y="2171499"/>
                <a:ext cx="106410" cy="167333"/>
                <a:chOff x="409755" y="4148034"/>
                <a:chExt cx="97813" cy="153813"/>
              </a:xfrm>
              <a:solidFill>
                <a:srgbClr val="0066FF"/>
              </a:solidFill>
            </p:grpSpPr>
            <p:sp>
              <p:nvSpPr>
                <p:cNvPr id="55" name="모서리가 둥근 직사각형 54"/>
                <p:cNvSpPr/>
                <p:nvPr/>
              </p:nvSpPr>
              <p:spPr>
                <a:xfrm>
                  <a:off x="409755" y="4148034"/>
                  <a:ext cx="54677" cy="54677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6" name="모서리가 둥근 직사각형 55"/>
                <p:cNvSpPr/>
                <p:nvPr/>
              </p:nvSpPr>
              <p:spPr>
                <a:xfrm>
                  <a:off x="452891" y="4197602"/>
                  <a:ext cx="54677" cy="54677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7" name="모서리가 둥근 직사각형 56"/>
                <p:cNvSpPr/>
                <p:nvPr/>
              </p:nvSpPr>
              <p:spPr>
                <a:xfrm>
                  <a:off x="409755" y="4247170"/>
                  <a:ext cx="54677" cy="54677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58" name="그룹 57"/>
              <p:cNvGrpSpPr/>
              <p:nvPr/>
            </p:nvGrpSpPr>
            <p:grpSpPr>
              <a:xfrm>
                <a:off x="385488" y="2934992"/>
                <a:ext cx="106410" cy="167333"/>
                <a:chOff x="409755" y="4148034"/>
                <a:chExt cx="97813" cy="153813"/>
              </a:xfrm>
              <a:solidFill>
                <a:srgbClr val="0066FF"/>
              </a:solidFill>
            </p:grpSpPr>
            <p:sp>
              <p:nvSpPr>
                <p:cNvPr id="59" name="모서리가 둥근 직사각형 58"/>
                <p:cNvSpPr/>
                <p:nvPr/>
              </p:nvSpPr>
              <p:spPr>
                <a:xfrm>
                  <a:off x="409755" y="4148034"/>
                  <a:ext cx="54677" cy="54677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0" name="모서리가 둥근 직사각형 59"/>
                <p:cNvSpPr/>
                <p:nvPr/>
              </p:nvSpPr>
              <p:spPr>
                <a:xfrm>
                  <a:off x="452891" y="4197602"/>
                  <a:ext cx="54677" cy="54677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1" name="모서리가 둥근 직사각형 60"/>
                <p:cNvSpPr/>
                <p:nvPr/>
              </p:nvSpPr>
              <p:spPr>
                <a:xfrm>
                  <a:off x="409755" y="4247170"/>
                  <a:ext cx="54677" cy="54677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62" name="그룹 61"/>
              <p:cNvGrpSpPr/>
              <p:nvPr/>
            </p:nvGrpSpPr>
            <p:grpSpPr>
              <a:xfrm>
                <a:off x="395536" y="3706984"/>
                <a:ext cx="106410" cy="167333"/>
                <a:chOff x="409755" y="4148034"/>
                <a:chExt cx="97813" cy="153813"/>
              </a:xfrm>
              <a:solidFill>
                <a:srgbClr val="0066FF"/>
              </a:solidFill>
            </p:grpSpPr>
            <p:sp>
              <p:nvSpPr>
                <p:cNvPr id="63" name="모서리가 둥근 직사각형 62"/>
                <p:cNvSpPr/>
                <p:nvPr/>
              </p:nvSpPr>
              <p:spPr>
                <a:xfrm>
                  <a:off x="409755" y="4148034"/>
                  <a:ext cx="54677" cy="54677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4" name="모서리가 둥근 직사각형 63"/>
                <p:cNvSpPr/>
                <p:nvPr/>
              </p:nvSpPr>
              <p:spPr>
                <a:xfrm>
                  <a:off x="452891" y="4197602"/>
                  <a:ext cx="54677" cy="54677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5" name="모서리가 둥근 직사각형 64"/>
                <p:cNvSpPr/>
                <p:nvPr/>
              </p:nvSpPr>
              <p:spPr>
                <a:xfrm>
                  <a:off x="409755" y="4247170"/>
                  <a:ext cx="54677" cy="54677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66" name="그룹 65"/>
              <p:cNvGrpSpPr/>
              <p:nvPr/>
            </p:nvGrpSpPr>
            <p:grpSpPr>
              <a:xfrm>
                <a:off x="395536" y="4835795"/>
                <a:ext cx="106410" cy="167333"/>
                <a:chOff x="409755" y="4148034"/>
                <a:chExt cx="97813" cy="153813"/>
              </a:xfrm>
              <a:solidFill>
                <a:srgbClr val="0066FF"/>
              </a:solidFill>
            </p:grpSpPr>
            <p:sp>
              <p:nvSpPr>
                <p:cNvPr id="67" name="모서리가 둥근 직사각형 66"/>
                <p:cNvSpPr/>
                <p:nvPr/>
              </p:nvSpPr>
              <p:spPr>
                <a:xfrm>
                  <a:off x="409755" y="4148034"/>
                  <a:ext cx="54677" cy="54677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8" name="모서리가 둥근 직사각형 67"/>
                <p:cNvSpPr/>
                <p:nvPr/>
              </p:nvSpPr>
              <p:spPr>
                <a:xfrm>
                  <a:off x="452891" y="4197602"/>
                  <a:ext cx="54677" cy="54677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9" name="모서리가 둥근 직사각형 68"/>
                <p:cNvSpPr/>
                <p:nvPr/>
              </p:nvSpPr>
              <p:spPr>
                <a:xfrm>
                  <a:off x="409755" y="4247170"/>
                  <a:ext cx="54677" cy="54677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solidFill>
                      <a:prstClr val="white"/>
                    </a:solidFill>
                  </a:endParaRPr>
                </a:p>
              </p:txBody>
            </p:sp>
          </p:grpSp>
        </p:grpSp>
      </p:grpSp>
      <p:sp>
        <p:nvSpPr>
          <p:cNvPr id="70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8677809" y="6520259"/>
            <a:ext cx="430695" cy="365125"/>
          </a:xfrm>
        </p:spPr>
        <p:txBody>
          <a:bodyPr/>
          <a:lstStyle/>
          <a:p>
            <a:fld id="{39B9D086-CB07-40F2-BE8A-FA3E89239419}" type="slidenum">
              <a:rPr lang="ko-KR" altLang="en-US" sz="1200">
                <a:solidFill>
                  <a:schemeClr val="tx1">
                    <a:tint val="75000"/>
                  </a:schemeClr>
                </a:solidFill>
              </a:rPr>
              <a:pPr/>
              <a:t>30</a:t>
            </a:fld>
            <a:endParaRPr lang="ko-KR" altLang="en-US" sz="1200" dirty="0">
              <a:solidFill>
                <a:schemeClr val="tx1">
                  <a:tint val="75000"/>
                </a:schemeClr>
              </a:solidFill>
            </a:endParaRPr>
          </a:p>
        </p:txBody>
      </p:sp>
      <p:grpSp>
        <p:nvGrpSpPr>
          <p:cNvPr id="31" name="그룹 30"/>
          <p:cNvGrpSpPr/>
          <p:nvPr/>
        </p:nvGrpSpPr>
        <p:grpSpPr>
          <a:xfrm>
            <a:off x="5958539" y="1340768"/>
            <a:ext cx="2717506" cy="2655494"/>
            <a:chOff x="5614666" y="54322"/>
            <a:chExt cx="3356808" cy="2832528"/>
          </a:xfrm>
        </p:grpSpPr>
        <p:sp>
          <p:nvSpPr>
            <p:cNvPr id="29" name="직사각형 28"/>
            <p:cNvSpPr/>
            <p:nvPr/>
          </p:nvSpPr>
          <p:spPr>
            <a:xfrm>
              <a:off x="6001220" y="2492896"/>
              <a:ext cx="2792358" cy="3939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b="1" dirty="0">
                  <a:solidFill>
                    <a:schemeClr val="accent6">
                      <a:lumMod val="75000"/>
                    </a:schemeClr>
                  </a:solidFill>
                  <a:effectLst>
                    <a:glow rad="139700">
                      <a:srgbClr val="FFFFFF"/>
                    </a:glow>
                  </a:effectLst>
                  <a:latin typeface="Arial Narrow" panose="020B0606020202030204" pitchFamily="34" charset="0"/>
                  <a:ea typeface="맑은 고딕" pitchFamily="50" charset="-127"/>
                </a:rPr>
                <a:t>Jeffrey </a:t>
              </a:r>
              <a:r>
                <a:rPr lang="en-US" altLang="ko-KR" b="1" dirty="0" err="1">
                  <a:solidFill>
                    <a:schemeClr val="accent6">
                      <a:lumMod val="75000"/>
                    </a:schemeClr>
                  </a:solidFill>
                  <a:effectLst>
                    <a:glow rad="139700">
                      <a:srgbClr val="FFFFFF"/>
                    </a:glow>
                  </a:effectLst>
                  <a:latin typeface="Arial Narrow" panose="020B0606020202030204" pitchFamily="34" charset="0"/>
                  <a:ea typeface="맑은 고딕" pitchFamily="50" charset="-127"/>
                </a:rPr>
                <a:t>Immelt</a:t>
              </a:r>
              <a:r>
                <a:rPr lang="en-US" altLang="ko-KR" b="1" dirty="0">
                  <a:solidFill>
                    <a:schemeClr val="accent6">
                      <a:lumMod val="75000"/>
                    </a:schemeClr>
                  </a:solidFill>
                  <a:effectLst>
                    <a:glow rad="139700">
                      <a:srgbClr val="FFFFFF"/>
                    </a:glow>
                  </a:effectLst>
                  <a:latin typeface="Arial Narrow" panose="020B0606020202030204" pitchFamily="34" charset="0"/>
                  <a:ea typeface="맑은 고딕" pitchFamily="50" charset="-127"/>
                </a:rPr>
                <a:t> GE CEO</a:t>
              </a:r>
              <a:endParaRPr lang="ko-KR" altLang="en-US" b="1" dirty="0">
                <a:solidFill>
                  <a:schemeClr val="accent6">
                    <a:lumMod val="75000"/>
                  </a:schemeClr>
                </a:solidFill>
                <a:effectLst>
                  <a:glow rad="139700">
                    <a:srgbClr val="FFFFFF"/>
                  </a:glow>
                </a:effectLst>
                <a:latin typeface="Arial Narrow" panose="020B0606020202030204" pitchFamily="34" charset="0"/>
                <a:ea typeface="맑은 고딕" pitchFamily="50" charset="-127"/>
              </a:endParaRPr>
            </a:p>
          </p:txBody>
        </p:sp>
        <p:pic>
          <p:nvPicPr>
            <p:cNvPr id="32" name="그림 31" descr="https://fbexternal-a.akamaihd.net/safe_image.php?d=AQAXZwmLECyPKDag&amp;w=487&amp;h=255&amp;url=http%3A%2F%2Ft1.daumcdn.net%2Fnews%2F201509%2F30%2Fchosunbiz%2F20150930144402489fkdp.jpg&amp;cfs=1&amp;upscale=1&amp;sx=0&amp;sy=7&amp;sw=589&amp;sh=308">
              <a:hlinkClick r:id="rId8" tgtFrame="&quot;_blank&quot;"/>
            </p:cNvPr>
            <p:cNvPicPr/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4666" y="54322"/>
              <a:ext cx="3356808" cy="242887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879195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8" descr="C:\Users\O\Desktop\마스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E:\제작중\2015.05.14_IITP 파워포인트\1\시안\요소\내지라인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10" r="3583"/>
          <a:stretch/>
        </p:blipFill>
        <p:spPr bwMode="auto">
          <a:xfrm>
            <a:off x="-36512" y="0"/>
            <a:ext cx="9144000" cy="1232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휴렛패커드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718"/>
            <a:ext cx="1038679" cy="103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8592264" y="6526218"/>
            <a:ext cx="412065" cy="352676"/>
          </a:xfrm>
        </p:spPr>
        <p:txBody>
          <a:bodyPr/>
          <a:lstStyle/>
          <a:p>
            <a:fld id="{39B9D086-CB07-40F2-BE8A-FA3E89239419}" type="slidenum">
              <a:rPr lang="ko-KR" altLang="en-US" sz="1200">
                <a:solidFill>
                  <a:schemeClr val="tx1">
                    <a:tint val="75000"/>
                  </a:schemeClr>
                </a:solidFill>
              </a:rPr>
              <a:pPr/>
              <a:t>31</a:t>
            </a:fld>
            <a:endParaRPr lang="ko-KR" altLang="en-US" sz="1200" dirty="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8" b="3855"/>
          <a:stretch/>
        </p:blipFill>
        <p:spPr bwMode="auto">
          <a:xfrm>
            <a:off x="207595" y="1532238"/>
            <a:ext cx="8832229" cy="5058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직선 연결선 10"/>
          <p:cNvCxnSpPr/>
          <p:nvPr/>
        </p:nvCxnSpPr>
        <p:spPr>
          <a:xfrm>
            <a:off x="390504" y="670428"/>
            <a:ext cx="2975355" cy="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/>
          <p:cNvCxnSpPr/>
          <p:nvPr/>
        </p:nvCxnSpPr>
        <p:spPr>
          <a:xfrm>
            <a:off x="220333" y="666112"/>
            <a:ext cx="334151" cy="0"/>
          </a:xfrm>
          <a:prstGeom prst="line">
            <a:avLst/>
          </a:prstGeom>
          <a:ln w="22225" cap="sq">
            <a:solidFill>
              <a:srgbClr val="DE5A00"/>
            </a:solidFill>
            <a:prstDash val="solid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그룹 196"/>
          <p:cNvGrpSpPr>
            <a:grpSpLocks/>
          </p:cNvGrpSpPr>
          <p:nvPr/>
        </p:nvGrpSpPr>
        <p:grpSpPr bwMode="auto">
          <a:xfrm rot="10800000">
            <a:off x="331912" y="1196752"/>
            <a:ext cx="1128588" cy="301686"/>
            <a:chOff x="619199" y="2006777"/>
            <a:chExt cx="2219875" cy="474466"/>
          </a:xfrm>
        </p:grpSpPr>
        <p:sp>
          <p:nvSpPr>
            <p:cNvPr id="18" name="사다리꼴 17"/>
            <p:cNvSpPr/>
            <p:nvPr/>
          </p:nvSpPr>
          <p:spPr>
            <a:xfrm rot="10800000">
              <a:off x="619199" y="2006777"/>
              <a:ext cx="2219875" cy="455264"/>
            </a:xfrm>
            <a:prstGeom prst="trapezoid">
              <a:avLst>
                <a:gd name="adj" fmla="val 41611"/>
              </a:avLst>
            </a:prstGeom>
            <a:solidFill>
              <a:srgbClr val="045ECC"/>
            </a:solidFill>
            <a:ln w="3175">
              <a:noFill/>
            </a:ln>
            <a:effectLst>
              <a:outerShdw blurRad="12700" dist="38100" dir="4200000" algn="tl" rotWithShape="0">
                <a:prstClr val="black">
                  <a:alpha val="1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</a:endParaRPr>
            </a:p>
          </p:txBody>
        </p:sp>
        <p:sp>
          <p:nvSpPr>
            <p:cNvPr id="19" name="Freeform 5"/>
            <p:cNvSpPr>
              <a:spLocks/>
            </p:cNvSpPr>
            <p:nvPr/>
          </p:nvSpPr>
          <p:spPr bwMode="auto">
            <a:xfrm>
              <a:off x="640148" y="2006777"/>
              <a:ext cx="1136640" cy="474466"/>
            </a:xfrm>
            <a:custGeom>
              <a:avLst/>
              <a:gdLst>
                <a:gd name="T0" fmla="*/ 0 w 10073"/>
                <a:gd name="T1" fmla="*/ 0 h 10000"/>
                <a:gd name="T2" fmla="*/ 2147483647 w 10073"/>
                <a:gd name="T3" fmla="*/ 1068115034 h 10000"/>
                <a:gd name="T4" fmla="*/ 2147483647 w 10073"/>
                <a:gd name="T5" fmla="*/ 0 h 10000"/>
                <a:gd name="T6" fmla="*/ 0 w 10073"/>
                <a:gd name="T7" fmla="*/ 0 h 100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073" h="10000">
                  <a:moveTo>
                    <a:pt x="0" y="0"/>
                  </a:moveTo>
                  <a:cubicBezTo>
                    <a:pt x="612" y="8908"/>
                    <a:pt x="685" y="10000"/>
                    <a:pt x="685" y="10000"/>
                  </a:cubicBezTo>
                  <a:cubicBezTo>
                    <a:pt x="2262" y="4893"/>
                    <a:pt x="5330" y="2146"/>
                    <a:pt x="1007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1803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>
                <a:solidFill>
                  <a:prstClr val="black"/>
                </a:solidFill>
                <a:ea typeface="굴림" panose="020B0600000101010101" pitchFamily="50" charset="-127"/>
              </a:endParaRPr>
            </a:p>
          </p:txBody>
        </p:sp>
      </p:grpSp>
      <p:sp>
        <p:nvSpPr>
          <p:cNvPr id="21" name="직사각형 20"/>
          <p:cNvSpPr/>
          <p:nvPr/>
        </p:nvSpPr>
        <p:spPr>
          <a:xfrm>
            <a:off x="578932" y="1196752"/>
            <a:ext cx="633508" cy="323165"/>
          </a:xfrm>
          <a:prstGeom prst="rect">
            <a:avLst/>
          </a:prstGeom>
          <a:ln w="15875" cmpd="sng">
            <a:noFill/>
          </a:ln>
        </p:spPr>
        <p:txBody>
          <a:bodyPr wrap="none">
            <a:spAutoFit/>
          </a:bodyPr>
          <a:lstStyle/>
          <a:p>
            <a:pPr algn="ctr" fontAlgn="base"/>
            <a:r>
              <a:rPr kumimoji="1" lang="en-US" altLang="ko-KR" sz="1500" b="1" kern="0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</a:rPr>
              <a:t>1980</a:t>
            </a:r>
            <a:endParaRPr kumimoji="1" lang="ko-KR" altLang="en-US" sz="1500" b="1" kern="0" dirty="0">
              <a:gradFill>
                <a:gsLst>
                  <a:gs pos="0">
                    <a:prstClr val="white"/>
                  </a:gs>
                  <a:gs pos="100000">
                    <a:prstClr val="white"/>
                  </a:gs>
                </a:gsLst>
                <a:lin ang="5400000" scaled="0"/>
              </a:gradFill>
            </a:endParaRPr>
          </a:p>
        </p:txBody>
      </p:sp>
      <p:grpSp>
        <p:nvGrpSpPr>
          <p:cNvPr id="22" name="그룹 196"/>
          <p:cNvGrpSpPr>
            <a:grpSpLocks/>
          </p:cNvGrpSpPr>
          <p:nvPr/>
        </p:nvGrpSpPr>
        <p:grpSpPr bwMode="auto">
          <a:xfrm rot="10800000">
            <a:off x="2219276" y="1196753"/>
            <a:ext cx="1128588" cy="301686"/>
            <a:chOff x="619199" y="2006777"/>
            <a:chExt cx="2219875" cy="474466"/>
          </a:xfrm>
        </p:grpSpPr>
        <p:sp>
          <p:nvSpPr>
            <p:cNvPr id="23" name="사다리꼴 22"/>
            <p:cNvSpPr/>
            <p:nvPr/>
          </p:nvSpPr>
          <p:spPr>
            <a:xfrm rot="10800000">
              <a:off x="619199" y="2006777"/>
              <a:ext cx="2219875" cy="455264"/>
            </a:xfrm>
            <a:prstGeom prst="trapezoid">
              <a:avLst>
                <a:gd name="adj" fmla="val 41611"/>
              </a:avLst>
            </a:prstGeom>
            <a:solidFill>
              <a:srgbClr val="045ECC"/>
            </a:solidFill>
            <a:ln w="3175">
              <a:noFill/>
            </a:ln>
            <a:effectLst>
              <a:outerShdw blurRad="12700" dist="38100" dir="4200000" algn="tl" rotWithShape="0">
                <a:prstClr val="black">
                  <a:alpha val="1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</a:endParaRPr>
            </a:p>
          </p:txBody>
        </p:sp>
        <p:sp>
          <p:nvSpPr>
            <p:cNvPr id="24" name="Freeform 5"/>
            <p:cNvSpPr>
              <a:spLocks/>
            </p:cNvSpPr>
            <p:nvPr/>
          </p:nvSpPr>
          <p:spPr bwMode="auto">
            <a:xfrm>
              <a:off x="640148" y="2006777"/>
              <a:ext cx="1136640" cy="474466"/>
            </a:xfrm>
            <a:custGeom>
              <a:avLst/>
              <a:gdLst>
                <a:gd name="T0" fmla="*/ 0 w 10073"/>
                <a:gd name="T1" fmla="*/ 0 h 10000"/>
                <a:gd name="T2" fmla="*/ 2147483647 w 10073"/>
                <a:gd name="T3" fmla="*/ 1068115034 h 10000"/>
                <a:gd name="T4" fmla="*/ 2147483647 w 10073"/>
                <a:gd name="T5" fmla="*/ 0 h 10000"/>
                <a:gd name="T6" fmla="*/ 0 w 10073"/>
                <a:gd name="T7" fmla="*/ 0 h 100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073" h="10000">
                  <a:moveTo>
                    <a:pt x="0" y="0"/>
                  </a:moveTo>
                  <a:cubicBezTo>
                    <a:pt x="612" y="8908"/>
                    <a:pt x="685" y="10000"/>
                    <a:pt x="685" y="10000"/>
                  </a:cubicBezTo>
                  <a:cubicBezTo>
                    <a:pt x="2262" y="4893"/>
                    <a:pt x="5330" y="2146"/>
                    <a:pt x="1007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1803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>
                <a:solidFill>
                  <a:prstClr val="black"/>
                </a:solidFill>
                <a:ea typeface="굴림" panose="020B0600000101010101" pitchFamily="50" charset="-127"/>
              </a:endParaRPr>
            </a:p>
          </p:txBody>
        </p:sp>
      </p:grpSp>
      <p:grpSp>
        <p:nvGrpSpPr>
          <p:cNvPr id="25" name="그룹 196"/>
          <p:cNvGrpSpPr>
            <a:grpSpLocks/>
          </p:cNvGrpSpPr>
          <p:nvPr/>
        </p:nvGrpSpPr>
        <p:grpSpPr bwMode="auto">
          <a:xfrm rot="10800000">
            <a:off x="4091484" y="1196752"/>
            <a:ext cx="1128588" cy="301686"/>
            <a:chOff x="619199" y="2006777"/>
            <a:chExt cx="2219875" cy="474466"/>
          </a:xfrm>
        </p:grpSpPr>
        <p:sp>
          <p:nvSpPr>
            <p:cNvPr id="26" name="사다리꼴 25"/>
            <p:cNvSpPr/>
            <p:nvPr/>
          </p:nvSpPr>
          <p:spPr>
            <a:xfrm rot="10800000">
              <a:off x="619199" y="2006777"/>
              <a:ext cx="2219875" cy="455264"/>
            </a:xfrm>
            <a:prstGeom prst="trapezoid">
              <a:avLst>
                <a:gd name="adj" fmla="val 41611"/>
              </a:avLst>
            </a:prstGeom>
            <a:solidFill>
              <a:srgbClr val="045ECC"/>
            </a:solidFill>
            <a:ln w="3175">
              <a:noFill/>
            </a:ln>
            <a:effectLst>
              <a:outerShdw blurRad="12700" dist="38100" dir="4200000" algn="tl" rotWithShape="0">
                <a:prstClr val="black">
                  <a:alpha val="1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</a:endParaRPr>
            </a:p>
          </p:txBody>
        </p:sp>
        <p:sp>
          <p:nvSpPr>
            <p:cNvPr id="27" name="Freeform 5"/>
            <p:cNvSpPr>
              <a:spLocks/>
            </p:cNvSpPr>
            <p:nvPr/>
          </p:nvSpPr>
          <p:spPr bwMode="auto">
            <a:xfrm>
              <a:off x="640148" y="2006777"/>
              <a:ext cx="1136640" cy="474466"/>
            </a:xfrm>
            <a:custGeom>
              <a:avLst/>
              <a:gdLst>
                <a:gd name="T0" fmla="*/ 0 w 10073"/>
                <a:gd name="T1" fmla="*/ 0 h 10000"/>
                <a:gd name="T2" fmla="*/ 2147483647 w 10073"/>
                <a:gd name="T3" fmla="*/ 1068115034 h 10000"/>
                <a:gd name="T4" fmla="*/ 2147483647 w 10073"/>
                <a:gd name="T5" fmla="*/ 0 h 10000"/>
                <a:gd name="T6" fmla="*/ 0 w 10073"/>
                <a:gd name="T7" fmla="*/ 0 h 100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073" h="10000">
                  <a:moveTo>
                    <a:pt x="0" y="0"/>
                  </a:moveTo>
                  <a:cubicBezTo>
                    <a:pt x="612" y="8908"/>
                    <a:pt x="685" y="10000"/>
                    <a:pt x="685" y="10000"/>
                  </a:cubicBezTo>
                  <a:cubicBezTo>
                    <a:pt x="2262" y="4893"/>
                    <a:pt x="5330" y="2146"/>
                    <a:pt x="1007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1803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>
                <a:solidFill>
                  <a:prstClr val="black"/>
                </a:solidFill>
                <a:ea typeface="굴림" panose="020B0600000101010101" pitchFamily="50" charset="-127"/>
              </a:endParaRPr>
            </a:p>
          </p:txBody>
        </p:sp>
      </p:grpSp>
      <p:grpSp>
        <p:nvGrpSpPr>
          <p:cNvPr id="28" name="그룹 196"/>
          <p:cNvGrpSpPr>
            <a:grpSpLocks/>
          </p:cNvGrpSpPr>
          <p:nvPr/>
        </p:nvGrpSpPr>
        <p:grpSpPr bwMode="auto">
          <a:xfrm rot="10800000">
            <a:off x="5891684" y="1196753"/>
            <a:ext cx="1128588" cy="301686"/>
            <a:chOff x="619199" y="2006777"/>
            <a:chExt cx="2219875" cy="474466"/>
          </a:xfrm>
        </p:grpSpPr>
        <p:sp>
          <p:nvSpPr>
            <p:cNvPr id="29" name="사다리꼴 28"/>
            <p:cNvSpPr/>
            <p:nvPr/>
          </p:nvSpPr>
          <p:spPr>
            <a:xfrm rot="10800000">
              <a:off x="619199" y="2006777"/>
              <a:ext cx="2219875" cy="455264"/>
            </a:xfrm>
            <a:prstGeom prst="trapezoid">
              <a:avLst>
                <a:gd name="adj" fmla="val 41611"/>
              </a:avLst>
            </a:prstGeom>
            <a:solidFill>
              <a:srgbClr val="045ECC"/>
            </a:solidFill>
            <a:ln w="3175">
              <a:noFill/>
            </a:ln>
            <a:effectLst>
              <a:outerShdw blurRad="12700" dist="38100" dir="4200000" algn="tl" rotWithShape="0">
                <a:prstClr val="black">
                  <a:alpha val="1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</a:endParaRPr>
            </a:p>
          </p:txBody>
        </p:sp>
        <p:sp>
          <p:nvSpPr>
            <p:cNvPr id="30" name="Freeform 5"/>
            <p:cNvSpPr>
              <a:spLocks/>
            </p:cNvSpPr>
            <p:nvPr/>
          </p:nvSpPr>
          <p:spPr bwMode="auto">
            <a:xfrm>
              <a:off x="640148" y="2006777"/>
              <a:ext cx="1136640" cy="474466"/>
            </a:xfrm>
            <a:custGeom>
              <a:avLst/>
              <a:gdLst>
                <a:gd name="T0" fmla="*/ 0 w 10073"/>
                <a:gd name="T1" fmla="*/ 0 h 10000"/>
                <a:gd name="T2" fmla="*/ 2147483647 w 10073"/>
                <a:gd name="T3" fmla="*/ 1068115034 h 10000"/>
                <a:gd name="T4" fmla="*/ 2147483647 w 10073"/>
                <a:gd name="T5" fmla="*/ 0 h 10000"/>
                <a:gd name="T6" fmla="*/ 0 w 10073"/>
                <a:gd name="T7" fmla="*/ 0 h 100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073" h="10000">
                  <a:moveTo>
                    <a:pt x="0" y="0"/>
                  </a:moveTo>
                  <a:cubicBezTo>
                    <a:pt x="612" y="8908"/>
                    <a:pt x="685" y="10000"/>
                    <a:pt x="685" y="10000"/>
                  </a:cubicBezTo>
                  <a:cubicBezTo>
                    <a:pt x="2262" y="4893"/>
                    <a:pt x="5330" y="2146"/>
                    <a:pt x="1007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1803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>
                <a:solidFill>
                  <a:prstClr val="black"/>
                </a:solidFill>
                <a:ea typeface="굴림" panose="020B0600000101010101" pitchFamily="50" charset="-127"/>
              </a:endParaRPr>
            </a:p>
          </p:txBody>
        </p:sp>
      </p:grpSp>
      <p:grpSp>
        <p:nvGrpSpPr>
          <p:cNvPr id="31" name="그룹 196"/>
          <p:cNvGrpSpPr>
            <a:grpSpLocks/>
          </p:cNvGrpSpPr>
          <p:nvPr/>
        </p:nvGrpSpPr>
        <p:grpSpPr bwMode="auto">
          <a:xfrm rot="10800000">
            <a:off x="7736012" y="1196752"/>
            <a:ext cx="1128588" cy="301686"/>
            <a:chOff x="619199" y="2006777"/>
            <a:chExt cx="2219875" cy="474466"/>
          </a:xfrm>
        </p:grpSpPr>
        <p:sp>
          <p:nvSpPr>
            <p:cNvPr id="32" name="사다리꼴 31"/>
            <p:cNvSpPr/>
            <p:nvPr/>
          </p:nvSpPr>
          <p:spPr>
            <a:xfrm rot="10800000">
              <a:off x="619199" y="2006777"/>
              <a:ext cx="2219875" cy="455264"/>
            </a:xfrm>
            <a:prstGeom prst="trapezoid">
              <a:avLst>
                <a:gd name="adj" fmla="val 41611"/>
              </a:avLst>
            </a:prstGeom>
            <a:solidFill>
              <a:srgbClr val="045ECC"/>
            </a:solidFill>
            <a:ln w="3175">
              <a:noFill/>
            </a:ln>
            <a:effectLst>
              <a:outerShdw blurRad="12700" dist="38100" dir="4200000" algn="tl" rotWithShape="0">
                <a:prstClr val="black">
                  <a:alpha val="1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</a:endParaRPr>
            </a:p>
          </p:txBody>
        </p:sp>
        <p:sp>
          <p:nvSpPr>
            <p:cNvPr id="33" name="Freeform 5"/>
            <p:cNvSpPr>
              <a:spLocks/>
            </p:cNvSpPr>
            <p:nvPr/>
          </p:nvSpPr>
          <p:spPr bwMode="auto">
            <a:xfrm>
              <a:off x="640148" y="2006777"/>
              <a:ext cx="1136640" cy="474466"/>
            </a:xfrm>
            <a:custGeom>
              <a:avLst/>
              <a:gdLst>
                <a:gd name="T0" fmla="*/ 0 w 10073"/>
                <a:gd name="T1" fmla="*/ 0 h 10000"/>
                <a:gd name="T2" fmla="*/ 2147483647 w 10073"/>
                <a:gd name="T3" fmla="*/ 1068115034 h 10000"/>
                <a:gd name="T4" fmla="*/ 2147483647 w 10073"/>
                <a:gd name="T5" fmla="*/ 0 h 10000"/>
                <a:gd name="T6" fmla="*/ 0 w 10073"/>
                <a:gd name="T7" fmla="*/ 0 h 100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073" h="10000">
                  <a:moveTo>
                    <a:pt x="0" y="0"/>
                  </a:moveTo>
                  <a:cubicBezTo>
                    <a:pt x="612" y="8908"/>
                    <a:pt x="685" y="10000"/>
                    <a:pt x="685" y="10000"/>
                  </a:cubicBezTo>
                  <a:cubicBezTo>
                    <a:pt x="2262" y="4893"/>
                    <a:pt x="5330" y="2146"/>
                    <a:pt x="1007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1803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>
                <a:solidFill>
                  <a:prstClr val="black"/>
                </a:solidFill>
                <a:ea typeface="굴림" panose="020B0600000101010101" pitchFamily="50" charset="-127"/>
              </a:endParaRPr>
            </a:p>
          </p:txBody>
        </p:sp>
      </p:grpSp>
      <p:sp>
        <p:nvSpPr>
          <p:cNvPr id="34" name="직사각형 33"/>
          <p:cNvSpPr/>
          <p:nvPr/>
        </p:nvSpPr>
        <p:spPr>
          <a:xfrm>
            <a:off x="2483768" y="1196752"/>
            <a:ext cx="633508" cy="323165"/>
          </a:xfrm>
          <a:prstGeom prst="rect">
            <a:avLst/>
          </a:prstGeom>
          <a:ln w="15875" cmpd="sng">
            <a:noFill/>
          </a:ln>
        </p:spPr>
        <p:txBody>
          <a:bodyPr wrap="none">
            <a:spAutoFit/>
          </a:bodyPr>
          <a:lstStyle/>
          <a:p>
            <a:pPr algn="ctr" fontAlgn="base"/>
            <a:r>
              <a:rPr kumimoji="1" lang="en-US" altLang="ko-KR" sz="1500" b="1" kern="0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</a:rPr>
              <a:t>1990</a:t>
            </a:r>
            <a:endParaRPr kumimoji="1" lang="ko-KR" altLang="en-US" sz="1500" b="1" kern="0" dirty="0">
              <a:gradFill>
                <a:gsLst>
                  <a:gs pos="0">
                    <a:prstClr val="white"/>
                  </a:gs>
                  <a:gs pos="100000">
                    <a:prstClr val="white"/>
                  </a:gs>
                </a:gsLst>
                <a:lin ang="5400000" scaled="0"/>
              </a:gradFill>
            </a:endParaRPr>
          </a:p>
        </p:txBody>
      </p:sp>
      <p:sp>
        <p:nvSpPr>
          <p:cNvPr id="35" name="직사각형 34"/>
          <p:cNvSpPr/>
          <p:nvPr/>
        </p:nvSpPr>
        <p:spPr>
          <a:xfrm>
            <a:off x="4370540" y="1196752"/>
            <a:ext cx="633508" cy="323165"/>
          </a:xfrm>
          <a:prstGeom prst="rect">
            <a:avLst/>
          </a:prstGeom>
          <a:ln w="15875" cmpd="sng">
            <a:noFill/>
          </a:ln>
        </p:spPr>
        <p:txBody>
          <a:bodyPr wrap="none">
            <a:spAutoFit/>
          </a:bodyPr>
          <a:lstStyle/>
          <a:p>
            <a:pPr algn="ctr" fontAlgn="base"/>
            <a:r>
              <a:rPr kumimoji="1" lang="en-US" altLang="ko-KR" sz="1500" b="1" kern="0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</a:rPr>
              <a:t>2000</a:t>
            </a:r>
            <a:endParaRPr kumimoji="1" lang="ko-KR" altLang="en-US" sz="1500" b="1" kern="0" dirty="0">
              <a:gradFill>
                <a:gsLst>
                  <a:gs pos="0">
                    <a:prstClr val="white"/>
                  </a:gs>
                  <a:gs pos="100000">
                    <a:prstClr val="white"/>
                  </a:gs>
                </a:gsLst>
                <a:lin ang="5400000" scaled="0"/>
              </a:gradFill>
            </a:endParaRPr>
          </a:p>
        </p:txBody>
      </p:sp>
      <p:sp>
        <p:nvSpPr>
          <p:cNvPr id="36" name="직사각형 35"/>
          <p:cNvSpPr/>
          <p:nvPr/>
        </p:nvSpPr>
        <p:spPr>
          <a:xfrm>
            <a:off x="6170740" y="1196752"/>
            <a:ext cx="633508" cy="323165"/>
          </a:xfrm>
          <a:prstGeom prst="rect">
            <a:avLst/>
          </a:prstGeom>
          <a:ln w="15875" cmpd="sng">
            <a:noFill/>
          </a:ln>
        </p:spPr>
        <p:txBody>
          <a:bodyPr wrap="none">
            <a:spAutoFit/>
          </a:bodyPr>
          <a:lstStyle/>
          <a:p>
            <a:pPr algn="ctr" fontAlgn="base"/>
            <a:r>
              <a:rPr kumimoji="1" lang="en-US" altLang="ko-KR" sz="1500" b="1" kern="0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</a:rPr>
              <a:t>2010</a:t>
            </a:r>
            <a:endParaRPr kumimoji="1" lang="ko-KR" altLang="en-US" sz="1500" b="1" kern="0" dirty="0">
              <a:gradFill>
                <a:gsLst>
                  <a:gs pos="0">
                    <a:prstClr val="white"/>
                  </a:gs>
                  <a:gs pos="100000">
                    <a:prstClr val="white"/>
                  </a:gs>
                </a:gsLst>
                <a:lin ang="5400000" scaled="0"/>
              </a:gradFill>
            </a:endParaRPr>
          </a:p>
        </p:txBody>
      </p:sp>
      <p:sp>
        <p:nvSpPr>
          <p:cNvPr id="37" name="직사각형 36"/>
          <p:cNvSpPr/>
          <p:nvPr/>
        </p:nvSpPr>
        <p:spPr>
          <a:xfrm>
            <a:off x="7970333" y="1196752"/>
            <a:ext cx="633508" cy="323165"/>
          </a:xfrm>
          <a:prstGeom prst="rect">
            <a:avLst/>
          </a:prstGeom>
          <a:ln w="15875" cmpd="sng">
            <a:noFill/>
          </a:ln>
        </p:spPr>
        <p:txBody>
          <a:bodyPr wrap="none">
            <a:spAutoFit/>
          </a:bodyPr>
          <a:lstStyle/>
          <a:p>
            <a:pPr algn="ctr" fontAlgn="base"/>
            <a:r>
              <a:rPr kumimoji="1" lang="en-US" altLang="ko-KR" sz="1500" b="1" kern="0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</a:rPr>
              <a:t>2014</a:t>
            </a:r>
            <a:endParaRPr kumimoji="1" lang="ko-KR" altLang="en-US" sz="1500" b="1" kern="0" dirty="0">
              <a:gradFill>
                <a:gsLst>
                  <a:gs pos="0">
                    <a:prstClr val="white"/>
                  </a:gs>
                  <a:gs pos="100000">
                    <a:prstClr val="white"/>
                  </a:gs>
                </a:gsLst>
                <a:lin ang="5400000" scaled="0"/>
              </a:gradFill>
            </a:endParaRPr>
          </a:p>
        </p:txBody>
      </p:sp>
      <p:pic>
        <p:nvPicPr>
          <p:cNvPr id="40" name="Picture 3" descr="C:\Users\nipa\Desktop\BS-04-4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100" y="44624"/>
            <a:ext cx="1885950" cy="379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179512" y="250292"/>
            <a:ext cx="585664" cy="430887"/>
          </a:xfrm>
          <a:prstGeom prst="rect">
            <a:avLst/>
          </a:prstGeom>
          <a:noFill/>
        </p:spPr>
        <p:txBody>
          <a:bodyPr wrap="none" lIns="36000" rIns="36000" rtlCol="0" anchor="ctr">
            <a:spAutoFit/>
          </a:bodyPr>
          <a:lstStyle/>
          <a:p>
            <a:r>
              <a:rPr lang="en-US" altLang="ko-KR" sz="2200" spc="-100" dirty="0">
                <a:gradFill>
                  <a:gsLst>
                    <a:gs pos="0">
                      <a:srgbClr val="F79646">
                        <a:lumMod val="75000"/>
                      </a:srgbClr>
                    </a:gs>
                    <a:gs pos="100000">
                      <a:srgbClr val="CC3300"/>
                    </a:gs>
                  </a:gsLst>
                  <a:lin ang="5400000" scaled="0"/>
                </a:gradFill>
                <a:effectLst>
                  <a:glow rad="101600">
                    <a:srgbClr val="FFFFFF"/>
                  </a:glow>
                </a:effectLst>
                <a:latin typeface="Arial Black" panose="020B0A04020102020204" pitchFamily="34" charset="0"/>
                <a:ea typeface="HY견고딕" pitchFamily="18" charset="-127"/>
              </a:rPr>
              <a:t>4-4.</a:t>
            </a:r>
            <a:endParaRPr lang="ko-KR" altLang="en-US" sz="2200" spc="-100" dirty="0">
              <a:gradFill>
                <a:gsLst>
                  <a:gs pos="0">
                    <a:srgbClr val="F79646">
                      <a:lumMod val="75000"/>
                    </a:srgbClr>
                  </a:gs>
                  <a:gs pos="100000">
                    <a:srgbClr val="CC3300"/>
                  </a:gs>
                </a:gsLst>
                <a:lin ang="5400000" scaled="0"/>
              </a:gradFill>
              <a:effectLst>
                <a:glow rad="101600">
                  <a:srgbClr val="FFFFFF"/>
                </a:glow>
              </a:effectLst>
              <a:latin typeface="Arial Black" panose="020B0A04020102020204" pitchFamily="34" charset="0"/>
              <a:ea typeface="HY견고딕" pitchFamily="18" charset="-127"/>
            </a:endParaRPr>
          </a:p>
        </p:txBody>
      </p:sp>
      <p:sp>
        <p:nvSpPr>
          <p:cNvPr id="39" name="직사각형 38"/>
          <p:cNvSpPr/>
          <p:nvPr/>
        </p:nvSpPr>
        <p:spPr>
          <a:xfrm>
            <a:off x="755576" y="221617"/>
            <a:ext cx="2597762" cy="430887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fontAlgn="base"/>
            <a:r>
              <a:rPr lang="en-US" altLang="ko-KR" sz="2200" spc="-100" dirty="0">
                <a:gradFill>
                  <a:gsLst>
                    <a:gs pos="0">
                      <a:srgbClr val="F79646">
                        <a:lumMod val="75000"/>
                      </a:srgbClr>
                    </a:gs>
                    <a:gs pos="100000">
                      <a:srgbClr val="CC3300"/>
                    </a:gs>
                  </a:gsLst>
                  <a:lin ang="5400000" scaled="0"/>
                </a:gradFill>
                <a:effectLst>
                  <a:glow rad="101600">
                    <a:srgbClr val="FFFFFF"/>
                  </a:glow>
                </a:effectLst>
                <a:latin typeface="Arial Black" panose="020B0A04020102020204" pitchFamily="34" charset="0"/>
                <a:ea typeface="HY견고딕" pitchFamily="18" charset="-127"/>
              </a:rPr>
              <a:t>Trying to Survive</a:t>
            </a:r>
          </a:p>
        </p:txBody>
      </p:sp>
      <p:sp>
        <p:nvSpPr>
          <p:cNvPr id="41" name="직사각형 40"/>
          <p:cNvSpPr/>
          <p:nvPr/>
        </p:nvSpPr>
        <p:spPr>
          <a:xfrm>
            <a:off x="35496" y="6591109"/>
            <a:ext cx="2989243" cy="2429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4" name="그림 4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99" t="96772" b="108"/>
          <a:stretch/>
        </p:blipFill>
        <p:spPr>
          <a:xfrm>
            <a:off x="6752336" y="6567360"/>
            <a:ext cx="1800200" cy="23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185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8" descr="C:\Users\O\Desktop\마스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5" descr="E:\제작중\2015.05.14_IITP 파워포인트\1\시안\요소\내지라인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10" r="3583"/>
          <a:stretch/>
        </p:blipFill>
        <p:spPr bwMode="auto">
          <a:xfrm>
            <a:off x="-36512" y="0"/>
            <a:ext cx="9144000" cy="1232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" descr="C:\Users\nipa\Desktop\BS-04-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100" y="44624"/>
            <a:ext cx="1885950" cy="379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직선 연결선 22"/>
          <p:cNvCxnSpPr/>
          <p:nvPr/>
        </p:nvCxnSpPr>
        <p:spPr>
          <a:xfrm>
            <a:off x="462512" y="897969"/>
            <a:ext cx="2975355" cy="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직선 연결선 23"/>
          <p:cNvCxnSpPr/>
          <p:nvPr/>
        </p:nvCxnSpPr>
        <p:spPr>
          <a:xfrm>
            <a:off x="292341" y="893653"/>
            <a:ext cx="334151" cy="0"/>
          </a:xfrm>
          <a:prstGeom prst="line">
            <a:avLst/>
          </a:prstGeom>
          <a:ln w="22225" cap="sq">
            <a:solidFill>
              <a:srgbClr val="DE5A00"/>
            </a:solidFill>
            <a:prstDash val="solid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79512" y="477833"/>
            <a:ext cx="585664" cy="430887"/>
          </a:xfrm>
          <a:prstGeom prst="rect">
            <a:avLst/>
          </a:prstGeom>
          <a:noFill/>
        </p:spPr>
        <p:txBody>
          <a:bodyPr wrap="none" lIns="36000" rIns="36000" rtlCol="0" anchor="ctr">
            <a:spAutoFit/>
          </a:bodyPr>
          <a:lstStyle/>
          <a:p>
            <a:r>
              <a:rPr lang="en-US" altLang="ko-KR" sz="2200" spc="-100" dirty="0">
                <a:gradFill>
                  <a:gsLst>
                    <a:gs pos="0">
                      <a:srgbClr val="F79646">
                        <a:lumMod val="75000"/>
                      </a:srgbClr>
                    </a:gs>
                    <a:gs pos="100000">
                      <a:srgbClr val="CC3300"/>
                    </a:gs>
                  </a:gsLst>
                  <a:lin ang="5400000" scaled="0"/>
                </a:gradFill>
                <a:effectLst>
                  <a:glow rad="101600">
                    <a:srgbClr val="FFFFFF"/>
                  </a:glow>
                </a:effectLst>
                <a:latin typeface="Arial Black" panose="020B0A04020102020204" pitchFamily="34" charset="0"/>
                <a:ea typeface="HY견고딕" pitchFamily="18" charset="-127"/>
              </a:rPr>
              <a:t>4-4.</a:t>
            </a:r>
            <a:endParaRPr lang="ko-KR" altLang="en-US" sz="2200" spc="-100" dirty="0">
              <a:gradFill>
                <a:gsLst>
                  <a:gs pos="0">
                    <a:srgbClr val="F79646">
                      <a:lumMod val="75000"/>
                    </a:srgbClr>
                  </a:gs>
                  <a:gs pos="100000">
                    <a:srgbClr val="CC3300"/>
                  </a:gs>
                </a:gsLst>
                <a:lin ang="5400000" scaled="0"/>
              </a:gradFill>
              <a:effectLst>
                <a:glow rad="101600">
                  <a:srgbClr val="FFFFFF"/>
                </a:glow>
              </a:effectLst>
              <a:latin typeface="Arial Black" panose="020B0A04020102020204" pitchFamily="34" charset="0"/>
              <a:ea typeface="HY견고딕" pitchFamily="18" charset="-127"/>
            </a:endParaRPr>
          </a:p>
        </p:txBody>
      </p:sp>
      <p:sp>
        <p:nvSpPr>
          <p:cNvPr id="37" name="직사각형 36"/>
          <p:cNvSpPr/>
          <p:nvPr/>
        </p:nvSpPr>
        <p:spPr>
          <a:xfrm>
            <a:off x="755576" y="449158"/>
            <a:ext cx="2597762" cy="430887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fontAlgn="base"/>
            <a:r>
              <a:rPr lang="en-US" altLang="ko-KR" sz="2200" spc="-100" dirty="0">
                <a:gradFill>
                  <a:gsLst>
                    <a:gs pos="0">
                      <a:srgbClr val="F79646">
                        <a:lumMod val="75000"/>
                      </a:srgbClr>
                    </a:gs>
                    <a:gs pos="100000">
                      <a:srgbClr val="CC3300"/>
                    </a:gs>
                  </a:gsLst>
                  <a:lin ang="5400000" scaled="0"/>
                </a:gradFill>
                <a:effectLst>
                  <a:glow rad="101600">
                    <a:srgbClr val="FFFFFF"/>
                  </a:glow>
                </a:effectLst>
                <a:latin typeface="Arial Black" panose="020B0A04020102020204" pitchFamily="34" charset="0"/>
                <a:ea typeface="HY견고딕" pitchFamily="18" charset="-127"/>
              </a:rPr>
              <a:t>Trying to Survive</a:t>
            </a:r>
          </a:p>
        </p:txBody>
      </p:sp>
      <p:sp>
        <p:nvSpPr>
          <p:cNvPr id="66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8677809" y="6520259"/>
            <a:ext cx="430695" cy="365125"/>
          </a:xfrm>
        </p:spPr>
        <p:txBody>
          <a:bodyPr/>
          <a:lstStyle/>
          <a:p>
            <a:fld id="{39B9D086-CB07-40F2-BE8A-FA3E89239419}" type="slidenum">
              <a:rPr lang="ko-KR" altLang="en-US" sz="1200">
                <a:solidFill>
                  <a:schemeClr val="tx1">
                    <a:tint val="75000"/>
                  </a:schemeClr>
                </a:solidFill>
              </a:rPr>
              <a:pPr/>
              <a:t>32</a:t>
            </a:fld>
            <a:endParaRPr lang="ko-KR" altLang="en-US" sz="1200" dirty="0">
              <a:solidFill>
                <a:schemeClr val="tx1">
                  <a:tint val="75000"/>
                </a:schemeClr>
              </a:solidFill>
            </a:endParaRPr>
          </a:p>
        </p:txBody>
      </p:sp>
      <p:grpSp>
        <p:nvGrpSpPr>
          <p:cNvPr id="2" name="그룹 1"/>
          <p:cNvGrpSpPr/>
          <p:nvPr/>
        </p:nvGrpSpPr>
        <p:grpSpPr>
          <a:xfrm>
            <a:off x="179512" y="1345555"/>
            <a:ext cx="8712968" cy="5395813"/>
            <a:chOff x="179512" y="1345555"/>
            <a:chExt cx="8712968" cy="5395813"/>
          </a:xfrm>
        </p:grpSpPr>
        <p:grpSp>
          <p:nvGrpSpPr>
            <p:cNvPr id="38" name="그룹 37"/>
            <p:cNvGrpSpPr/>
            <p:nvPr/>
          </p:nvGrpSpPr>
          <p:grpSpPr>
            <a:xfrm>
              <a:off x="179512" y="1345555"/>
              <a:ext cx="8602334" cy="5395813"/>
              <a:chOff x="380919" y="959303"/>
              <a:chExt cx="8289313" cy="5395813"/>
            </a:xfrm>
          </p:grpSpPr>
          <p:sp>
            <p:nvSpPr>
              <p:cNvPr id="39" name="모서리가 둥근 직사각형 38"/>
              <p:cNvSpPr/>
              <p:nvPr/>
            </p:nvSpPr>
            <p:spPr>
              <a:xfrm>
                <a:off x="476250" y="1184344"/>
                <a:ext cx="8193982" cy="5170772"/>
              </a:xfrm>
              <a:prstGeom prst="roundRect">
                <a:avLst>
                  <a:gd name="adj" fmla="val 2502"/>
                </a:avLst>
              </a:prstGeom>
              <a:solidFill>
                <a:schemeClr val="bg1"/>
              </a:solidFill>
              <a:ln w="15875">
                <a:gradFill flip="none" rotWithShape="1">
                  <a:gsLst>
                    <a:gs pos="27000">
                      <a:srgbClr val="007ECC"/>
                    </a:gs>
                    <a:gs pos="100000">
                      <a:schemeClr val="bg1"/>
                    </a:gs>
                  </a:gsLst>
                  <a:lin ang="54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40" name="직각 삼각형 39"/>
              <p:cNvSpPr/>
              <p:nvPr/>
            </p:nvSpPr>
            <p:spPr>
              <a:xfrm rot="10800000">
                <a:off x="380919" y="1386905"/>
                <a:ext cx="95329" cy="71667"/>
              </a:xfrm>
              <a:prstGeom prst="rtTriangle">
                <a:avLst/>
              </a:prstGeom>
              <a:solidFill>
                <a:srgbClr val="03428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41" name="그룹 40"/>
              <p:cNvGrpSpPr/>
              <p:nvPr/>
            </p:nvGrpSpPr>
            <p:grpSpPr>
              <a:xfrm>
                <a:off x="381525" y="980728"/>
                <a:ext cx="5619805" cy="789515"/>
                <a:chOff x="817944" y="3348012"/>
                <a:chExt cx="4472075" cy="789515"/>
              </a:xfrm>
            </p:grpSpPr>
            <p:sp>
              <p:nvSpPr>
                <p:cNvPr id="43" name="오각형 42"/>
                <p:cNvSpPr/>
                <p:nvPr/>
              </p:nvSpPr>
              <p:spPr>
                <a:xfrm>
                  <a:off x="817944" y="3348012"/>
                  <a:ext cx="4472075" cy="789515"/>
                </a:xfrm>
                <a:prstGeom prst="homePlate">
                  <a:avLst/>
                </a:prstGeom>
                <a:gradFill>
                  <a:gsLst>
                    <a:gs pos="16000">
                      <a:srgbClr val="045ECC"/>
                    </a:gs>
                    <a:gs pos="100000">
                      <a:srgbClr val="0355B9"/>
                    </a:gs>
                  </a:gsLst>
                  <a:lin ang="10800000" scaled="0"/>
                </a:gradFill>
                <a:ln w="31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4" name="직사각형 3"/>
                <p:cNvSpPr/>
                <p:nvPr/>
              </p:nvSpPr>
              <p:spPr>
                <a:xfrm>
                  <a:off x="818943" y="3348137"/>
                  <a:ext cx="3984920" cy="399951"/>
                </a:xfrm>
                <a:custGeom>
                  <a:avLst/>
                  <a:gdLst>
                    <a:gd name="connsiteX0" fmla="*/ 0 w 2063213"/>
                    <a:gd name="connsiteY0" fmla="*/ 0 h 378519"/>
                    <a:gd name="connsiteX1" fmla="*/ 2063213 w 2063213"/>
                    <a:gd name="connsiteY1" fmla="*/ 0 h 378519"/>
                    <a:gd name="connsiteX2" fmla="*/ 2063213 w 2063213"/>
                    <a:gd name="connsiteY2" fmla="*/ 378519 h 378519"/>
                    <a:gd name="connsiteX3" fmla="*/ 0 w 2063213"/>
                    <a:gd name="connsiteY3" fmla="*/ 378519 h 378519"/>
                    <a:gd name="connsiteX4" fmla="*/ 0 w 2063213"/>
                    <a:gd name="connsiteY4" fmla="*/ 0 h 378519"/>
                    <a:gd name="connsiteX0" fmla="*/ 0 w 2063213"/>
                    <a:gd name="connsiteY0" fmla="*/ 0 h 378519"/>
                    <a:gd name="connsiteX1" fmla="*/ 1425038 w 2063213"/>
                    <a:gd name="connsiteY1" fmla="*/ 0 h 378519"/>
                    <a:gd name="connsiteX2" fmla="*/ 2063213 w 2063213"/>
                    <a:gd name="connsiteY2" fmla="*/ 378519 h 378519"/>
                    <a:gd name="connsiteX3" fmla="*/ 0 w 2063213"/>
                    <a:gd name="connsiteY3" fmla="*/ 378519 h 378519"/>
                    <a:gd name="connsiteX4" fmla="*/ 0 w 2063213"/>
                    <a:gd name="connsiteY4" fmla="*/ 0 h 378519"/>
                    <a:gd name="connsiteX0" fmla="*/ 0 w 2063213"/>
                    <a:gd name="connsiteY0" fmla="*/ 0 h 378519"/>
                    <a:gd name="connsiteX1" fmla="*/ 1565439 w 2063213"/>
                    <a:gd name="connsiteY1" fmla="*/ 3005 h 378519"/>
                    <a:gd name="connsiteX2" fmla="*/ 2063213 w 2063213"/>
                    <a:gd name="connsiteY2" fmla="*/ 378519 h 378519"/>
                    <a:gd name="connsiteX3" fmla="*/ 0 w 2063213"/>
                    <a:gd name="connsiteY3" fmla="*/ 378519 h 378519"/>
                    <a:gd name="connsiteX4" fmla="*/ 0 w 2063213"/>
                    <a:gd name="connsiteY4" fmla="*/ 0 h 3785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63213" h="378519">
                      <a:moveTo>
                        <a:pt x="0" y="0"/>
                      </a:moveTo>
                      <a:lnTo>
                        <a:pt x="1565439" y="3005"/>
                      </a:lnTo>
                      <a:lnTo>
                        <a:pt x="2063213" y="378519"/>
                      </a:lnTo>
                      <a:lnTo>
                        <a:pt x="0" y="37851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16000">
                      <a:srgbClr val="045ECC"/>
                    </a:gs>
                    <a:gs pos="100000">
                      <a:srgbClr val="0355B9"/>
                    </a:gs>
                  </a:gsLst>
                  <a:lin ang="5400000" scaled="0"/>
                </a:gradFill>
                <a:ln w="31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42" name="직사각형 41"/>
              <p:cNvSpPr/>
              <p:nvPr/>
            </p:nvSpPr>
            <p:spPr>
              <a:xfrm>
                <a:off x="430092" y="959303"/>
                <a:ext cx="7514095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buClr>
                    <a:srgbClr val="A50021"/>
                  </a:buClr>
                </a:pPr>
                <a:r>
                  <a:rPr lang="en-US" altLang="ko-KR" sz="2400" b="1" dirty="0">
                    <a:solidFill>
                      <a:schemeClr val="bg1"/>
                    </a:solidFill>
                    <a:latin typeface="Arial Narrow" panose="020B0606020202030204" pitchFamily="34" charset="0"/>
                    <a:ea typeface="맑은 고딕" panose="020B0503020000020004" pitchFamily="50" charset="-127"/>
                  </a:rPr>
                  <a:t>HP</a:t>
                </a:r>
                <a:r>
                  <a:rPr lang="ko-KR" altLang="en-US" sz="2400" b="1" dirty="0">
                    <a:solidFill>
                      <a:schemeClr val="bg1"/>
                    </a:solidFill>
                    <a:latin typeface="Arial Narrow" panose="020B0606020202030204" pitchFamily="34" charset="0"/>
                    <a:ea typeface="맑은 고딕" panose="020B0503020000020004" pitchFamily="50" charset="-127"/>
                  </a:rPr>
                  <a:t> </a:t>
                </a:r>
                <a:r>
                  <a:rPr lang="en-US" altLang="ko-KR" sz="2400" b="1" dirty="0">
                    <a:solidFill>
                      <a:schemeClr val="bg1"/>
                    </a:solidFill>
                    <a:latin typeface="Arial Narrow" panose="020B0606020202030204" pitchFamily="34" charset="0"/>
                    <a:ea typeface="맑은 고딕" panose="020B0503020000020004" pitchFamily="50" charset="-127"/>
                  </a:rPr>
                  <a:t>Breakup &amp; Business Divided (Nov. 2015); </a:t>
                </a:r>
                <a:endParaRPr lang="en-US" altLang="ko-KR" sz="2400" b="1" dirty="0" smtClean="0">
                  <a:solidFill>
                    <a:schemeClr val="bg1"/>
                  </a:solidFill>
                  <a:latin typeface="Arial Narrow" panose="020B0606020202030204" pitchFamily="34" charset="0"/>
                  <a:ea typeface="맑은 고딕" panose="020B0503020000020004" pitchFamily="50" charset="-127"/>
                </a:endParaRPr>
              </a:p>
              <a:p>
                <a:pPr>
                  <a:buClr>
                    <a:srgbClr val="A50021"/>
                  </a:buClr>
                </a:pPr>
                <a:r>
                  <a:rPr lang="en-US" altLang="ko-KR" sz="2400" b="1" dirty="0" smtClean="0">
                    <a:solidFill>
                      <a:schemeClr val="bg1"/>
                    </a:solidFill>
                    <a:latin typeface="Arial Narrow" panose="020B0606020202030204" pitchFamily="34" charset="0"/>
                    <a:ea typeface="맑은 고딕" panose="020B0503020000020004" pitchFamily="50" charset="-127"/>
                  </a:rPr>
                  <a:t>Retreat </a:t>
                </a:r>
                <a:r>
                  <a:rPr lang="en-US" altLang="ko-KR" sz="2400" b="1" dirty="0">
                    <a:solidFill>
                      <a:schemeClr val="bg1"/>
                    </a:solidFill>
                    <a:latin typeface="Arial Narrow" panose="020B0606020202030204" pitchFamily="34" charset="0"/>
                    <a:ea typeface="맑은 고딕" panose="020B0503020000020004" pitchFamily="50" charset="-127"/>
                  </a:rPr>
                  <a:t>of a Tech Giant</a:t>
                </a:r>
                <a:endParaRPr lang="ko-KR" altLang="en-US" sz="2400" b="1" dirty="0">
                  <a:solidFill>
                    <a:schemeClr val="bg1"/>
                  </a:solidFill>
                  <a:latin typeface="Arial Narrow" panose="020B0606020202030204" pitchFamily="34" charset="0"/>
                  <a:ea typeface="맑은 고딕" panose="020B0503020000020004" pitchFamily="50" charset="-127"/>
                </a:endParaRPr>
              </a:p>
            </p:txBody>
          </p:sp>
        </p:grpSp>
        <p:grpSp>
          <p:nvGrpSpPr>
            <p:cNvPr id="50" name="그룹 49"/>
            <p:cNvGrpSpPr/>
            <p:nvPr/>
          </p:nvGrpSpPr>
          <p:grpSpPr>
            <a:xfrm>
              <a:off x="361134" y="2443633"/>
              <a:ext cx="106410" cy="167333"/>
              <a:chOff x="409755" y="4148034"/>
              <a:chExt cx="97813" cy="153813"/>
            </a:xfrm>
            <a:solidFill>
              <a:srgbClr val="0066FF"/>
            </a:solidFill>
          </p:grpSpPr>
          <p:sp>
            <p:nvSpPr>
              <p:cNvPr id="63" name="모서리가 둥근 직사각형 62"/>
              <p:cNvSpPr/>
              <p:nvPr/>
            </p:nvSpPr>
            <p:spPr>
              <a:xfrm>
                <a:off x="409755" y="4148034"/>
                <a:ext cx="54677" cy="54677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4" name="모서리가 둥근 직사각형 63"/>
              <p:cNvSpPr/>
              <p:nvPr/>
            </p:nvSpPr>
            <p:spPr>
              <a:xfrm>
                <a:off x="452891" y="4197602"/>
                <a:ext cx="54677" cy="54677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5" name="모서리가 둥근 직사각형 64"/>
              <p:cNvSpPr/>
              <p:nvPr/>
            </p:nvSpPr>
            <p:spPr>
              <a:xfrm>
                <a:off x="409755" y="4247170"/>
                <a:ext cx="54677" cy="54677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51" name="그룹 50"/>
            <p:cNvGrpSpPr/>
            <p:nvPr/>
          </p:nvGrpSpPr>
          <p:grpSpPr>
            <a:xfrm>
              <a:off x="385488" y="3617995"/>
              <a:ext cx="106410" cy="167333"/>
              <a:chOff x="409755" y="4148034"/>
              <a:chExt cx="97813" cy="153813"/>
            </a:xfrm>
            <a:solidFill>
              <a:srgbClr val="0066FF"/>
            </a:solidFill>
          </p:grpSpPr>
          <p:sp>
            <p:nvSpPr>
              <p:cNvPr id="60" name="모서리가 둥근 직사각형 59"/>
              <p:cNvSpPr/>
              <p:nvPr/>
            </p:nvSpPr>
            <p:spPr>
              <a:xfrm>
                <a:off x="409755" y="4148034"/>
                <a:ext cx="54677" cy="54677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1" name="모서리가 둥근 직사각형 60"/>
              <p:cNvSpPr/>
              <p:nvPr/>
            </p:nvSpPr>
            <p:spPr>
              <a:xfrm>
                <a:off x="452891" y="4197602"/>
                <a:ext cx="54677" cy="54677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2" name="모서리가 둥근 직사각형 61"/>
              <p:cNvSpPr/>
              <p:nvPr/>
            </p:nvSpPr>
            <p:spPr>
              <a:xfrm>
                <a:off x="409755" y="4247170"/>
                <a:ext cx="54677" cy="54677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52" name="그룹 51"/>
            <p:cNvGrpSpPr/>
            <p:nvPr/>
          </p:nvGrpSpPr>
          <p:grpSpPr>
            <a:xfrm>
              <a:off x="395536" y="4009851"/>
              <a:ext cx="106410" cy="167333"/>
              <a:chOff x="409755" y="4148034"/>
              <a:chExt cx="97813" cy="153813"/>
            </a:xfrm>
            <a:solidFill>
              <a:srgbClr val="0066FF"/>
            </a:solidFill>
          </p:grpSpPr>
          <p:sp>
            <p:nvSpPr>
              <p:cNvPr id="57" name="모서리가 둥근 직사각형 56"/>
              <p:cNvSpPr/>
              <p:nvPr/>
            </p:nvSpPr>
            <p:spPr>
              <a:xfrm>
                <a:off x="409755" y="4148034"/>
                <a:ext cx="54677" cy="54677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8" name="모서리가 둥근 직사각형 57"/>
              <p:cNvSpPr/>
              <p:nvPr/>
            </p:nvSpPr>
            <p:spPr>
              <a:xfrm>
                <a:off x="452891" y="4197602"/>
                <a:ext cx="54677" cy="54677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9" name="모서리가 둥근 직사각형 58"/>
              <p:cNvSpPr/>
              <p:nvPr/>
            </p:nvSpPr>
            <p:spPr>
              <a:xfrm>
                <a:off x="409755" y="4247170"/>
                <a:ext cx="54677" cy="54677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53" name="그룹 52"/>
            <p:cNvGrpSpPr/>
            <p:nvPr/>
          </p:nvGrpSpPr>
          <p:grpSpPr>
            <a:xfrm>
              <a:off x="395536" y="4801939"/>
              <a:ext cx="106410" cy="167333"/>
              <a:chOff x="409755" y="4148034"/>
              <a:chExt cx="97813" cy="153813"/>
            </a:xfrm>
            <a:solidFill>
              <a:srgbClr val="0066FF"/>
            </a:solidFill>
          </p:grpSpPr>
          <p:sp>
            <p:nvSpPr>
              <p:cNvPr id="54" name="모서리가 둥근 직사각형 53"/>
              <p:cNvSpPr/>
              <p:nvPr/>
            </p:nvSpPr>
            <p:spPr>
              <a:xfrm>
                <a:off x="409755" y="4148034"/>
                <a:ext cx="54677" cy="54677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5" name="모서리가 둥근 직사각형 54"/>
              <p:cNvSpPr/>
              <p:nvPr/>
            </p:nvSpPr>
            <p:spPr>
              <a:xfrm>
                <a:off x="452891" y="4197602"/>
                <a:ext cx="54677" cy="54677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6" name="모서리가 둥근 직사각형 55"/>
              <p:cNvSpPr/>
              <p:nvPr/>
            </p:nvSpPr>
            <p:spPr>
              <a:xfrm>
                <a:off x="409755" y="4247170"/>
                <a:ext cx="54677" cy="54677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67" name="Text Box 147"/>
            <p:cNvSpPr txBox="1">
              <a:spLocks noChangeArrowheads="1"/>
            </p:cNvSpPr>
            <p:nvPr/>
          </p:nvSpPr>
          <p:spPr bwMode="auto">
            <a:xfrm>
              <a:off x="500174" y="2281659"/>
              <a:ext cx="8392306" cy="43858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40000"/>
                </a:lnSpc>
              </a:pPr>
              <a:r>
                <a:rPr kumimoji="1" lang="en-US" altLang="ko-KR" b="1" kern="0" dirty="0">
                  <a:gradFill>
                    <a:gsLst>
                      <a:gs pos="0">
                        <a:prstClr val="black">
                          <a:lumMod val="65000"/>
                          <a:lumOff val="35000"/>
                        </a:prstClr>
                      </a:gs>
                      <a:gs pos="50000">
                        <a:prstClr val="black">
                          <a:lumMod val="75000"/>
                          <a:lumOff val="25000"/>
                        </a:prstClr>
                      </a:gs>
                    </a:gsLst>
                    <a:lin ang="5400000" scaled="0"/>
                  </a:gradFill>
                  <a:latin typeface="Arial Narrow" panose="020B0606020202030204" pitchFamily="34" charset="0"/>
                </a:rPr>
                <a:t>Developed 100,000 high-tech </a:t>
              </a:r>
              <a:r>
                <a:rPr kumimoji="1" lang="en-US" altLang="ko-KR" b="1" kern="0" dirty="0" smtClean="0">
                  <a:gradFill>
                    <a:gsLst>
                      <a:gs pos="0">
                        <a:prstClr val="black">
                          <a:lumMod val="65000"/>
                          <a:lumOff val="35000"/>
                        </a:prstClr>
                      </a:gs>
                      <a:gs pos="50000">
                        <a:prstClr val="black">
                          <a:lumMod val="75000"/>
                          <a:lumOff val="25000"/>
                        </a:prstClr>
                      </a:gs>
                    </a:gsLst>
                    <a:lin ang="5400000" scaled="0"/>
                  </a:gradFill>
                  <a:latin typeface="Arial Narrow" panose="020B0606020202030204" pitchFamily="34" charset="0"/>
                </a:rPr>
                <a:t>products and is the </a:t>
              </a:r>
              <a:r>
                <a:rPr kumimoji="1" lang="en-US" altLang="ko-KR" b="1" kern="0" dirty="0" smtClean="0">
                  <a:solidFill>
                    <a:srgbClr val="FF0000"/>
                  </a:solidFill>
                  <a:latin typeface="Arial Narrow" panose="020B0606020202030204" pitchFamily="34" charset="0"/>
                </a:rPr>
                <a:t>1st </a:t>
              </a:r>
              <a:r>
                <a:rPr kumimoji="1" lang="en-US" altLang="ko-KR" b="1" kern="0" dirty="0">
                  <a:solidFill>
                    <a:srgbClr val="FF0000"/>
                  </a:solidFill>
                  <a:latin typeface="Arial Narrow" panose="020B0606020202030204" pitchFamily="34" charset="0"/>
                </a:rPr>
                <a:t>Silicon Valley Company </a:t>
              </a:r>
              <a:r>
                <a:rPr kumimoji="1" lang="en-US" altLang="ko-KR" b="1" kern="0" dirty="0">
                  <a:gradFill>
                    <a:gsLst>
                      <a:gs pos="0">
                        <a:prstClr val="black">
                          <a:lumMod val="65000"/>
                          <a:lumOff val="35000"/>
                        </a:prstClr>
                      </a:gs>
                      <a:gs pos="50000">
                        <a:prstClr val="black">
                          <a:lumMod val="75000"/>
                          <a:lumOff val="25000"/>
                        </a:prstClr>
                      </a:gs>
                    </a:gsLst>
                    <a:lin ang="5400000" scaled="0"/>
                  </a:gradFill>
                  <a:latin typeface="Arial Narrow" panose="020B0606020202030204" pitchFamily="34" charset="0"/>
                </a:rPr>
                <a:t>(1939</a:t>
              </a:r>
              <a:r>
                <a:rPr kumimoji="1" lang="en-US" altLang="ko-KR" b="1" kern="0" dirty="0" smtClean="0">
                  <a:gradFill>
                    <a:gsLst>
                      <a:gs pos="0">
                        <a:prstClr val="black">
                          <a:lumMod val="65000"/>
                          <a:lumOff val="35000"/>
                        </a:prstClr>
                      </a:gs>
                      <a:gs pos="50000">
                        <a:prstClr val="black">
                          <a:lumMod val="75000"/>
                          <a:lumOff val="25000"/>
                        </a:prstClr>
                      </a:gs>
                    </a:gsLst>
                    <a:lin ang="5400000" scaled="0"/>
                  </a:gradFill>
                  <a:latin typeface="Arial Narrow" panose="020B0606020202030204" pitchFamily="34" charset="0"/>
                </a:rPr>
                <a:t>): </a:t>
              </a:r>
              <a:endParaRPr lang="en-US" altLang="ko-KR" b="1" dirty="0" smtClean="0">
                <a:gradFill>
                  <a:gsLst>
                    <a:gs pos="0">
                      <a:srgbClr val="038CC9"/>
                    </a:gs>
                    <a:gs pos="100000">
                      <a:srgbClr val="1A5FCE"/>
                    </a:gs>
                  </a:gsLst>
                  <a:lin ang="5400000" scaled="0"/>
                </a:gradFill>
                <a:effectLst>
                  <a:glow rad="139700">
                    <a:srgbClr val="FFFFFF"/>
                  </a:glow>
                </a:effectLst>
                <a:latin typeface="Arial Narrow" panose="020B0606020202030204" pitchFamily="34" charset="0"/>
                <a:ea typeface="맑은 고딕" pitchFamily="50" charset="-127"/>
              </a:endParaRPr>
            </a:p>
            <a:p>
              <a:pPr marL="400050" indent="-171450">
                <a:lnSpc>
                  <a:spcPct val="140000"/>
                </a:lnSpc>
                <a:buFontTx/>
                <a:buChar char="-"/>
              </a:pPr>
              <a:r>
                <a:rPr kumimoji="1" lang="en-US" altLang="ko-KR" b="1" kern="0" dirty="0" smtClean="0">
                  <a:gradFill>
                    <a:gsLst>
                      <a:gs pos="0">
                        <a:prstClr val="black">
                          <a:lumMod val="65000"/>
                          <a:lumOff val="35000"/>
                        </a:prstClr>
                      </a:gs>
                      <a:gs pos="50000">
                        <a:prstClr val="black">
                          <a:lumMod val="75000"/>
                          <a:lumOff val="25000"/>
                        </a:prstClr>
                      </a:gs>
                    </a:gsLst>
                    <a:lin ang="5400000" scaled="0"/>
                  </a:gradFill>
                  <a:latin typeface="Arial Narrow" panose="020B0606020202030204" pitchFamily="34" charset="0"/>
                </a:rPr>
                <a:t>Printers, Remote Controls, Telemeters, Calculators, Medical Appliances, Photocopiers, Fax Machines, Computers, etc.</a:t>
              </a:r>
            </a:p>
            <a:p>
              <a:pPr>
                <a:lnSpc>
                  <a:spcPct val="150000"/>
                </a:lnSpc>
              </a:pPr>
              <a:r>
                <a:rPr kumimoji="1" lang="en-US" altLang="ko-KR" b="1" kern="0" dirty="0" smtClean="0">
                  <a:gradFill>
                    <a:gsLst>
                      <a:gs pos="0">
                        <a:prstClr val="black">
                          <a:lumMod val="65000"/>
                          <a:lumOff val="35000"/>
                        </a:prstClr>
                      </a:gs>
                      <a:gs pos="50000">
                        <a:prstClr val="black">
                          <a:lumMod val="75000"/>
                          <a:lumOff val="25000"/>
                        </a:prstClr>
                      </a:gs>
                    </a:gsLst>
                    <a:lin ang="5400000" scaled="0"/>
                  </a:gradFill>
                  <a:latin typeface="Arial Narrow" panose="020B0606020202030204" pitchFamily="34" charset="0"/>
                </a:rPr>
                <a:t>Company </a:t>
              </a:r>
              <a:r>
                <a:rPr kumimoji="1" lang="en-US" altLang="ko-KR" b="1" kern="0" dirty="0">
                  <a:gradFill>
                    <a:gsLst>
                      <a:gs pos="0">
                        <a:prstClr val="black">
                          <a:lumMod val="65000"/>
                          <a:lumOff val="35000"/>
                        </a:prstClr>
                      </a:gs>
                      <a:gs pos="50000">
                        <a:prstClr val="black">
                          <a:lumMod val="75000"/>
                          <a:lumOff val="25000"/>
                        </a:prstClr>
                      </a:gs>
                    </a:gsLst>
                    <a:lin ang="5400000" scaled="0"/>
                  </a:gradFill>
                  <a:latin typeface="Arial Narrow" panose="020B0606020202030204" pitchFamily="34" charset="0"/>
                </a:rPr>
                <a:t>of the </a:t>
              </a:r>
              <a:r>
                <a:rPr kumimoji="1" lang="en-US" altLang="ko-KR" b="1" kern="0" dirty="0" smtClean="0">
                  <a:gradFill>
                    <a:gsLst>
                      <a:gs pos="0">
                        <a:prstClr val="black">
                          <a:lumMod val="65000"/>
                          <a:lumOff val="35000"/>
                        </a:prstClr>
                      </a:gs>
                      <a:gs pos="50000">
                        <a:prstClr val="black">
                          <a:lumMod val="75000"/>
                          <a:lumOff val="25000"/>
                        </a:prstClr>
                      </a:gs>
                    </a:gsLst>
                    <a:lin ang="5400000" scaled="0"/>
                  </a:gradFill>
                  <a:latin typeface="Arial Narrow" panose="020B0606020202030204" pitchFamily="34" charset="0"/>
                </a:rPr>
                <a:t>Year </a:t>
              </a:r>
              <a:r>
                <a:rPr kumimoji="1" lang="en-US" altLang="ko-KR" b="1" kern="0" dirty="0">
                  <a:gradFill>
                    <a:gsLst>
                      <a:gs pos="0">
                        <a:prstClr val="black">
                          <a:lumMod val="65000"/>
                          <a:lumOff val="35000"/>
                        </a:prstClr>
                      </a:gs>
                      <a:gs pos="50000">
                        <a:prstClr val="black">
                          <a:lumMod val="75000"/>
                          <a:lumOff val="25000"/>
                        </a:prstClr>
                      </a:gs>
                    </a:gsLst>
                    <a:lin ang="5400000" scaled="0"/>
                  </a:gradFill>
                  <a:latin typeface="Arial Narrow" panose="020B0606020202030204" pitchFamily="34" charset="0"/>
                </a:rPr>
                <a:t>(1995</a:t>
              </a:r>
              <a:r>
                <a:rPr kumimoji="1" lang="en-US" altLang="ko-KR" b="1" kern="0" dirty="0" smtClean="0">
                  <a:gradFill>
                    <a:gsLst>
                      <a:gs pos="0">
                        <a:prstClr val="black">
                          <a:lumMod val="65000"/>
                          <a:lumOff val="35000"/>
                        </a:prstClr>
                      </a:gs>
                      <a:gs pos="50000">
                        <a:prstClr val="black">
                          <a:lumMod val="75000"/>
                          <a:lumOff val="25000"/>
                        </a:prstClr>
                      </a:gs>
                    </a:gsLst>
                    <a:lin ang="5400000" scaled="0"/>
                  </a:gradFill>
                  <a:latin typeface="Arial Narrow" panose="020B0606020202030204" pitchFamily="34" charset="0"/>
                </a:rPr>
                <a:t>); Lack </a:t>
              </a:r>
              <a:r>
                <a:rPr kumimoji="1" lang="en-US" altLang="ko-KR" b="1" kern="0" dirty="0">
                  <a:gradFill>
                    <a:gsLst>
                      <a:gs pos="0">
                        <a:prstClr val="black">
                          <a:lumMod val="65000"/>
                          <a:lumOff val="35000"/>
                        </a:prstClr>
                      </a:gs>
                      <a:gs pos="50000">
                        <a:prstClr val="black">
                          <a:lumMod val="75000"/>
                          <a:lumOff val="25000"/>
                        </a:prstClr>
                      </a:gs>
                    </a:gsLst>
                    <a:lin ang="5400000" scaled="0"/>
                  </a:gradFill>
                  <a:latin typeface="Arial Narrow" panose="020B0606020202030204" pitchFamily="34" charset="0"/>
                </a:rPr>
                <a:t>of </a:t>
              </a:r>
              <a:r>
                <a:rPr kumimoji="1" lang="en-US" altLang="ko-KR" b="1" kern="0" dirty="0" smtClean="0">
                  <a:gradFill>
                    <a:gsLst>
                      <a:gs pos="0">
                        <a:prstClr val="black">
                          <a:lumMod val="65000"/>
                          <a:lumOff val="35000"/>
                        </a:prstClr>
                      </a:gs>
                      <a:gs pos="50000">
                        <a:prstClr val="black">
                          <a:lumMod val="75000"/>
                          <a:lumOff val="25000"/>
                        </a:prstClr>
                      </a:gs>
                    </a:gsLst>
                    <a:lin ang="5400000" scaled="0"/>
                  </a:gradFill>
                  <a:latin typeface="Arial Narrow" panose="020B0606020202030204" pitchFamily="34" charset="0"/>
                </a:rPr>
                <a:t>leadership starting from the late </a:t>
              </a:r>
              <a:r>
                <a:rPr kumimoji="1" lang="en-US" altLang="ko-KR" b="1" kern="0" dirty="0">
                  <a:gradFill>
                    <a:gsLst>
                      <a:gs pos="0">
                        <a:prstClr val="black">
                          <a:lumMod val="65000"/>
                          <a:lumOff val="35000"/>
                        </a:prstClr>
                      </a:gs>
                      <a:gs pos="50000">
                        <a:prstClr val="black">
                          <a:lumMod val="75000"/>
                          <a:lumOff val="25000"/>
                        </a:prstClr>
                      </a:gs>
                    </a:gsLst>
                    <a:lin ang="5400000" scaled="0"/>
                  </a:gradFill>
                  <a:latin typeface="Arial Narrow" panose="020B0606020202030204" pitchFamily="34" charset="0"/>
                </a:rPr>
                <a:t>90’s</a:t>
              </a:r>
              <a:r>
                <a:rPr kumimoji="1" lang="ko-KR" altLang="en-US" b="1" kern="0" dirty="0">
                  <a:gradFill>
                    <a:gsLst>
                      <a:gs pos="0">
                        <a:prstClr val="black">
                          <a:lumMod val="65000"/>
                          <a:lumOff val="35000"/>
                        </a:prstClr>
                      </a:gs>
                      <a:gs pos="50000">
                        <a:prstClr val="black">
                          <a:lumMod val="75000"/>
                          <a:lumOff val="25000"/>
                        </a:prstClr>
                      </a:gs>
                    </a:gsLst>
                    <a:lin ang="5400000" scaled="0"/>
                  </a:gradFill>
                  <a:latin typeface="Arial Narrow" panose="020B0606020202030204" pitchFamily="34" charset="0"/>
                </a:rPr>
                <a:t> </a:t>
              </a:r>
              <a:endParaRPr kumimoji="1" lang="en-US" altLang="ko-KR" b="1" kern="0" dirty="0">
                <a:gradFill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50000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0"/>
                </a:gradFill>
                <a:latin typeface="Arial Narrow" panose="020B0606020202030204" pitchFamily="34" charset="0"/>
              </a:endParaRPr>
            </a:p>
            <a:p>
              <a:pPr>
                <a:lnSpc>
                  <a:spcPct val="140000"/>
                </a:lnSpc>
              </a:pPr>
              <a:r>
                <a:rPr kumimoji="1" lang="en-US" altLang="ko-KR" b="1" kern="0" dirty="0">
                  <a:gradFill>
                    <a:gsLst>
                      <a:gs pos="0">
                        <a:prstClr val="black">
                          <a:lumMod val="65000"/>
                          <a:lumOff val="35000"/>
                        </a:prstClr>
                      </a:gs>
                      <a:gs pos="50000">
                        <a:prstClr val="black">
                          <a:lumMod val="75000"/>
                          <a:lumOff val="25000"/>
                        </a:prstClr>
                      </a:gs>
                    </a:gsLst>
                    <a:lin ang="5400000" scaled="0"/>
                  </a:gradFill>
                  <a:latin typeface="Arial Narrow" panose="020B0606020202030204" pitchFamily="34" charset="0"/>
                </a:rPr>
                <a:t>IBM sells their declining PC industry, HP takes Compaq (CEO </a:t>
              </a:r>
              <a:r>
                <a:rPr kumimoji="1" lang="en-US" altLang="ko-KR" b="1" kern="0" dirty="0" smtClean="0">
                  <a:gradFill>
                    <a:gsLst>
                      <a:gs pos="0">
                        <a:prstClr val="black">
                          <a:lumMod val="65000"/>
                          <a:lumOff val="35000"/>
                        </a:prstClr>
                      </a:gs>
                      <a:gs pos="50000">
                        <a:prstClr val="black">
                          <a:lumMod val="75000"/>
                          <a:lumOff val="25000"/>
                        </a:prstClr>
                      </a:gs>
                    </a:gsLst>
                    <a:lin ang="5400000" scaled="0"/>
                  </a:gradFill>
                  <a:latin typeface="Arial Narrow" panose="020B0606020202030204" pitchFamily="34" charset="0"/>
                </a:rPr>
                <a:t>Fiorina): </a:t>
              </a:r>
              <a:endParaRPr lang="en-US" altLang="ko-KR" b="1" dirty="0">
                <a:gradFill>
                  <a:gsLst>
                    <a:gs pos="0">
                      <a:srgbClr val="038CC9"/>
                    </a:gs>
                    <a:gs pos="100000">
                      <a:srgbClr val="1A5FCE"/>
                    </a:gs>
                  </a:gsLst>
                  <a:lin ang="5400000" scaled="0"/>
                </a:gradFill>
                <a:effectLst>
                  <a:glow rad="139700">
                    <a:srgbClr val="FFFFFF"/>
                  </a:glow>
                </a:effectLst>
                <a:latin typeface="Arial Narrow" panose="020B0606020202030204" pitchFamily="34" charset="0"/>
                <a:ea typeface="맑은 고딕" pitchFamily="50" charset="-127"/>
              </a:endParaRPr>
            </a:p>
            <a:p>
              <a:pPr marL="400050" indent="-171450">
                <a:lnSpc>
                  <a:spcPct val="140000"/>
                </a:lnSpc>
                <a:buFontTx/>
                <a:buChar char="-"/>
              </a:pPr>
              <a:r>
                <a:rPr kumimoji="1" lang="en-US" altLang="ko-KR" b="1" kern="0" dirty="0" smtClean="0">
                  <a:gradFill>
                    <a:gsLst>
                      <a:gs pos="0">
                        <a:prstClr val="black">
                          <a:lumMod val="65000"/>
                          <a:lumOff val="35000"/>
                        </a:prstClr>
                      </a:gs>
                      <a:gs pos="50000">
                        <a:prstClr val="black">
                          <a:lumMod val="75000"/>
                          <a:lumOff val="25000"/>
                        </a:prstClr>
                      </a:gs>
                    </a:gsLst>
                    <a:lin ang="5400000" scaled="0"/>
                  </a:gradFill>
                  <a:latin typeface="Arial Narrow" panose="020B0606020202030204" pitchFamily="34" charset="0"/>
                </a:rPr>
                <a:t>Exhausts </a:t>
              </a:r>
              <a:r>
                <a:rPr kumimoji="1" lang="en-US" altLang="ko-KR" b="1" kern="0" dirty="0">
                  <a:gradFill>
                    <a:gsLst>
                      <a:gs pos="0">
                        <a:prstClr val="black">
                          <a:lumMod val="65000"/>
                          <a:lumOff val="35000"/>
                        </a:prstClr>
                      </a:gs>
                      <a:gs pos="50000">
                        <a:prstClr val="black">
                          <a:lumMod val="75000"/>
                          <a:lumOff val="25000"/>
                        </a:prstClr>
                      </a:gs>
                    </a:gsLst>
                    <a:lin ang="5400000" scaled="0"/>
                  </a:gradFill>
                  <a:latin typeface="Arial Narrow" panose="020B0606020202030204" pitchFamily="34" charset="0"/>
                </a:rPr>
                <a:t>energy from competing with China’s Lenovo (Global </a:t>
              </a:r>
              <a:r>
                <a:rPr kumimoji="1" lang="en-US" altLang="ko-KR" b="1" kern="0" dirty="0" smtClean="0">
                  <a:gradFill>
                    <a:gsLst>
                      <a:gs pos="0">
                        <a:prstClr val="black">
                          <a:lumMod val="65000"/>
                          <a:lumOff val="35000"/>
                        </a:prstClr>
                      </a:gs>
                      <a:gs pos="50000">
                        <a:prstClr val="black">
                          <a:lumMod val="75000"/>
                          <a:lumOff val="25000"/>
                        </a:prstClr>
                      </a:gs>
                    </a:gsLst>
                    <a:lin ang="5400000" scaled="0"/>
                  </a:gradFill>
                  <a:latin typeface="Arial Narrow" panose="020B0606020202030204" pitchFamily="34" charset="0"/>
                </a:rPr>
                <a:t>Ranking </a:t>
              </a:r>
              <a:r>
                <a:rPr kumimoji="1" lang="en-US" altLang="ko-KR" b="1" kern="0" dirty="0">
                  <a:gradFill>
                    <a:gsLst>
                      <a:gs pos="0">
                        <a:prstClr val="black">
                          <a:lumMod val="65000"/>
                          <a:lumOff val="35000"/>
                        </a:prstClr>
                      </a:gs>
                      <a:gs pos="50000">
                        <a:prstClr val="black">
                          <a:lumMod val="75000"/>
                          <a:lumOff val="25000"/>
                        </a:prstClr>
                      </a:gs>
                    </a:gsLst>
                    <a:lin ang="5400000" scaled="0"/>
                  </a:gradFill>
                  <a:latin typeface="Arial Narrow" panose="020B0606020202030204" pitchFamily="34" charset="0"/>
                </a:rPr>
                <a:t>No.1)</a:t>
              </a:r>
            </a:p>
            <a:p>
              <a:pPr>
                <a:lnSpc>
                  <a:spcPct val="140000"/>
                </a:lnSpc>
              </a:pPr>
              <a:r>
                <a:rPr kumimoji="1" lang="en-US" altLang="ko-KR" b="1" kern="0" dirty="0">
                  <a:gradFill>
                    <a:gsLst>
                      <a:gs pos="0">
                        <a:prstClr val="black">
                          <a:lumMod val="65000"/>
                          <a:lumOff val="35000"/>
                        </a:prstClr>
                      </a:gs>
                      <a:gs pos="50000">
                        <a:prstClr val="black">
                          <a:lumMod val="75000"/>
                          <a:lumOff val="25000"/>
                        </a:prstClr>
                      </a:gs>
                    </a:gsLst>
                    <a:lin ang="5400000" scaled="0"/>
                  </a:gradFill>
                  <a:latin typeface="Arial Narrow" panose="020B0606020202030204" pitchFamily="34" charset="0"/>
                </a:rPr>
                <a:t>Strategic </a:t>
              </a:r>
              <a:r>
                <a:rPr kumimoji="1" lang="en-US" altLang="ko-KR" b="1" kern="0" dirty="0" smtClean="0">
                  <a:gradFill>
                    <a:gsLst>
                      <a:gs pos="0">
                        <a:prstClr val="black">
                          <a:lumMod val="65000"/>
                          <a:lumOff val="35000"/>
                        </a:prstClr>
                      </a:gs>
                      <a:gs pos="50000">
                        <a:prstClr val="black">
                          <a:lumMod val="75000"/>
                          <a:lumOff val="25000"/>
                        </a:prstClr>
                      </a:gs>
                    </a:gsLst>
                    <a:lin ang="5400000" scaled="0"/>
                  </a:gradFill>
                  <a:latin typeface="Arial Narrow" panose="020B0606020202030204" pitchFamily="34" charset="0"/>
                </a:rPr>
                <a:t>Failures: </a:t>
              </a:r>
              <a:r>
                <a:rPr kumimoji="1" lang="en-US" altLang="ko-KR" b="1" kern="0" dirty="0">
                  <a:gradFill>
                    <a:gsLst>
                      <a:gs pos="0">
                        <a:prstClr val="black">
                          <a:lumMod val="65000"/>
                          <a:lumOff val="35000"/>
                        </a:prstClr>
                      </a:gs>
                      <a:gs pos="50000">
                        <a:prstClr val="black">
                          <a:lumMod val="75000"/>
                          <a:lumOff val="25000"/>
                        </a:prstClr>
                      </a:gs>
                    </a:gsLst>
                    <a:lin ang="5400000" scaled="0"/>
                  </a:gradFill>
                  <a:latin typeface="Arial Narrow" panose="020B0606020202030204" pitchFamily="34" charset="0"/>
                </a:rPr>
                <a:t>Withdrawal of PC business / turned over</a:t>
              </a:r>
              <a:r>
                <a:rPr kumimoji="1" lang="en-US" altLang="ko-KR" b="1" kern="0" dirty="0" smtClean="0">
                  <a:gradFill>
                    <a:gsLst>
                      <a:gs pos="0">
                        <a:prstClr val="black">
                          <a:lumMod val="65000"/>
                          <a:lumOff val="35000"/>
                        </a:prstClr>
                      </a:gs>
                      <a:gs pos="50000">
                        <a:prstClr val="black">
                          <a:lumMod val="75000"/>
                          <a:lumOff val="25000"/>
                        </a:prstClr>
                      </a:gs>
                    </a:gsLst>
                    <a:lin ang="5400000" scaled="0"/>
                  </a:gradFill>
                  <a:latin typeface="Arial Narrow" panose="020B0606020202030204" pitchFamily="34" charset="0"/>
                </a:rPr>
                <a:t>, </a:t>
              </a:r>
              <a:endParaRPr lang="en-US" altLang="ko-KR" b="1" dirty="0">
                <a:gradFill>
                  <a:gsLst>
                    <a:gs pos="0">
                      <a:srgbClr val="038CC9"/>
                    </a:gs>
                    <a:gs pos="100000">
                      <a:srgbClr val="1A5FCE"/>
                    </a:gs>
                  </a:gsLst>
                  <a:lin ang="5400000" scaled="0"/>
                </a:gradFill>
                <a:effectLst>
                  <a:glow rad="139700">
                    <a:srgbClr val="FFFFFF"/>
                  </a:glow>
                </a:effectLst>
                <a:latin typeface="Arial Narrow" panose="020B0606020202030204" pitchFamily="34" charset="0"/>
                <a:ea typeface="맑은 고딕" pitchFamily="50" charset="-127"/>
              </a:endParaRPr>
            </a:p>
            <a:p>
              <a:pPr marL="400050" indent="-171450">
                <a:lnSpc>
                  <a:spcPct val="140000"/>
                </a:lnSpc>
                <a:buFontTx/>
                <a:buChar char="-"/>
              </a:pPr>
              <a:r>
                <a:rPr kumimoji="1" lang="en-US" altLang="ko-KR" b="1" kern="0" dirty="0" smtClean="0">
                  <a:gradFill>
                    <a:gsLst>
                      <a:gs pos="0">
                        <a:prstClr val="black">
                          <a:lumMod val="65000"/>
                          <a:lumOff val="35000"/>
                        </a:prstClr>
                      </a:gs>
                      <a:gs pos="50000">
                        <a:prstClr val="black">
                          <a:lumMod val="75000"/>
                          <a:lumOff val="25000"/>
                        </a:prstClr>
                      </a:gs>
                    </a:gsLst>
                    <a:lin ang="5400000" scaled="0"/>
                  </a:gradFill>
                  <a:latin typeface="Arial Narrow" panose="020B0606020202030204" pitchFamily="34" charset="0"/>
                </a:rPr>
                <a:t>Late </a:t>
              </a:r>
              <a:r>
                <a:rPr kumimoji="1" lang="en-US" altLang="ko-KR" b="1" kern="0" dirty="0">
                  <a:gradFill>
                    <a:gsLst>
                      <a:gs pos="0">
                        <a:prstClr val="black">
                          <a:lumMod val="65000"/>
                          <a:lumOff val="35000"/>
                        </a:prstClr>
                      </a:gs>
                      <a:gs pos="50000">
                        <a:prstClr val="black">
                          <a:lumMod val="75000"/>
                          <a:lumOff val="25000"/>
                        </a:prstClr>
                      </a:gs>
                    </a:gsLst>
                    <a:lin ang="5400000" scaled="0"/>
                  </a:gradFill>
                  <a:latin typeface="Arial Narrow" panose="020B0606020202030204" pitchFamily="34" charset="0"/>
                </a:rPr>
                <a:t>advancement into Smartphones / pulled out</a:t>
              </a:r>
            </a:p>
            <a:p>
              <a:pPr>
                <a:lnSpc>
                  <a:spcPct val="140000"/>
                </a:lnSpc>
              </a:pPr>
              <a:r>
                <a:rPr kumimoji="1" lang="en-US" altLang="ko-KR" b="1" kern="0" dirty="0">
                  <a:gradFill>
                    <a:gsLst>
                      <a:gs pos="0">
                        <a:prstClr val="black">
                          <a:lumMod val="65000"/>
                          <a:lumOff val="35000"/>
                        </a:prstClr>
                      </a:gs>
                      <a:gs pos="50000">
                        <a:prstClr val="black">
                          <a:lumMod val="75000"/>
                          <a:lumOff val="25000"/>
                        </a:prstClr>
                      </a:gs>
                    </a:gsLst>
                    <a:lin ang="5400000" scaled="0"/>
                  </a:gradFill>
                  <a:latin typeface="Arial Narrow" panose="020B0606020202030204" pitchFamily="34" charset="0"/>
                </a:rPr>
                <a:t>New Efforts to Overcome Crisis: </a:t>
              </a:r>
              <a:r>
                <a:rPr kumimoji="1" lang="en-US" altLang="ko-KR" b="1" kern="0" dirty="0">
                  <a:solidFill>
                    <a:srgbClr val="FF0000"/>
                  </a:solidFill>
                  <a:latin typeface="Arial Narrow" panose="020B0606020202030204" pitchFamily="34" charset="0"/>
                </a:rPr>
                <a:t>HP </a:t>
              </a:r>
              <a:r>
                <a:rPr kumimoji="1" lang="en-US" altLang="ko-KR" b="1" kern="0" dirty="0" smtClean="0">
                  <a:solidFill>
                    <a:srgbClr val="FF0000"/>
                  </a:solidFill>
                  <a:latin typeface="Arial Narrow" panose="020B0606020202030204" pitchFamily="34" charset="0"/>
                </a:rPr>
                <a:t>is divided </a:t>
              </a:r>
              <a:r>
                <a:rPr kumimoji="1" lang="en-US" altLang="ko-KR" b="1" kern="0" dirty="0">
                  <a:solidFill>
                    <a:srgbClr val="FF0000"/>
                  </a:solidFill>
                  <a:latin typeface="Arial Narrow" panose="020B0606020202030204" pitchFamily="34" charset="0"/>
                </a:rPr>
                <a:t>into two </a:t>
              </a:r>
              <a:r>
                <a:rPr kumimoji="1" lang="en-US" altLang="ko-KR" b="1" kern="0" dirty="0" smtClean="0">
                  <a:solidFill>
                    <a:srgbClr val="FF0000"/>
                  </a:solidFill>
                  <a:latin typeface="Arial Narrow" panose="020B0606020202030204" pitchFamily="34" charset="0"/>
                </a:rPr>
                <a:t>separate companies </a:t>
              </a:r>
              <a:endParaRPr kumimoji="1" lang="en-US" altLang="ko-KR" b="1" kern="0" dirty="0">
                <a:solidFill>
                  <a:srgbClr val="FF0000"/>
                </a:solidFill>
                <a:latin typeface="Arial Narrow" panose="020B0606020202030204" pitchFamily="34" charset="0"/>
              </a:endParaRPr>
            </a:p>
            <a:p>
              <a:pPr marL="400050" indent="-171450">
                <a:lnSpc>
                  <a:spcPct val="140000"/>
                </a:lnSpc>
                <a:buFontTx/>
                <a:buChar char="-"/>
              </a:pPr>
              <a:r>
                <a:rPr kumimoji="1" lang="en-US" altLang="ko-KR" b="1" kern="0" dirty="0" smtClean="0">
                  <a:gradFill>
                    <a:gsLst>
                      <a:gs pos="0">
                        <a:prstClr val="black">
                          <a:lumMod val="65000"/>
                          <a:lumOff val="35000"/>
                        </a:prstClr>
                      </a:gs>
                      <a:gs pos="50000">
                        <a:prstClr val="black">
                          <a:lumMod val="75000"/>
                          <a:lumOff val="25000"/>
                        </a:prstClr>
                      </a:gs>
                    </a:gsLst>
                    <a:lin ang="5400000" scaled="0"/>
                  </a:gradFill>
                  <a:latin typeface="Arial Narrow" panose="020B0606020202030204" pitchFamily="34" charset="0"/>
                </a:rPr>
                <a:t>HP Inc.: Electronics such as PCs &amp; Printers </a:t>
              </a:r>
              <a:endParaRPr kumimoji="1" lang="en-US" altLang="ko-KR" b="1" kern="0" dirty="0">
                <a:gradFill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50000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0"/>
                </a:gradFill>
                <a:latin typeface="Arial Narrow" panose="020B0606020202030204" pitchFamily="34" charset="0"/>
              </a:endParaRPr>
            </a:p>
            <a:p>
              <a:pPr marL="400050" indent="-171450">
                <a:lnSpc>
                  <a:spcPct val="140000"/>
                </a:lnSpc>
                <a:buFontTx/>
                <a:buChar char="-"/>
              </a:pPr>
              <a:r>
                <a:rPr kumimoji="1" lang="en-US" altLang="ko-KR" b="1" kern="0" dirty="0">
                  <a:solidFill>
                    <a:srgbClr val="FF0000"/>
                  </a:solidFill>
                  <a:latin typeface="Arial Narrow" panose="020B0606020202030204" pitchFamily="34" charset="0"/>
                </a:rPr>
                <a:t>HP Enterprise</a:t>
              </a:r>
              <a:r>
                <a:rPr kumimoji="1" lang="en-US" altLang="ko-KR" b="1" kern="0" dirty="0" smtClean="0">
                  <a:gradFill>
                    <a:gsLst>
                      <a:gs pos="0">
                        <a:prstClr val="black">
                          <a:lumMod val="65000"/>
                          <a:lumOff val="35000"/>
                        </a:prstClr>
                      </a:gs>
                      <a:gs pos="50000">
                        <a:prstClr val="black">
                          <a:lumMod val="75000"/>
                          <a:lumOff val="25000"/>
                        </a:prstClr>
                      </a:gs>
                    </a:gsLst>
                    <a:lin ang="5400000" scaled="0"/>
                  </a:gradFill>
                  <a:latin typeface="Arial Narrow" panose="020B0606020202030204" pitchFamily="34" charset="0"/>
                </a:rPr>
                <a:t>: Information Services such as SW</a:t>
              </a:r>
              <a:r>
                <a:rPr kumimoji="1" lang="ko-KR" altLang="en-US" b="1" kern="0" dirty="0" smtClean="0">
                  <a:gradFill>
                    <a:gsLst>
                      <a:gs pos="0">
                        <a:prstClr val="black">
                          <a:lumMod val="65000"/>
                          <a:lumOff val="35000"/>
                        </a:prstClr>
                      </a:gs>
                      <a:gs pos="50000">
                        <a:prstClr val="black">
                          <a:lumMod val="75000"/>
                          <a:lumOff val="25000"/>
                        </a:prstClr>
                      </a:gs>
                    </a:gsLst>
                    <a:lin ang="5400000" scaled="0"/>
                  </a:gradFill>
                  <a:latin typeface="Arial Narrow" panose="020B0606020202030204" pitchFamily="34" charset="0"/>
                </a:rPr>
                <a:t> </a:t>
              </a:r>
              <a:r>
                <a:rPr kumimoji="1" lang="en-US" altLang="ko-KR" b="1" kern="0" dirty="0" smtClean="0">
                  <a:gradFill>
                    <a:gsLst>
                      <a:gs pos="0">
                        <a:prstClr val="black">
                          <a:lumMod val="65000"/>
                          <a:lumOff val="35000"/>
                        </a:prstClr>
                      </a:gs>
                      <a:gs pos="50000">
                        <a:prstClr val="black">
                          <a:lumMod val="75000"/>
                          <a:lumOff val="25000"/>
                        </a:prstClr>
                      </a:gs>
                    </a:gsLst>
                    <a:lin ang="5400000" scaled="0"/>
                  </a:gradFill>
                  <a:latin typeface="Arial Narrow" panose="020B0606020202030204" pitchFamily="34" charset="0"/>
                </a:rPr>
                <a:t>Dev. &amp; Infrastructure Dev.</a:t>
              </a:r>
              <a:endParaRPr kumimoji="1" lang="en-US" altLang="ko-KR" b="1" kern="0" dirty="0">
                <a:gradFill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50000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0"/>
                </a:gradFill>
                <a:latin typeface="Arial Narrow" panose="020B0606020202030204" pitchFamily="34" charset="0"/>
              </a:endParaRPr>
            </a:p>
          </p:txBody>
        </p:sp>
        <p:grpSp>
          <p:nvGrpSpPr>
            <p:cNvPr id="68" name="그룹 67"/>
            <p:cNvGrpSpPr/>
            <p:nvPr/>
          </p:nvGrpSpPr>
          <p:grpSpPr>
            <a:xfrm>
              <a:off x="379210" y="5563883"/>
              <a:ext cx="106410" cy="167333"/>
              <a:chOff x="409755" y="4148034"/>
              <a:chExt cx="97813" cy="153813"/>
            </a:xfrm>
            <a:solidFill>
              <a:srgbClr val="0066FF"/>
            </a:solidFill>
          </p:grpSpPr>
          <p:sp>
            <p:nvSpPr>
              <p:cNvPr id="69" name="모서리가 둥근 직사각형 68"/>
              <p:cNvSpPr/>
              <p:nvPr/>
            </p:nvSpPr>
            <p:spPr>
              <a:xfrm>
                <a:off x="409755" y="4148034"/>
                <a:ext cx="54677" cy="54677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0" name="모서리가 둥근 직사각형 69"/>
              <p:cNvSpPr/>
              <p:nvPr/>
            </p:nvSpPr>
            <p:spPr>
              <a:xfrm>
                <a:off x="452891" y="4197602"/>
                <a:ext cx="54677" cy="54677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1" name="모서리가 둥근 직사각형 70"/>
              <p:cNvSpPr/>
              <p:nvPr/>
            </p:nvSpPr>
            <p:spPr>
              <a:xfrm>
                <a:off x="409755" y="4247170"/>
                <a:ext cx="54677" cy="54677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</p:grpSp>
      </p:grp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64720"/>
            <a:ext cx="2468563" cy="1167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그룹 2"/>
          <p:cNvGrpSpPr/>
          <p:nvPr/>
        </p:nvGrpSpPr>
        <p:grpSpPr>
          <a:xfrm>
            <a:off x="7111953" y="476672"/>
            <a:ext cx="1276471" cy="1884893"/>
            <a:chOff x="7111953" y="476672"/>
            <a:chExt cx="1276471" cy="1884893"/>
          </a:xfrm>
        </p:grpSpPr>
        <p:pic>
          <p:nvPicPr>
            <p:cNvPr id="73" name="Picture 2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994"/>
            <a:stretch/>
          </p:blipFill>
          <p:spPr bwMode="auto">
            <a:xfrm>
              <a:off x="7171379" y="1628800"/>
              <a:ext cx="1217045" cy="7327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0" name="Picture 2" descr="휴렛패커드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11953" y="476672"/>
              <a:ext cx="1038679" cy="10386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22675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8" descr="C:\Users\O\Desktop\V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62" b="91999"/>
          <a:stretch/>
        </p:blipFill>
        <p:spPr bwMode="auto">
          <a:xfrm>
            <a:off x="7092280" y="0"/>
            <a:ext cx="2051720" cy="54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제작중\2015.05.14_IITP 파워포인트\1\시안\요소\내지라인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10" r="3583"/>
          <a:stretch/>
        </p:blipFill>
        <p:spPr bwMode="auto">
          <a:xfrm>
            <a:off x="0" y="11548"/>
            <a:ext cx="9144000" cy="1232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E:\제작중\2014.06.23_정보통신산업진흥원 파워포인트\템플릿\0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308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730894" y="2577678"/>
            <a:ext cx="4395050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48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ea typeface="HY헤드라인M" panose="02030600000101010101" pitchFamily="18" charset="-127"/>
              </a:rPr>
              <a:t>Rising </a:t>
            </a:r>
            <a:r>
              <a:rPr lang="en-US" altLang="ko-KR" sz="48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ea typeface="HY헤드라인M" panose="02030600000101010101" pitchFamily="18" charset="-127"/>
              </a:rPr>
              <a:t>S</a:t>
            </a:r>
            <a:r>
              <a:rPr lang="en-US" altLang="ko-KR" sz="48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ea typeface="HY헤드라인M" panose="02030600000101010101" pitchFamily="18" charset="-127"/>
              </a:rPr>
              <a:t>tars</a:t>
            </a:r>
            <a:r>
              <a:rPr lang="en-US" altLang="ko-KR" sz="48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ea typeface="HY헤드라인M" panose="02030600000101010101" pitchFamily="18" charset="-127"/>
              </a:rPr>
              <a:t>?</a:t>
            </a:r>
            <a:endParaRPr lang="ko-KR" altLang="en-US" sz="4800" spc="-150" dirty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  <a:ea typeface="HY헤드라인M" panose="02030600000101010101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899592" y="3476615"/>
            <a:ext cx="777686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altLang="ko-KR" sz="2400" b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ea typeface="맑은 고딕" panose="020B0503020000020004" pitchFamily="50" charset="-127"/>
              </a:rPr>
              <a:t>Financial </a:t>
            </a:r>
            <a:r>
              <a:rPr lang="en-US" altLang="ko-KR" sz="2400" b="1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ea typeface="맑은 고딕" panose="020B0503020000020004" pitchFamily="50" charset="-127"/>
              </a:rPr>
              <a:t>Times (</a:t>
            </a:r>
            <a:r>
              <a:rPr lang="en-US" altLang="ko-KR" sz="2400" b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ea typeface="맑은 고딕" panose="020B0503020000020004" pitchFamily="50" charset="-127"/>
              </a:rPr>
              <a:t>England</a:t>
            </a:r>
            <a:r>
              <a:rPr lang="en-US" altLang="ko-KR" sz="2400" b="1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ea typeface="맑은 고딕" panose="020B0503020000020004" pitchFamily="50" charset="-127"/>
              </a:rPr>
              <a:t>)</a:t>
            </a:r>
            <a:r>
              <a:rPr lang="en-US" altLang="ko-KR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맑은 고딕" panose="020B0503020000020004" pitchFamily="50" charset="-127"/>
              </a:rPr>
              <a:t>: </a:t>
            </a:r>
            <a:r>
              <a:rPr lang="en-US" altLang="ko-K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맑은 고딕" panose="020B0503020000020004" pitchFamily="50" charset="-127"/>
              </a:rPr>
              <a:t>Top 21 </a:t>
            </a:r>
            <a:r>
              <a:rPr lang="en-US" altLang="ko-KR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맑은 고딕" panose="020B0503020000020004" pitchFamily="50" charset="-127"/>
              </a:rPr>
              <a:t>Disrupters (</a:t>
            </a:r>
            <a:r>
              <a:rPr lang="en-US" altLang="ko-K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맑은 고딕" panose="020B0503020000020004" pitchFamily="50" charset="-127"/>
              </a:rPr>
              <a:t>2014.12)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altLang="ko-KR" sz="2400" b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ea typeface="맑은 고딕" panose="020B0503020000020004" pitchFamily="50" charset="-127"/>
              </a:rPr>
              <a:t>MIT Tech. </a:t>
            </a:r>
            <a:r>
              <a:rPr lang="en-US" altLang="ko-KR" sz="2400" b="1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ea typeface="맑은 고딕" panose="020B0503020000020004" pitchFamily="50" charset="-127"/>
              </a:rPr>
              <a:t>Review</a:t>
            </a:r>
            <a:r>
              <a:rPr lang="en-US" altLang="ko-KR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맑은 고딕" panose="020B0503020000020004" pitchFamily="50" charset="-127"/>
              </a:rPr>
              <a:t>: </a:t>
            </a:r>
            <a:r>
              <a:rPr lang="en-US" altLang="ko-K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맑은 고딕" panose="020B0503020000020004" pitchFamily="50" charset="-127"/>
              </a:rPr>
              <a:t>50 Smartest Companies in 2015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altLang="ko-KR" sz="2400" b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ea typeface="맑은 고딕" panose="020B0503020000020004" pitchFamily="50" charset="-127"/>
              </a:rPr>
              <a:t>BCG </a:t>
            </a:r>
            <a:r>
              <a:rPr lang="en-US" altLang="ko-KR" sz="2400" b="1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ea typeface="맑은 고딕" panose="020B0503020000020004" pitchFamily="50" charset="-127"/>
              </a:rPr>
              <a:t>Survey</a:t>
            </a:r>
            <a:r>
              <a:rPr lang="en-US" altLang="ko-KR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맑은 고딕" panose="020B0503020000020004" pitchFamily="50" charset="-127"/>
              </a:rPr>
              <a:t>: </a:t>
            </a:r>
            <a:r>
              <a:rPr lang="en-US" altLang="ko-K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맑은 고딕" panose="020B0503020000020004" pitchFamily="50" charset="-127"/>
              </a:rPr>
              <a:t>The </a:t>
            </a:r>
            <a:r>
              <a:rPr lang="en-US" altLang="ko-KR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맑은 고딕" panose="020B0503020000020004" pitchFamily="50" charset="-127"/>
              </a:rPr>
              <a:t>Most Innovative Companies </a:t>
            </a:r>
            <a:r>
              <a:rPr lang="en-US" altLang="ko-K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맑은 고딕" panose="020B0503020000020004" pitchFamily="50" charset="-127"/>
              </a:rPr>
              <a:t>2015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altLang="ko-KR" sz="2400" b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ea typeface="맑은 고딕" panose="020B0503020000020004" pitchFamily="50" charset="-127"/>
              </a:rPr>
              <a:t>Fast </a:t>
            </a:r>
            <a:r>
              <a:rPr lang="en-US" altLang="ko-KR" sz="2400" b="1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ea typeface="맑은 고딕" panose="020B0503020000020004" pitchFamily="50" charset="-127"/>
              </a:rPr>
              <a:t>Company</a:t>
            </a:r>
            <a:r>
              <a:rPr lang="en-US" altLang="ko-KR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맑은 고딕" panose="020B0503020000020004" pitchFamily="50" charset="-127"/>
              </a:rPr>
              <a:t>: World’s </a:t>
            </a:r>
            <a:r>
              <a:rPr lang="en-US" altLang="ko-K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맑은 고딕" panose="020B0503020000020004" pitchFamily="50" charset="-127"/>
              </a:rPr>
              <a:t>Most Innovative Companies 2015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altLang="ko-KR" sz="2400" b="1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ea typeface="맑은 고딕" panose="020B0503020000020004" pitchFamily="50" charset="-127"/>
              </a:rPr>
              <a:t>Fortune</a:t>
            </a:r>
            <a:r>
              <a:rPr lang="en-US" altLang="ko-KR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맑은 고딕" panose="020B0503020000020004" pitchFamily="50" charset="-127"/>
              </a:rPr>
              <a:t>: List </a:t>
            </a:r>
            <a:r>
              <a:rPr lang="en-US" altLang="ko-K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맑은 고딕" panose="020B0503020000020004" pitchFamily="50" charset="-127"/>
              </a:rPr>
              <a:t>of </a:t>
            </a:r>
            <a:r>
              <a:rPr lang="en-US" altLang="ko-KR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맑은 고딕" panose="020B0503020000020004" pitchFamily="50" charset="-127"/>
              </a:rPr>
              <a:t>Unicorn Startups (</a:t>
            </a:r>
            <a:r>
              <a:rPr lang="en-US" altLang="ko-K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맑은 고딕" panose="020B0503020000020004" pitchFamily="50" charset="-127"/>
              </a:rPr>
              <a:t>2016.01.19)</a:t>
            </a:r>
            <a:endParaRPr lang="ko-KR" alt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  <a:ea typeface="맑은 고딕" panose="020B0503020000020004" pitchFamily="50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94637" y="2505670"/>
            <a:ext cx="8771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Ⅳ</a:t>
            </a:r>
            <a:endParaRPr lang="ko-KR" altLang="en-US" sz="5400" b="1" dirty="0">
              <a:solidFill>
                <a:schemeClr val="tx1">
                  <a:lumMod val="75000"/>
                  <a:lumOff val="25000"/>
                </a:schemeClr>
              </a:solidFill>
              <a:latin typeface="PMingLiU" panose="02020500000000000000" pitchFamily="18" charset="-120"/>
            </a:endParaRPr>
          </a:p>
        </p:txBody>
      </p:sp>
      <p:sp>
        <p:nvSpPr>
          <p:cNvPr id="9" name="타원 8"/>
          <p:cNvSpPr/>
          <p:nvPr/>
        </p:nvSpPr>
        <p:spPr>
          <a:xfrm>
            <a:off x="2339752" y="2867595"/>
            <a:ext cx="85725" cy="85725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2465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C:\Users\O\Desktop\마스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모서리가 둥근 직사각형 31"/>
          <p:cNvSpPr/>
          <p:nvPr/>
        </p:nvSpPr>
        <p:spPr>
          <a:xfrm>
            <a:off x="314031" y="1308323"/>
            <a:ext cx="8543984" cy="3967756"/>
          </a:xfrm>
          <a:prstGeom prst="roundRect">
            <a:avLst>
              <a:gd name="adj" fmla="val 2282"/>
            </a:avLst>
          </a:prstGeom>
          <a:solidFill>
            <a:schemeClr val="bg1"/>
          </a:solidFill>
          <a:ln w="25400">
            <a:gradFill flip="none" rotWithShape="1">
              <a:gsLst>
                <a:gs pos="0">
                  <a:srgbClr val="148AC7"/>
                </a:gs>
                <a:gs pos="100000">
                  <a:schemeClr val="bg1"/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7" name="직사각형 46"/>
          <p:cNvSpPr/>
          <p:nvPr/>
        </p:nvSpPr>
        <p:spPr>
          <a:xfrm>
            <a:off x="167508" y="1097244"/>
            <a:ext cx="5916660" cy="422158"/>
          </a:xfrm>
          <a:prstGeom prst="rect">
            <a:avLst/>
          </a:prstGeom>
          <a:solidFill>
            <a:srgbClr val="007ECC"/>
          </a:solidFill>
          <a:ln w="3175">
            <a:noFill/>
          </a:ln>
          <a:effectLst>
            <a:outerShdw dist="76200" algn="l" rotWithShape="0">
              <a:schemeClr val="tx2">
                <a:lumMod val="20000"/>
                <a:lumOff val="8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48" name="Text Box 45"/>
          <p:cNvSpPr txBox="1">
            <a:spLocks noChangeArrowheads="1"/>
          </p:cNvSpPr>
          <p:nvPr/>
        </p:nvSpPr>
        <p:spPr bwMode="auto">
          <a:xfrm>
            <a:off x="289239" y="1052736"/>
            <a:ext cx="52188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Clr>
                <a:srgbClr val="A50021"/>
              </a:buClr>
            </a:pPr>
            <a:r>
              <a:rPr lang="en-US" altLang="ko-KR" sz="2400" b="1" dirty="0">
                <a:solidFill>
                  <a:srgbClr val="FFFF00"/>
                </a:solidFill>
                <a:latin typeface="Arial Narrow" panose="020B0606020202030204" pitchFamily="34" charset="0"/>
                <a:ea typeface="맑은 고딕" panose="020B0503020000020004" pitchFamily="50" charset="-127"/>
              </a:rPr>
              <a:t>Top 21 “Disrupters” </a:t>
            </a:r>
            <a:r>
              <a:rPr lang="en-US" altLang="ko-KR" sz="2400" b="1" dirty="0">
                <a:solidFill>
                  <a:schemeClr val="bg1"/>
                </a:solidFill>
                <a:latin typeface="Arial Narrow" panose="020B0606020202030204" pitchFamily="34" charset="0"/>
                <a:ea typeface="맑은 고딕" panose="020B0503020000020004" pitchFamily="50" charset="-127"/>
              </a:rPr>
              <a:t>in </a:t>
            </a:r>
            <a:r>
              <a:rPr lang="en-US" altLang="ko-KR" sz="2400" b="1" dirty="0" smtClean="0">
                <a:solidFill>
                  <a:schemeClr val="bg1"/>
                </a:solidFill>
                <a:latin typeface="Arial Narrow" panose="020B0606020202030204" pitchFamily="34" charset="0"/>
                <a:ea typeface="맑은 고딕" panose="020B0503020000020004" pitchFamily="50" charset="-127"/>
              </a:rPr>
              <a:t>Different </a:t>
            </a:r>
            <a:r>
              <a:rPr lang="en-US" altLang="ko-KR" sz="2400" b="1" dirty="0">
                <a:solidFill>
                  <a:schemeClr val="bg1"/>
                </a:solidFill>
                <a:latin typeface="Arial Narrow" panose="020B0606020202030204" pitchFamily="34" charset="0"/>
                <a:ea typeface="맑은 고딕" panose="020B0503020000020004" pitchFamily="50" charset="-127"/>
              </a:rPr>
              <a:t>I</a:t>
            </a:r>
            <a:r>
              <a:rPr lang="en-US" altLang="ko-KR" sz="2400" b="1" dirty="0" smtClean="0">
                <a:solidFill>
                  <a:schemeClr val="bg1"/>
                </a:solidFill>
                <a:latin typeface="Arial Narrow" panose="020B0606020202030204" pitchFamily="34" charset="0"/>
                <a:ea typeface="맑은 고딕" panose="020B0503020000020004" pitchFamily="50" charset="-127"/>
              </a:rPr>
              <a:t>ndustries</a:t>
            </a:r>
            <a:endParaRPr kumimoji="1" lang="ko-KR" altLang="en-US" b="1" kern="0" spc="-150" dirty="0">
              <a:gradFill>
                <a:gsLst>
                  <a:gs pos="0">
                    <a:srgbClr val="FFFF00"/>
                  </a:gs>
                  <a:gs pos="100000">
                    <a:srgbClr val="FFFF00"/>
                  </a:gs>
                </a:gsLst>
                <a:lin ang="5400000" scaled="0"/>
              </a:gradFill>
            </a:endParaRPr>
          </a:p>
        </p:txBody>
      </p:sp>
      <p:pic>
        <p:nvPicPr>
          <p:cNvPr id="16" name="Picture 5" descr="E:\제작중\2015.05.14_IITP 파워포인트\1\시안\요소\내지라인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10" r="3583"/>
          <a:stretch/>
        </p:blipFill>
        <p:spPr bwMode="auto">
          <a:xfrm>
            <a:off x="0" y="-27384"/>
            <a:ext cx="9144000" cy="1232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0" name="직선 연결선 119"/>
          <p:cNvCxnSpPr/>
          <p:nvPr/>
        </p:nvCxnSpPr>
        <p:spPr>
          <a:xfrm>
            <a:off x="264408" y="802747"/>
            <a:ext cx="8384450" cy="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직선 연결선 120"/>
          <p:cNvCxnSpPr/>
          <p:nvPr/>
        </p:nvCxnSpPr>
        <p:spPr>
          <a:xfrm>
            <a:off x="273834" y="798431"/>
            <a:ext cx="349259" cy="0"/>
          </a:xfrm>
          <a:prstGeom prst="line">
            <a:avLst/>
          </a:prstGeom>
          <a:ln w="22225" cap="sq">
            <a:solidFill>
              <a:srgbClr val="DE5A00"/>
            </a:solidFill>
            <a:prstDash val="solid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TextBox 107"/>
          <p:cNvSpPr txBox="1"/>
          <p:nvPr/>
        </p:nvSpPr>
        <p:spPr>
          <a:xfrm>
            <a:off x="251520" y="332656"/>
            <a:ext cx="4756806" cy="430887"/>
          </a:xfrm>
          <a:prstGeom prst="rect">
            <a:avLst/>
          </a:prstGeom>
          <a:noFill/>
        </p:spPr>
        <p:txBody>
          <a:bodyPr wrap="none" lIns="36000" rIns="36000" rtlCol="0" anchor="ctr">
            <a:spAutoFit/>
          </a:bodyPr>
          <a:lstStyle/>
          <a:p>
            <a:r>
              <a:rPr lang="en-US" altLang="ko-KR" sz="2200" spc="-100" dirty="0">
                <a:gradFill>
                  <a:gsLst>
                    <a:gs pos="0">
                      <a:srgbClr val="F79646">
                        <a:lumMod val="75000"/>
                      </a:srgbClr>
                    </a:gs>
                    <a:gs pos="100000">
                      <a:srgbClr val="CC3300"/>
                    </a:gs>
                  </a:gsLst>
                  <a:lin ang="5400000" scaled="0"/>
                </a:gradFill>
                <a:effectLst>
                  <a:glow rad="101600">
                    <a:srgbClr val="FFFFFF"/>
                  </a:glow>
                </a:effectLst>
                <a:latin typeface="Arial Black" panose="020B0A04020102020204" pitchFamily="34" charset="0"/>
                <a:ea typeface="HY견고딕" pitchFamily="18" charset="-127"/>
              </a:rPr>
              <a:t>5-1. Market Disruptors – 2014, FT</a:t>
            </a:r>
            <a:endParaRPr lang="ko-KR" altLang="en-US" sz="2200" spc="-100" dirty="0">
              <a:gradFill>
                <a:gsLst>
                  <a:gs pos="0">
                    <a:srgbClr val="F79646">
                      <a:lumMod val="75000"/>
                    </a:srgbClr>
                  </a:gs>
                  <a:gs pos="100000">
                    <a:srgbClr val="CC3300"/>
                  </a:gs>
                </a:gsLst>
                <a:lin ang="5400000" scaled="0"/>
              </a:gradFill>
              <a:effectLst>
                <a:glow rad="101600">
                  <a:srgbClr val="FFFFFF"/>
                </a:glow>
              </a:effectLst>
              <a:latin typeface="Arial Black" panose="020B0A04020102020204" pitchFamily="34" charset="0"/>
              <a:ea typeface="HY견고딕" pitchFamily="18" charset="-127"/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457673" y="1673308"/>
            <a:ext cx="8293250" cy="3505870"/>
            <a:chOff x="323528" y="1556792"/>
            <a:chExt cx="8578689" cy="3505870"/>
          </a:xfrm>
        </p:grpSpPr>
        <p:pic>
          <p:nvPicPr>
            <p:cNvPr id="109" name="그림 108"/>
            <p:cNvPicPr/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4" r="1" b="13424"/>
            <a:stretch/>
          </p:blipFill>
          <p:spPr bwMode="auto">
            <a:xfrm>
              <a:off x="323528" y="1556792"/>
              <a:ext cx="8578689" cy="3505870"/>
            </a:xfrm>
            <a:prstGeom prst="rect">
              <a:avLst/>
            </a:prstGeom>
            <a:noFill/>
          </p:spPr>
        </p:pic>
        <p:pic>
          <p:nvPicPr>
            <p:cNvPr id="2" name="그림 1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08" t="50000" r="53359" b="26061"/>
            <a:stretch/>
          </p:blipFill>
          <p:spPr>
            <a:xfrm>
              <a:off x="988077" y="3974304"/>
              <a:ext cx="660911" cy="205213"/>
            </a:xfrm>
            <a:prstGeom prst="rect">
              <a:avLst/>
            </a:prstGeom>
          </p:spPr>
        </p:pic>
        <p:pic>
          <p:nvPicPr>
            <p:cNvPr id="26" name="그림 25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08" t="50000" r="53359" b="26061"/>
            <a:stretch/>
          </p:blipFill>
          <p:spPr>
            <a:xfrm>
              <a:off x="975238" y="4254098"/>
              <a:ext cx="660911" cy="205213"/>
            </a:xfrm>
            <a:prstGeom prst="rect">
              <a:avLst/>
            </a:prstGeom>
          </p:spPr>
        </p:pic>
        <p:pic>
          <p:nvPicPr>
            <p:cNvPr id="27" name="그림 26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08" t="50000" r="53359" b="26061"/>
            <a:stretch/>
          </p:blipFill>
          <p:spPr>
            <a:xfrm>
              <a:off x="4058609" y="3237748"/>
              <a:ext cx="538106" cy="205213"/>
            </a:xfrm>
            <a:prstGeom prst="rect">
              <a:avLst/>
            </a:prstGeom>
          </p:spPr>
        </p:pic>
        <p:pic>
          <p:nvPicPr>
            <p:cNvPr id="28" name="그림 27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08" t="50000" r="53359" b="26061"/>
            <a:stretch/>
          </p:blipFill>
          <p:spPr>
            <a:xfrm>
              <a:off x="4105901" y="3694510"/>
              <a:ext cx="415303" cy="205213"/>
            </a:xfrm>
            <a:prstGeom prst="rect">
              <a:avLst/>
            </a:prstGeom>
          </p:spPr>
        </p:pic>
        <p:pic>
          <p:nvPicPr>
            <p:cNvPr id="29" name="그림 28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08" t="50000" r="53359" b="26061"/>
            <a:stretch/>
          </p:blipFill>
          <p:spPr>
            <a:xfrm>
              <a:off x="5220073" y="3105988"/>
              <a:ext cx="864096" cy="205213"/>
            </a:xfrm>
            <a:prstGeom prst="rect">
              <a:avLst/>
            </a:prstGeom>
          </p:spPr>
        </p:pic>
        <p:pic>
          <p:nvPicPr>
            <p:cNvPr id="30" name="그림 29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08" t="50000" r="53359" b="26061"/>
            <a:stretch/>
          </p:blipFill>
          <p:spPr>
            <a:xfrm>
              <a:off x="7390556" y="2287302"/>
              <a:ext cx="518528" cy="205213"/>
            </a:xfrm>
            <a:prstGeom prst="rect">
              <a:avLst/>
            </a:prstGeom>
          </p:spPr>
        </p:pic>
      </p:grpSp>
      <p:pic>
        <p:nvPicPr>
          <p:cNvPr id="46" name="Picture 3" descr="C:\Users\nipa\Desktop\BS-04-4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100" y="44624"/>
            <a:ext cx="1885950" cy="379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5" name="그룹 54"/>
          <p:cNvGrpSpPr/>
          <p:nvPr/>
        </p:nvGrpSpPr>
        <p:grpSpPr>
          <a:xfrm>
            <a:off x="103446" y="5100713"/>
            <a:ext cx="9005058" cy="216481"/>
            <a:chOff x="324717" y="4967240"/>
            <a:chExt cx="9005058" cy="216481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56" name="자유형 55"/>
            <p:cNvSpPr/>
            <p:nvPr/>
          </p:nvSpPr>
          <p:spPr>
            <a:xfrm flipV="1">
              <a:off x="324717" y="4978052"/>
              <a:ext cx="288977" cy="198213"/>
            </a:xfrm>
            <a:custGeom>
              <a:avLst/>
              <a:gdLst>
                <a:gd name="connsiteX0" fmla="*/ 0 w 118297"/>
                <a:gd name="connsiteY0" fmla="*/ 0 h 166254"/>
                <a:gd name="connsiteX1" fmla="*/ 118297 w 118297"/>
                <a:gd name="connsiteY1" fmla="*/ 0 h 166254"/>
                <a:gd name="connsiteX2" fmla="*/ 118297 w 118297"/>
                <a:gd name="connsiteY2" fmla="*/ 166254 h 166254"/>
                <a:gd name="connsiteX3" fmla="*/ 0 w 118297"/>
                <a:gd name="connsiteY3" fmla="*/ 0 h 166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8297" h="166254">
                  <a:moveTo>
                    <a:pt x="0" y="0"/>
                  </a:moveTo>
                  <a:lnTo>
                    <a:pt x="118297" y="0"/>
                  </a:lnTo>
                  <a:lnTo>
                    <a:pt x="118297" y="16625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57" name="자유형 56"/>
            <p:cNvSpPr/>
            <p:nvPr/>
          </p:nvSpPr>
          <p:spPr>
            <a:xfrm flipH="1" flipV="1">
              <a:off x="9014165" y="4967240"/>
              <a:ext cx="315610" cy="216481"/>
            </a:xfrm>
            <a:custGeom>
              <a:avLst/>
              <a:gdLst>
                <a:gd name="connsiteX0" fmla="*/ 0 w 118297"/>
                <a:gd name="connsiteY0" fmla="*/ 0 h 166254"/>
                <a:gd name="connsiteX1" fmla="*/ 118297 w 118297"/>
                <a:gd name="connsiteY1" fmla="*/ 0 h 166254"/>
                <a:gd name="connsiteX2" fmla="*/ 118297 w 118297"/>
                <a:gd name="connsiteY2" fmla="*/ 166254 h 166254"/>
                <a:gd name="connsiteX3" fmla="*/ 0 w 118297"/>
                <a:gd name="connsiteY3" fmla="*/ 0 h 166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8297" h="166254">
                  <a:moveTo>
                    <a:pt x="0" y="0"/>
                  </a:moveTo>
                  <a:lnTo>
                    <a:pt x="118297" y="0"/>
                  </a:lnTo>
                  <a:lnTo>
                    <a:pt x="118297" y="16625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sp>
        <p:nvSpPr>
          <p:cNvPr id="58" name="직사각형 57"/>
          <p:cNvSpPr/>
          <p:nvPr/>
        </p:nvSpPr>
        <p:spPr>
          <a:xfrm>
            <a:off x="92658" y="5308499"/>
            <a:ext cx="9003842" cy="1399407"/>
          </a:xfrm>
          <a:prstGeom prst="rect">
            <a:avLst/>
          </a:prstGeom>
          <a:gradFill>
            <a:gsLst>
              <a:gs pos="55400">
                <a:srgbClr val="E4E4E4"/>
              </a:gs>
              <a:gs pos="23000">
                <a:schemeClr val="bg1">
                  <a:lumMod val="85000"/>
                </a:schemeClr>
              </a:gs>
            </a:gsLst>
            <a:lin ang="15000000" scaled="0"/>
          </a:gradFill>
          <a:ln w="15875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 dirty="0">
              <a:solidFill>
                <a:schemeClr val="tx1"/>
              </a:solidFill>
            </a:endParaRPr>
          </a:p>
        </p:txBody>
      </p:sp>
      <p:pic>
        <p:nvPicPr>
          <p:cNvPr id="66" name="Picture 143" descr="체크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38" y="5373216"/>
            <a:ext cx="226756" cy="23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143" descr="체크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93" y="5949280"/>
            <a:ext cx="226756" cy="23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그림 7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736" y="6148372"/>
            <a:ext cx="5400600" cy="939090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688931" y="5272752"/>
            <a:ext cx="805953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2000" b="1" kern="0" dirty="0" smtClean="0">
                <a:gradFill>
                  <a:gsLst>
                    <a:gs pos="0">
                      <a:srgbClr val="045ECC"/>
                    </a:gs>
                    <a:gs pos="100000">
                      <a:srgbClr val="045ECC"/>
                    </a:gs>
                  </a:gsLst>
                  <a:lin ang="5400000" scaled="0"/>
                </a:gradFill>
                <a:latin typeface="Arial Narrow" panose="020B0606020202030204" pitchFamily="34" charset="0"/>
              </a:rPr>
              <a:t>Market Disruptors</a:t>
            </a:r>
            <a:r>
              <a:rPr kumimoji="1" lang="ko-KR" altLang="en-US" sz="2000" b="1" kern="0" dirty="0" smtClean="0">
                <a:solidFill>
                  <a:srgbClr val="0066FF"/>
                </a:solidFill>
                <a:latin typeface="Arial Narrow" panose="020B0606020202030204" pitchFamily="34" charset="0"/>
              </a:rPr>
              <a:t> </a:t>
            </a:r>
            <a:r>
              <a:rPr kumimoji="1" lang="en-US" altLang="ko-KR" sz="2000" b="1" kern="0" dirty="0">
                <a:gradFill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50000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0"/>
                </a:gradFill>
                <a:latin typeface="Arial Narrow" panose="020B0606020202030204" pitchFamily="34" charset="0"/>
              </a:rPr>
              <a:t>crush </a:t>
            </a:r>
            <a:r>
              <a:rPr kumimoji="1" lang="en-US" altLang="ko-KR" sz="2000" b="1" kern="0" dirty="0">
                <a:gradFill>
                  <a:gsLst>
                    <a:gs pos="0">
                      <a:srgbClr val="045ECC"/>
                    </a:gs>
                    <a:gs pos="100000">
                      <a:srgbClr val="045ECC"/>
                    </a:gs>
                  </a:gsLst>
                  <a:lin ang="5400000" scaled="0"/>
                </a:gradFill>
                <a:latin typeface="Arial Narrow" panose="020B0606020202030204" pitchFamily="34" charset="0"/>
              </a:rPr>
              <a:t>existing business models </a:t>
            </a:r>
            <a:r>
              <a:rPr kumimoji="1" lang="en-US" altLang="ko-KR" sz="2000" b="1" kern="0" dirty="0">
                <a:gradFill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50000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0"/>
                </a:gradFill>
                <a:latin typeface="Arial Narrow" panose="020B0606020202030204" pitchFamily="34" charset="0"/>
              </a:rPr>
              <a:t>and</a:t>
            </a:r>
            <a:r>
              <a:rPr kumimoji="1" lang="en-US" altLang="ko-KR" sz="2000" b="1" kern="0" dirty="0">
                <a:gradFill>
                  <a:gsLst>
                    <a:gs pos="0">
                      <a:srgbClr val="045ECC"/>
                    </a:gs>
                    <a:gs pos="100000">
                      <a:srgbClr val="045ECC"/>
                    </a:gs>
                  </a:gsLst>
                  <a:lin ang="5400000" scaled="0"/>
                </a:gradFill>
                <a:latin typeface="Arial Narrow" panose="020B0606020202030204" pitchFamily="34" charset="0"/>
              </a:rPr>
              <a:t> put people out of jobs</a:t>
            </a:r>
            <a:r>
              <a:rPr kumimoji="1" lang="en-US" altLang="ko-KR" sz="2000" b="1" kern="0" dirty="0">
                <a:gradFill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50000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0"/>
                </a:gradFill>
                <a:latin typeface="Arial Narrow" panose="020B0606020202030204" pitchFamily="34" charset="0"/>
              </a:rPr>
              <a:t>,</a:t>
            </a:r>
          </a:p>
          <a:p>
            <a:pPr algn="ctr" fontAlgn="base" latinLnBrk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2000" b="1" kern="0" dirty="0">
                <a:gradFill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50000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0"/>
                </a:gradFill>
                <a:latin typeface="Arial Narrow" panose="020B0606020202030204" pitchFamily="34" charset="0"/>
              </a:rPr>
              <a:t>but also </a:t>
            </a:r>
            <a:r>
              <a:rPr kumimoji="1" lang="en-US" altLang="ko-KR" sz="2000" b="1" kern="0" dirty="0">
                <a:gradFill>
                  <a:gsLst>
                    <a:gs pos="0">
                      <a:srgbClr val="045ECC"/>
                    </a:gs>
                    <a:gs pos="100000">
                      <a:srgbClr val="045ECC"/>
                    </a:gs>
                  </a:gsLst>
                  <a:lin ang="5400000" scaled="0"/>
                </a:gradFill>
                <a:latin typeface="Arial Narrow" panose="020B0606020202030204" pitchFamily="34" charset="0"/>
              </a:rPr>
              <a:t>creates new opportunities</a:t>
            </a:r>
            <a:endParaRPr kumimoji="1" lang="ko-KR" altLang="en-US" sz="2000" b="1" kern="0" dirty="0">
              <a:gradFill>
                <a:gsLst>
                  <a:gs pos="0">
                    <a:srgbClr val="045ECC"/>
                  </a:gs>
                  <a:gs pos="100000">
                    <a:srgbClr val="045ECC"/>
                  </a:gs>
                </a:gsLst>
                <a:lin ang="5400000" scaled="0"/>
              </a:gradFill>
              <a:latin typeface="Arial Narrow" panose="020B0606020202030204" pitchFamily="34" charset="0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452977" y="5857069"/>
            <a:ext cx="8727535" cy="4490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 latinLnBrk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2000" b="1" kern="0" dirty="0">
                <a:gradFill>
                  <a:gsLst>
                    <a:gs pos="0">
                      <a:srgbClr val="045ECC"/>
                    </a:gs>
                    <a:gs pos="100000">
                      <a:srgbClr val="045ECC"/>
                    </a:gs>
                  </a:gsLst>
                  <a:lin ang="5400000" scaled="0"/>
                </a:gradFill>
                <a:latin typeface="Arial Narrow" panose="020B0606020202030204" pitchFamily="34" charset="0"/>
              </a:rPr>
              <a:t>Financial Times (FT) </a:t>
            </a:r>
            <a:r>
              <a:rPr kumimoji="1" lang="en-US" altLang="ko-KR" sz="2000" b="1" kern="0" dirty="0">
                <a:gradFill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50000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0"/>
                </a:gradFill>
                <a:latin typeface="Arial Narrow" panose="020B0606020202030204" pitchFamily="34" charset="0"/>
              </a:rPr>
              <a:t>names these companies as </a:t>
            </a:r>
            <a:r>
              <a:rPr kumimoji="1" lang="en-US" altLang="ko-KR" sz="2000" b="1" kern="0" dirty="0">
                <a:gradFill>
                  <a:gsLst>
                    <a:gs pos="0">
                      <a:srgbClr val="045ECC"/>
                    </a:gs>
                    <a:gs pos="100000">
                      <a:srgbClr val="045ECC"/>
                    </a:gs>
                  </a:gsLst>
                  <a:lin ang="5400000" scaled="0"/>
                </a:gradFill>
                <a:latin typeface="Arial Narrow" panose="020B0606020202030204" pitchFamily="34" charset="0"/>
              </a:rPr>
              <a:t>Disruptively Innovative</a:t>
            </a:r>
            <a:r>
              <a:rPr kumimoji="1" lang="ko-KR" altLang="en-US" sz="2000" b="1" kern="0" dirty="0">
                <a:gradFill>
                  <a:gsLst>
                    <a:gs pos="0">
                      <a:srgbClr val="045ECC"/>
                    </a:gs>
                    <a:gs pos="100000">
                      <a:srgbClr val="045ECC"/>
                    </a:gs>
                  </a:gsLst>
                  <a:lin ang="5400000" scaled="0"/>
                </a:gradFill>
                <a:latin typeface="Arial Narrow" panose="020B0606020202030204" pitchFamily="34" charset="0"/>
              </a:rPr>
              <a:t> </a:t>
            </a:r>
            <a:r>
              <a:rPr kumimoji="1" lang="en-US" altLang="ko-KR" sz="2000" b="1" kern="0" dirty="0">
                <a:gradFill>
                  <a:gsLst>
                    <a:gs pos="0">
                      <a:srgbClr val="045ECC"/>
                    </a:gs>
                    <a:gs pos="100000">
                      <a:srgbClr val="045ECC"/>
                    </a:gs>
                  </a:gsLst>
                  <a:lin ang="5400000" scaled="0"/>
                </a:gradFill>
                <a:latin typeface="Arial Narrow" panose="020B0606020202030204" pitchFamily="34" charset="0"/>
              </a:rPr>
              <a:t>Companies</a:t>
            </a:r>
          </a:p>
        </p:txBody>
      </p:sp>
      <p:sp>
        <p:nvSpPr>
          <p:cNvPr id="8" name="직사각형 7"/>
          <p:cNvSpPr/>
          <p:nvPr/>
        </p:nvSpPr>
        <p:spPr>
          <a:xfrm>
            <a:off x="2057357" y="6299394"/>
            <a:ext cx="47484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ko-KR" sz="2000" b="1" kern="0" dirty="0">
                <a:gradFill>
                  <a:gsLst>
                    <a:gs pos="0">
                      <a:srgbClr val="045ECC"/>
                    </a:gs>
                    <a:gs pos="100000">
                      <a:srgbClr val="045ECC"/>
                    </a:gs>
                  </a:gsLst>
                  <a:lin ang="5400000" scaled="0"/>
                </a:gradFill>
                <a:latin typeface="Arial Narrow" panose="020B0606020202030204" pitchFamily="34" charset="0"/>
              </a:rPr>
              <a:t>Another word for “Innovation”</a:t>
            </a:r>
            <a:r>
              <a:rPr kumimoji="1" lang="ko-KR" altLang="en-US" sz="2000" b="1" kern="0" dirty="0">
                <a:gradFill>
                  <a:gsLst>
                    <a:gs pos="0">
                      <a:srgbClr val="045ECC"/>
                    </a:gs>
                    <a:gs pos="100000">
                      <a:srgbClr val="045ECC"/>
                    </a:gs>
                  </a:gsLst>
                  <a:lin ang="5400000" scaled="0"/>
                </a:gradFill>
                <a:latin typeface="Arial Narrow" panose="020B0606020202030204" pitchFamily="34" charset="0"/>
              </a:rPr>
              <a:t> </a:t>
            </a:r>
            <a:r>
              <a:rPr kumimoji="1" lang="en-US" altLang="ko-KR" sz="2000" b="1" kern="0" dirty="0">
                <a:gradFill>
                  <a:gsLst>
                    <a:gs pos="0">
                      <a:srgbClr val="045ECC"/>
                    </a:gs>
                    <a:gs pos="100000">
                      <a:srgbClr val="045ECC"/>
                    </a:gs>
                  </a:gsLst>
                  <a:lin ang="5400000" scaled="0"/>
                </a:gradFill>
                <a:latin typeface="Arial Narrow" panose="020B0606020202030204" pitchFamily="34" charset="0"/>
              </a:rPr>
              <a:t>= “</a:t>
            </a:r>
            <a:r>
              <a:rPr kumimoji="1" lang="en-US" altLang="ko-KR" sz="2000" b="1" kern="0" dirty="0" smtClean="0">
                <a:gradFill>
                  <a:gsLst>
                    <a:gs pos="0">
                      <a:srgbClr val="045ECC"/>
                    </a:gs>
                    <a:gs pos="100000">
                      <a:srgbClr val="045ECC"/>
                    </a:gs>
                  </a:gsLst>
                  <a:lin ang="5400000" scaled="0"/>
                </a:gradFill>
                <a:latin typeface="Arial Narrow" panose="020B0606020202030204" pitchFamily="34" charset="0"/>
              </a:rPr>
              <a:t>Demolition”</a:t>
            </a:r>
            <a:endParaRPr kumimoji="1" lang="ko-KR" altLang="en-US" sz="2000" b="1" kern="0" dirty="0">
              <a:gradFill>
                <a:gsLst>
                  <a:gs pos="0">
                    <a:srgbClr val="045ECC"/>
                  </a:gs>
                  <a:gs pos="100000">
                    <a:srgbClr val="045ECC"/>
                  </a:gs>
                </a:gsLst>
                <a:lin ang="5400000" scaled="0"/>
              </a:gradFill>
              <a:latin typeface="Arial Narrow" panose="020B0606020202030204" pitchFamily="34" charset="0"/>
            </a:endParaRPr>
          </a:p>
        </p:txBody>
      </p:sp>
      <p:sp>
        <p:nvSpPr>
          <p:cNvPr id="126" name="슬라이드 번호 개체 틀 3"/>
          <p:cNvSpPr txBox="1">
            <a:spLocks/>
          </p:cNvSpPr>
          <p:nvPr/>
        </p:nvSpPr>
        <p:spPr>
          <a:xfrm>
            <a:off x="8677809" y="6525344"/>
            <a:ext cx="4306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9B9D086-CB07-40F2-BE8A-FA3E89239419}" type="slidenum">
              <a:rPr lang="ko-KR" altLang="en-US" smtClean="0"/>
              <a:pPr/>
              <a:t>34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24967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C:\Users\O\Desktop\마스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모서리가 둥근 직사각형 40"/>
          <p:cNvSpPr/>
          <p:nvPr/>
        </p:nvSpPr>
        <p:spPr>
          <a:xfrm>
            <a:off x="395536" y="1261444"/>
            <a:ext cx="8443664" cy="3967756"/>
          </a:xfrm>
          <a:prstGeom prst="roundRect">
            <a:avLst>
              <a:gd name="adj" fmla="val 2282"/>
            </a:avLst>
          </a:prstGeom>
          <a:solidFill>
            <a:schemeClr val="bg1"/>
          </a:solidFill>
          <a:ln w="25400">
            <a:gradFill flip="none" rotWithShape="1">
              <a:gsLst>
                <a:gs pos="0">
                  <a:srgbClr val="148AC7"/>
                </a:gs>
                <a:gs pos="100000">
                  <a:schemeClr val="bg1"/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6" name="Picture 5" descr="E:\제작중\2015.05.14_IITP 파워포인트\1\시안\요소\내지라인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10" r="3583"/>
          <a:stretch/>
        </p:blipFill>
        <p:spPr bwMode="auto">
          <a:xfrm>
            <a:off x="0" y="11548"/>
            <a:ext cx="9144000" cy="1232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322263" y="389973"/>
            <a:ext cx="8354193" cy="430887"/>
          </a:xfrm>
          <a:prstGeom prst="rect">
            <a:avLst/>
          </a:prstGeom>
          <a:noFill/>
        </p:spPr>
        <p:txBody>
          <a:bodyPr wrap="square" lIns="36000" rIns="36000" rtlCol="0" anchor="ctr">
            <a:spAutoFit/>
          </a:bodyPr>
          <a:lstStyle/>
          <a:p>
            <a:r>
              <a:rPr lang="en-US" altLang="ko-KR" sz="2200" spc="-100" dirty="0">
                <a:gradFill>
                  <a:gsLst>
                    <a:gs pos="0">
                      <a:srgbClr val="F79646">
                        <a:lumMod val="75000"/>
                      </a:srgbClr>
                    </a:gs>
                    <a:gs pos="100000">
                      <a:srgbClr val="CC3300"/>
                    </a:gs>
                  </a:gsLst>
                  <a:lin ang="5400000" scaled="0"/>
                </a:gradFill>
                <a:effectLst>
                  <a:glow rad="101600">
                    <a:srgbClr val="FFFFFF"/>
                  </a:glow>
                </a:effectLst>
                <a:latin typeface="Arial Black" panose="020B0A04020102020204" pitchFamily="34" charset="0"/>
                <a:ea typeface="HY견고딕" pitchFamily="18" charset="-127"/>
              </a:rPr>
              <a:t>5-2. </a:t>
            </a:r>
            <a:r>
              <a:rPr lang="en-US" altLang="ko-KR" sz="2200" spc="-100" dirty="0" smtClean="0">
                <a:gradFill>
                  <a:gsLst>
                    <a:gs pos="0">
                      <a:srgbClr val="F79646">
                        <a:lumMod val="75000"/>
                      </a:srgbClr>
                    </a:gs>
                    <a:gs pos="100000">
                      <a:srgbClr val="CC3300"/>
                    </a:gs>
                  </a:gsLst>
                  <a:lin ang="5400000" scaled="0"/>
                </a:gradFill>
                <a:effectLst>
                  <a:glow rad="101600">
                    <a:srgbClr val="FFFFFF"/>
                  </a:glow>
                </a:effectLst>
                <a:latin typeface="Arial Black" panose="020B0A04020102020204" pitchFamily="34" charset="0"/>
                <a:ea typeface="HY견고딕" pitchFamily="18" charset="-127"/>
              </a:rPr>
              <a:t> 50</a:t>
            </a:r>
            <a:r>
              <a:rPr lang="ko-KR" altLang="en-US" sz="2200" spc="-100" dirty="0" smtClean="0">
                <a:gradFill>
                  <a:gsLst>
                    <a:gs pos="0">
                      <a:srgbClr val="F79646">
                        <a:lumMod val="75000"/>
                      </a:srgbClr>
                    </a:gs>
                    <a:gs pos="100000">
                      <a:srgbClr val="CC3300"/>
                    </a:gs>
                  </a:gsLst>
                  <a:lin ang="5400000" scaled="0"/>
                </a:gradFill>
                <a:effectLst>
                  <a:glow rad="101600">
                    <a:srgbClr val="FFFFFF"/>
                  </a:glow>
                </a:effectLst>
                <a:latin typeface="Arial Black" panose="020B0A04020102020204" pitchFamily="34" charset="0"/>
                <a:ea typeface="HY견고딕" pitchFamily="18" charset="-127"/>
              </a:rPr>
              <a:t> </a:t>
            </a:r>
            <a:r>
              <a:rPr lang="en-US" altLang="ko-KR" sz="2200" spc="-100" dirty="0">
                <a:gradFill>
                  <a:gsLst>
                    <a:gs pos="0">
                      <a:srgbClr val="F79646">
                        <a:lumMod val="75000"/>
                      </a:srgbClr>
                    </a:gs>
                    <a:gs pos="100000">
                      <a:srgbClr val="CC3300"/>
                    </a:gs>
                  </a:gsLst>
                  <a:lin ang="5400000" scaled="0"/>
                </a:gradFill>
                <a:effectLst>
                  <a:glow rad="101600">
                    <a:srgbClr val="FFFFFF"/>
                  </a:glow>
                </a:effectLst>
                <a:latin typeface="Arial Black" panose="020B0A04020102020204" pitchFamily="34" charset="0"/>
                <a:ea typeface="HY견고딕" pitchFamily="18" charset="-127"/>
              </a:rPr>
              <a:t>Smartest Companies </a:t>
            </a:r>
            <a:r>
              <a:rPr lang="en-US" altLang="ko-KR" sz="2200" spc="-100" dirty="0" smtClean="0">
                <a:gradFill>
                  <a:gsLst>
                    <a:gs pos="0">
                      <a:srgbClr val="F79646">
                        <a:lumMod val="75000"/>
                      </a:srgbClr>
                    </a:gs>
                    <a:gs pos="100000">
                      <a:srgbClr val="CC3300"/>
                    </a:gs>
                  </a:gsLst>
                  <a:lin ang="5400000" scaled="0"/>
                </a:gradFill>
                <a:effectLst>
                  <a:glow rad="101600">
                    <a:srgbClr val="FFFFFF"/>
                  </a:glow>
                </a:effectLst>
                <a:latin typeface="Arial Black" panose="020B0A04020102020204" pitchFamily="34" charset="0"/>
                <a:ea typeface="HY견고딕" pitchFamily="18" charset="-127"/>
              </a:rPr>
              <a:t>– </a:t>
            </a:r>
            <a:r>
              <a:rPr lang="en-US" altLang="ko-KR" sz="2200" spc="-100" dirty="0">
                <a:gradFill>
                  <a:gsLst>
                    <a:gs pos="0">
                      <a:srgbClr val="F79646">
                        <a:lumMod val="75000"/>
                      </a:srgbClr>
                    </a:gs>
                    <a:gs pos="100000">
                      <a:srgbClr val="CC3300"/>
                    </a:gs>
                  </a:gsLst>
                  <a:lin ang="5400000" scaled="0"/>
                </a:gradFill>
                <a:effectLst>
                  <a:glow rad="101600">
                    <a:srgbClr val="FFFFFF"/>
                  </a:glow>
                </a:effectLst>
                <a:latin typeface="Arial Black" panose="020B0A04020102020204" pitchFamily="34" charset="0"/>
                <a:ea typeface="HY견고딕" pitchFamily="18" charset="-127"/>
              </a:rPr>
              <a:t>2015 MIT Tech Review</a:t>
            </a:r>
            <a:endParaRPr lang="ko-KR" altLang="en-US" sz="2200" spc="-100" dirty="0">
              <a:gradFill>
                <a:gsLst>
                  <a:gs pos="0">
                    <a:srgbClr val="F79646">
                      <a:lumMod val="75000"/>
                    </a:srgbClr>
                  </a:gs>
                  <a:gs pos="100000">
                    <a:srgbClr val="CC3300"/>
                  </a:gs>
                </a:gsLst>
                <a:lin ang="5400000" scaled="0"/>
              </a:gradFill>
              <a:effectLst>
                <a:glow rad="101600">
                  <a:srgbClr val="FFFFFF"/>
                </a:glow>
              </a:effectLst>
              <a:latin typeface="Arial Black" panose="020B0A04020102020204" pitchFamily="34" charset="0"/>
              <a:ea typeface="HY견고딕" pitchFamily="18" charset="-127"/>
            </a:endParaRPr>
          </a:p>
        </p:txBody>
      </p:sp>
      <p:pic>
        <p:nvPicPr>
          <p:cNvPr id="12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9" t="31152" r="65213" b="17215"/>
          <a:stretch/>
        </p:blipFill>
        <p:spPr bwMode="auto">
          <a:xfrm>
            <a:off x="602287" y="1970051"/>
            <a:ext cx="7939426" cy="4417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구름 2"/>
          <p:cNvSpPr/>
          <p:nvPr/>
        </p:nvSpPr>
        <p:spPr>
          <a:xfrm>
            <a:off x="1475656" y="1934588"/>
            <a:ext cx="914400" cy="914400"/>
          </a:xfrm>
          <a:prstGeom prst="cloud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구름 21"/>
          <p:cNvSpPr/>
          <p:nvPr/>
        </p:nvSpPr>
        <p:spPr>
          <a:xfrm>
            <a:off x="2987824" y="1955424"/>
            <a:ext cx="914400" cy="914400"/>
          </a:xfrm>
          <a:prstGeom prst="cloud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구름 22"/>
          <p:cNvSpPr/>
          <p:nvPr/>
        </p:nvSpPr>
        <p:spPr>
          <a:xfrm>
            <a:off x="5220072" y="1967254"/>
            <a:ext cx="914400" cy="914400"/>
          </a:xfrm>
          <a:prstGeom prst="cloud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구름 25"/>
          <p:cNvSpPr/>
          <p:nvPr/>
        </p:nvSpPr>
        <p:spPr>
          <a:xfrm>
            <a:off x="7524328" y="1955424"/>
            <a:ext cx="914400" cy="914400"/>
          </a:xfrm>
          <a:prstGeom prst="cloud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구름 26"/>
          <p:cNvSpPr/>
          <p:nvPr/>
        </p:nvSpPr>
        <p:spPr>
          <a:xfrm>
            <a:off x="1475656" y="2712048"/>
            <a:ext cx="914400" cy="914400"/>
          </a:xfrm>
          <a:prstGeom prst="cloud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구름 27"/>
          <p:cNvSpPr/>
          <p:nvPr/>
        </p:nvSpPr>
        <p:spPr>
          <a:xfrm>
            <a:off x="2195736" y="2712048"/>
            <a:ext cx="914400" cy="914400"/>
          </a:xfrm>
          <a:prstGeom prst="cloud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구름 28"/>
          <p:cNvSpPr/>
          <p:nvPr/>
        </p:nvSpPr>
        <p:spPr>
          <a:xfrm>
            <a:off x="4460890" y="2640040"/>
            <a:ext cx="914400" cy="914400"/>
          </a:xfrm>
          <a:prstGeom prst="cloud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구름 29"/>
          <p:cNvSpPr/>
          <p:nvPr/>
        </p:nvSpPr>
        <p:spPr>
          <a:xfrm>
            <a:off x="682303" y="3360120"/>
            <a:ext cx="914400" cy="914400"/>
          </a:xfrm>
          <a:prstGeom prst="cloud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구름 30"/>
          <p:cNvSpPr/>
          <p:nvPr/>
        </p:nvSpPr>
        <p:spPr>
          <a:xfrm>
            <a:off x="6732240" y="3360120"/>
            <a:ext cx="914400" cy="914400"/>
          </a:xfrm>
          <a:prstGeom prst="cloud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구름 31"/>
          <p:cNvSpPr/>
          <p:nvPr/>
        </p:nvSpPr>
        <p:spPr>
          <a:xfrm>
            <a:off x="5940152" y="4800280"/>
            <a:ext cx="914400" cy="914400"/>
          </a:xfrm>
          <a:prstGeom prst="cloud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구름 32"/>
          <p:cNvSpPr/>
          <p:nvPr/>
        </p:nvSpPr>
        <p:spPr>
          <a:xfrm>
            <a:off x="4460890" y="4831222"/>
            <a:ext cx="914400" cy="914400"/>
          </a:xfrm>
          <a:prstGeom prst="cloud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구름 33"/>
          <p:cNvSpPr/>
          <p:nvPr/>
        </p:nvSpPr>
        <p:spPr>
          <a:xfrm>
            <a:off x="7463007" y="4834005"/>
            <a:ext cx="914400" cy="914400"/>
          </a:xfrm>
          <a:prstGeom prst="cloud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" name="구름 34"/>
          <p:cNvSpPr/>
          <p:nvPr/>
        </p:nvSpPr>
        <p:spPr>
          <a:xfrm>
            <a:off x="5246674" y="4130843"/>
            <a:ext cx="914400" cy="914400"/>
          </a:xfrm>
          <a:prstGeom prst="cloud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6" name="직선 연결선 35"/>
          <p:cNvCxnSpPr/>
          <p:nvPr/>
        </p:nvCxnSpPr>
        <p:spPr>
          <a:xfrm>
            <a:off x="219998" y="849906"/>
            <a:ext cx="8384450" cy="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직선 연결선 36"/>
          <p:cNvCxnSpPr/>
          <p:nvPr/>
        </p:nvCxnSpPr>
        <p:spPr>
          <a:xfrm>
            <a:off x="190293" y="845590"/>
            <a:ext cx="349259" cy="0"/>
          </a:xfrm>
          <a:prstGeom prst="line">
            <a:avLst/>
          </a:prstGeom>
          <a:ln w="22225" cap="sq">
            <a:solidFill>
              <a:srgbClr val="DE5A00"/>
            </a:solidFill>
            <a:prstDash val="solid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8677809" y="6525344"/>
            <a:ext cx="430695" cy="365125"/>
          </a:xfrm>
        </p:spPr>
        <p:txBody>
          <a:bodyPr/>
          <a:lstStyle/>
          <a:p>
            <a:fld id="{39B9D086-CB07-40F2-BE8A-FA3E89239419}" type="slidenum">
              <a:rPr lang="ko-KR" altLang="en-US" sz="1200">
                <a:solidFill>
                  <a:schemeClr val="tx1">
                    <a:tint val="75000"/>
                  </a:schemeClr>
                </a:solidFill>
              </a:rPr>
              <a:pPr/>
              <a:t>35</a:t>
            </a:fld>
            <a:endParaRPr lang="ko-KR" altLang="en-US" sz="1200" dirty="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40" name="Picture 3" descr="C:\Users\nipa\Desktop\BS-04-4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2554" y="44624"/>
            <a:ext cx="1885950" cy="379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직사각형 41"/>
          <p:cNvSpPr/>
          <p:nvPr/>
        </p:nvSpPr>
        <p:spPr>
          <a:xfrm>
            <a:off x="249013" y="1050364"/>
            <a:ext cx="8355435" cy="794459"/>
          </a:xfrm>
          <a:prstGeom prst="rect">
            <a:avLst/>
          </a:prstGeom>
          <a:solidFill>
            <a:srgbClr val="007ECC"/>
          </a:solidFill>
          <a:ln w="3175">
            <a:noFill/>
          </a:ln>
          <a:effectLst>
            <a:outerShdw dist="76200" algn="l" rotWithShape="0">
              <a:schemeClr val="tx2">
                <a:lumMod val="20000"/>
                <a:lumOff val="8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A50021"/>
              </a:buClr>
            </a:pPr>
            <a:r>
              <a:rPr lang="en-US" altLang="ko-KR" sz="2300" b="1" dirty="0">
                <a:solidFill>
                  <a:srgbClr val="FFFF00"/>
                </a:solidFill>
                <a:latin typeface="Arial Narrow" panose="020B0606020202030204" pitchFamily="34" charset="0"/>
                <a:ea typeface="맑은 고딕" panose="020B0503020000020004" pitchFamily="50" charset="-127"/>
              </a:rPr>
              <a:t>Creative Technology</a:t>
            </a:r>
            <a:r>
              <a:rPr lang="en-US" altLang="ko-KR" sz="2300" b="1" dirty="0">
                <a:solidFill>
                  <a:schemeClr val="bg1"/>
                </a:solidFill>
                <a:latin typeface="Arial Narrow" panose="020B0606020202030204" pitchFamily="34" charset="0"/>
                <a:ea typeface="맑은 고딕" panose="020B0503020000020004" pitchFamily="50" charset="-127"/>
              </a:rPr>
              <a:t>; Business Model Innovation Selection Standard;</a:t>
            </a:r>
          </a:p>
          <a:p>
            <a:pPr>
              <a:buClr>
                <a:srgbClr val="A50021"/>
              </a:buClr>
            </a:pPr>
            <a:r>
              <a:rPr lang="en-US" altLang="ko-KR" sz="2300" b="1" dirty="0">
                <a:solidFill>
                  <a:srgbClr val="FFFF00"/>
                </a:solidFill>
                <a:latin typeface="Arial Narrow" panose="020B0606020202030204" pitchFamily="34" charset="0"/>
                <a:ea typeface="맑은 고딕" panose="020B0503020000020004" pitchFamily="50" charset="-127"/>
              </a:rPr>
              <a:t>Companies that </a:t>
            </a:r>
            <a:r>
              <a:rPr lang="en-US" altLang="ko-KR" sz="2300" b="1" dirty="0" smtClean="0">
                <a:solidFill>
                  <a:srgbClr val="FFFF00"/>
                </a:solidFill>
                <a:latin typeface="Arial Narrow" panose="020B0606020202030204" pitchFamily="34" charset="0"/>
                <a:ea typeface="맑은 고딕" panose="020B0503020000020004" pitchFamily="50" charset="-127"/>
              </a:rPr>
              <a:t>Changed </a:t>
            </a:r>
            <a:r>
              <a:rPr lang="en-US" altLang="ko-KR" sz="2300" b="1" dirty="0">
                <a:solidFill>
                  <a:srgbClr val="FFFF00"/>
                </a:solidFill>
                <a:latin typeface="Arial Narrow" panose="020B0606020202030204" pitchFamily="34" charset="0"/>
                <a:ea typeface="맑은 고딕" panose="020B0503020000020004" pitchFamily="50" charset="-127"/>
              </a:rPr>
              <a:t>the Fundamental Market Frame</a:t>
            </a:r>
            <a:endParaRPr lang="ko-KR" altLang="en-US" sz="2300" b="1" dirty="0">
              <a:solidFill>
                <a:srgbClr val="FFFF00"/>
              </a:solidFill>
              <a:latin typeface="Arial Narrow" panose="020B0606020202030204" pitchFamily="34" charset="0"/>
              <a:ea typeface="맑은 고딕" panose="020B0503020000020004" pitchFamily="50" charset="-127"/>
            </a:endParaRPr>
          </a:p>
        </p:txBody>
      </p:sp>
      <p:grpSp>
        <p:nvGrpSpPr>
          <p:cNvPr id="44" name="그룹 43"/>
          <p:cNvGrpSpPr/>
          <p:nvPr/>
        </p:nvGrpSpPr>
        <p:grpSpPr>
          <a:xfrm>
            <a:off x="323528" y="5823020"/>
            <a:ext cx="8519026" cy="217263"/>
            <a:chOff x="324717" y="4959002"/>
            <a:chExt cx="8519026" cy="217263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45" name="자유형 44"/>
            <p:cNvSpPr/>
            <p:nvPr/>
          </p:nvSpPr>
          <p:spPr>
            <a:xfrm flipV="1">
              <a:off x="324717" y="4978052"/>
              <a:ext cx="288977" cy="198213"/>
            </a:xfrm>
            <a:custGeom>
              <a:avLst/>
              <a:gdLst>
                <a:gd name="connsiteX0" fmla="*/ 0 w 118297"/>
                <a:gd name="connsiteY0" fmla="*/ 0 h 166254"/>
                <a:gd name="connsiteX1" fmla="*/ 118297 w 118297"/>
                <a:gd name="connsiteY1" fmla="*/ 0 h 166254"/>
                <a:gd name="connsiteX2" fmla="*/ 118297 w 118297"/>
                <a:gd name="connsiteY2" fmla="*/ 166254 h 166254"/>
                <a:gd name="connsiteX3" fmla="*/ 0 w 118297"/>
                <a:gd name="connsiteY3" fmla="*/ 0 h 166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8297" h="166254">
                  <a:moveTo>
                    <a:pt x="0" y="0"/>
                  </a:moveTo>
                  <a:lnTo>
                    <a:pt x="118297" y="0"/>
                  </a:lnTo>
                  <a:lnTo>
                    <a:pt x="118297" y="16625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46" name="자유형 45"/>
            <p:cNvSpPr/>
            <p:nvPr/>
          </p:nvSpPr>
          <p:spPr>
            <a:xfrm flipH="1" flipV="1">
              <a:off x="8528133" y="4959002"/>
              <a:ext cx="315610" cy="216481"/>
            </a:xfrm>
            <a:custGeom>
              <a:avLst/>
              <a:gdLst>
                <a:gd name="connsiteX0" fmla="*/ 0 w 118297"/>
                <a:gd name="connsiteY0" fmla="*/ 0 h 166254"/>
                <a:gd name="connsiteX1" fmla="*/ 118297 w 118297"/>
                <a:gd name="connsiteY1" fmla="*/ 0 h 166254"/>
                <a:gd name="connsiteX2" fmla="*/ 118297 w 118297"/>
                <a:gd name="connsiteY2" fmla="*/ 166254 h 166254"/>
                <a:gd name="connsiteX3" fmla="*/ 0 w 118297"/>
                <a:gd name="connsiteY3" fmla="*/ 0 h 166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8297" h="166254">
                  <a:moveTo>
                    <a:pt x="0" y="0"/>
                  </a:moveTo>
                  <a:lnTo>
                    <a:pt x="118297" y="0"/>
                  </a:lnTo>
                  <a:lnTo>
                    <a:pt x="118297" y="16625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sp>
        <p:nvSpPr>
          <p:cNvPr id="47" name="직사각형 46"/>
          <p:cNvSpPr/>
          <p:nvPr/>
        </p:nvSpPr>
        <p:spPr>
          <a:xfrm>
            <a:off x="312740" y="6040283"/>
            <a:ext cx="8521001" cy="582141"/>
          </a:xfrm>
          <a:prstGeom prst="rect">
            <a:avLst/>
          </a:prstGeom>
          <a:gradFill>
            <a:gsLst>
              <a:gs pos="55400">
                <a:srgbClr val="E4E4E4"/>
              </a:gs>
              <a:gs pos="23000">
                <a:schemeClr val="bg1">
                  <a:lumMod val="85000"/>
                </a:schemeClr>
              </a:gs>
            </a:gsLst>
            <a:lin ang="15000000" scaled="0"/>
          </a:gradFill>
          <a:ln w="15875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323528" y="6150306"/>
            <a:ext cx="84249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en-US" altLang="ko-KR" sz="2000" b="1" kern="0" dirty="0">
                <a:gradFill>
                  <a:gsLst>
                    <a:gs pos="0">
                      <a:srgbClr val="045ECC"/>
                    </a:gs>
                    <a:gs pos="100000">
                      <a:srgbClr val="045ECC"/>
                    </a:gs>
                  </a:gsLst>
                  <a:lin ang="5400000" scaled="0"/>
                </a:gradFill>
                <a:latin typeface="Arial Narrow" panose="020B0606020202030204" pitchFamily="34" charset="0"/>
              </a:rPr>
              <a:t>New Approach other than Reputation, Growth Speed, Sales, Stock Growth, Patent</a:t>
            </a:r>
          </a:p>
        </p:txBody>
      </p:sp>
    </p:spTree>
    <p:extLst>
      <p:ext uri="{BB962C8B-B14F-4D97-AF65-F5344CB8AC3E}">
        <p14:creationId xmlns:p14="http://schemas.microsoft.com/office/powerpoint/2010/main" val="1820232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2" grpId="0" animBg="1"/>
      <p:bldP spid="23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47" grpId="0" animBg="1"/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C:\Users\O\Desktop\마스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" y="2023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E:\제작중\2015.05.14_IITP 파워포인트\1\시안\요소\내지라인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10" r="3583"/>
          <a:stretch/>
        </p:blipFill>
        <p:spPr bwMode="auto">
          <a:xfrm>
            <a:off x="0" y="0"/>
            <a:ext cx="9144000" cy="1232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79512" y="448787"/>
            <a:ext cx="8354193" cy="430887"/>
          </a:xfrm>
          <a:prstGeom prst="rect">
            <a:avLst/>
          </a:prstGeom>
          <a:noFill/>
        </p:spPr>
        <p:txBody>
          <a:bodyPr wrap="square" lIns="36000" rIns="36000" rtlCol="0" anchor="ctr">
            <a:spAutoFit/>
          </a:bodyPr>
          <a:lstStyle/>
          <a:p>
            <a:r>
              <a:rPr lang="en-US" altLang="ko-KR" sz="2200" spc="-100" dirty="0">
                <a:gradFill>
                  <a:gsLst>
                    <a:gs pos="0">
                      <a:srgbClr val="F79646">
                        <a:lumMod val="75000"/>
                      </a:srgbClr>
                    </a:gs>
                    <a:gs pos="100000">
                      <a:srgbClr val="CC3300"/>
                    </a:gs>
                  </a:gsLst>
                  <a:lin ang="5400000" scaled="0"/>
                </a:gradFill>
                <a:effectLst>
                  <a:glow rad="101600">
                    <a:srgbClr val="FFFFFF"/>
                  </a:glow>
                </a:effectLst>
                <a:latin typeface="Arial Black" panose="020B0A04020102020204" pitchFamily="34" charset="0"/>
                <a:ea typeface="HY견고딕" pitchFamily="18" charset="-127"/>
              </a:rPr>
              <a:t>5-3. 50 Most Innovative Companies </a:t>
            </a:r>
            <a:r>
              <a:rPr lang="en-US" altLang="ko-KR" sz="2200" spc="-100" dirty="0" smtClean="0">
                <a:gradFill>
                  <a:gsLst>
                    <a:gs pos="0">
                      <a:srgbClr val="F79646">
                        <a:lumMod val="75000"/>
                      </a:srgbClr>
                    </a:gs>
                    <a:gs pos="100000">
                      <a:srgbClr val="CC3300"/>
                    </a:gs>
                  </a:gsLst>
                  <a:lin ang="5400000" scaled="0"/>
                </a:gradFill>
                <a:effectLst>
                  <a:glow rad="101600">
                    <a:srgbClr val="FFFFFF"/>
                  </a:glow>
                </a:effectLst>
                <a:latin typeface="Arial Black" panose="020B0A04020102020204" pitchFamily="34" charset="0"/>
                <a:ea typeface="HY견고딕" pitchFamily="18" charset="-127"/>
              </a:rPr>
              <a:t>– </a:t>
            </a:r>
            <a:r>
              <a:rPr lang="en-US" altLang="ko-KR" sz="2200" spc="-100" dirty="0">
                <a:gradFill>
                  <a:gsLst>
                    <a:gs pos="0">
                      <a:srgbClr val="F79646">
                        <a:lumMod val="75000"/>
                      </a:srgbClr>
                    </a:gs>
                    <a:gs pos="100000">
                      <a:srgbClr val="CC3300"/>
                    </a:gs>
                  </a:gsLst>
                  <a:lin ang="5400000" scaled="0"/>
                </a:gradFill>
                <a:effectLst>
                  <a:glow rad="101600">
                    <a:srgbClr val="FFFFFF"/>
                  </a:glow>
                </a:effectLst>
                <a:latin typeface="Arial Black" panose="020B0A04020102020204" pitchFamily="34" charset="0"/>
                <a:ea typeface="HY견고딕" pitchFamily="18" charset="-127"/>
              </a:rPr>
              <a:t>2015 BCG survey</a:t>
            </a:r>
            <a:endParaRPr lang="ko-KR" altLang="en-US" sz="2200" spc="-100" dirty="0">
              <a:gradFill>
                <a:gsLst>
                  <a:gs pos="0">
                    <a:srgbClr val="F79646">
                      <a:lumMod val="75000"/>
                    </a:srgbClr>
                  </a:gs>
                  <a:gs pos="100000">
                    <a:srgbClr val="CC3300"/>
                  </a:gs>
                </a:gsLst>
                <a:lin ang="5400000" scaled="0"/>
              </a:gradFill>
              <a:effectLst>
                <a:glow rad="101600">
                  <a:srgbClr val="FFFFFF"/>
                </a:glow>
              </a:effectLst>
              <a:latin typeface="Arial Black" panose="020B0A04020102020204" pitchFamily="34" charset="0"/>
              <a:ea typeface="HY견고딕" pitchFamily="18" charset="-127"/>
            </a:endParaRPr>
          </a:p>
        </p:txBody>
      </p:sp>
      <p:cxnSp>
        <p:nvCxnSpPr>
          <p:cNvPr id="36" name="직선 연결선 35"/>
          <p:cNvCxnSpPr/>
          <p:nvPr/>
        </p:nvCxnSpPr>
        <p:spPr>
          <a:xfrm>
            <a:off x="195800" y="908720"/>
            <a:ext cx="8384450" cy="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직선 연결선 36"/>
          <p:cNvCxnSpPr/>
          <p:nvPr/>
        </p:nvCxnSpPr>
        <p:spPr>
          <a:xfrm>
            <a:off x="205226" y="904404"/>
            <a:ext cx="349259" cy="0"/>
          </a:xfrm>
          <a:prstGeom prst="line">
            <a:avLst/>
          </a:prstGeom>
          <a:ln w="22225" cap="sq">
            <a:solidFill>
              <a:srgbClr val="DE5A00"/>
            </a:solidFill>
            <a:prstDash val="solid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8677809" y="6525344"/>
            <a:ext cx="430695" cy="365125"/>
          </a:xfrm>
        </p:spPr>
        <p:txBody>
          <a:bodyPr/>
          <a:lstStyle/>
          <a:p>
            <a:fld id="{39B9D086-CB07-40F2-BE8A-FA3E89239419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/>
              <a:t>36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5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33" t="22287" r="14564" b="9284"/>
          <a:stretch/>
        </p:blipFill>
        <p:spPr bwMode="auto">
          <a:xfrm>
            <a:off x="492546" y="908720"/>
            <a:ext cx="8146629" cy="4610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직사각형 50"/>
          <p:cNvSpPr/>
          <p:nvPr/>
        </p:nvSpPr>
        <p:spPr>
          <a:xfrm>
            <a:off x="4787006" y="6021287"/>
            <a:ext cx="46815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ko-KR" altLang="en-US" b="1" kern="0" spc="-150" dirty="0" smtClean="0">
                <a:solidFill>
                  <a:prstClr val="white"/>
                </a:solidFill>
              </a:rPr>
              <a:t>체계적인 주변시장 탐색</a:t>
            </a:r>
            <a:endParaRPr kumimoji="1" lang="en-US" altLang="ko-KR" b="1" kern="0" spc="-150" dirty="0">
              <a:solidFill>
                <a:prstClr val="white"/>
              </a:solidFill>
            </a:endParaRPr>
          </a:p>
        </p:txBody>
      </p:sp>
      <p:pic>
        <p:nvPicPr>
          <p:cNvPr id="22" name="그림 2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8" t="50000" r="53359" b="26061"/>
          <a:stretch/>
        </p:blipFill>
        <p:spPr>
          <a:xfrm>
            <a:off x="838314" y="1689997"/>
            <a:ext cx="1038572" cy="174395"/>
          </a:xfrm>
          <a:prstGeom prst="rect">
            <a:avLst/>
          </a:prstGeom>
        </p:spPr>
      </p:pic>
      <p:pic>
        <p:nvPicPr>
          <p:cNvPr id="23" name="그림 2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8" t="50000" r="53359" b="26061"/>
          <a:stretch/>
        </p:blipFill>
        <p:spPr>
          <a:xfrm>
            <a:off x="846803" y="1484784"/>
            <a:ext cx="916885" cy="174395"/>
          </a:xfrm>
          <a:prstGeom prst="rect">
            <a:avLst/>
          </a:prstGeom>
        </p:spPr>
      </p:pic>
      <p:pic>
        <p:nvPicPr>
          <p:cNvPr id="24" name="그림 2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8" t="50000" r="53359" b="26061"/>
          <a:stretch/>
        </p:blipFill>
        <p:spPr>
          <a:xfrm>
            <a:off x="860536" y="2132032"/>
            <a:ext cx="1551224" cy="174395"/>
          </a:xfrm>
          <a:prstGeom prst="rect">
            <a:avLst/>
          </a:prstGeom>
        </p:spPr>
      </p:pic>
      <p:pic>
        <p:nvPicPr>
          <p:cNvPr id="25" name="그림 2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8" t="50000" r="53359" b="26061"/>
          <a:stretch/>
        </p:blipFill>
        <p:spPr>
          <a:xfrm>
            <a:off x="868954" y="2337245"/>
            <a:ext cx="1614814" cy="174395"/>
          </a:xfrm>
          <a:prstGeom prst="rect">
            <a:avLst/>
          </a:prstGeom>
        </p:spPr>
      </p:pic>
      <p:pic>
        <p:nvPicPr>
          <p:cNvPr id="26" name="그림 2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8" t="50000" r="53359" b="26061"/>
          <a:stretch/>
        </p:blipFill>
        <p:spPr>
          <a:xfrm>
            <a:off x="882645" y="3217672"/>
            <a:ext cx="994241" cy="174395"/>
          </a:xfrm>
          <a:prstGeom prst="rect">
            <a:avLst/>
          </a:prstGeom>
        </p:spPr>
      </p:pic>
      <p:pic>
        <p:nvPicPr>
          <p:cNvPr id="27" name="그림 2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8" t="50000" r="53359" b="26061"/>
          <a:stretch/>
        </p:blipFill>
        <p:spPr>
          <a:xfrm>
            <a:off x="874532" y="3814958"/>
            <a:ext cx="1033172" cy="174395"/>
          </a:xfrm>
          <a:prstGeom prst="rect">
            <a:avLst/>
          </a:prstGeom>
        </p:spPr>
      </p:pic>
      <p:pic>
        <p:nvPicPr>
          <p:cNvPr id="28" name="그림 2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8" t="50000" r="53359" b="26061"/>
          <a:stretch/>
        </p:blipFill>
        <p:spPr>
          <a:xfrm>
            <a:off x="883853" y="4036647"/>
            <a:ext cx="871597" cy="174395"/>
          </a:xfrm>
          <a:prstGeom prst="rect">
            <a:avLst/>
          </a:prstGeom>
        </p:spPr>
      </p:pic>
      <p:pic>
        <p:nvPicPr>
          <p:cNvPr id="29" name="그림 2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8" t="50000" r="53359" b="26061"/>
          <a:stretch/>
        </p:blipFill>
        <p:spPr>
          <a:xfrm>
            <a:off x="883853" y="4266574"/>
            <a:ext cx="1167867" cy="174395"/>
          </a:xfrm>
          <a:prstGeom prst="rect">
            <a:avLst/>
          </a:prstGeom>
        </p:spPr>
      </p:pic>
      <p:pic>
        <p:nvPicPr>
          <p:cNvPr id="33" name="그림 3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8" t="50000" r="53359" b="26061"/>
          <a:stretch/>
        </p:blipFill>
        <p:spPr>
          <a:xfrm>
            <a:off x="3472798" y="3640563"/>
            <a:ext cx="994241" cy="174395"/>
          </a:xfrm>
          <a:prstGeom prst="rect">
            <a:avLst/>
          </a:prstGeom>
        </p:spPr>
      </p:pic>
      <p:pic>
        <p:nvPicPr>
          <p:cNvPr id="35" name="그림 3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8" t="50000" r="53359" b="26061"/>
          <a:stretch/>
        </p:blipFill>
        <p:spPr>
          <a:xfrm>
            <a:off x="3472799" y="2564904"/>
            <a:ext cx="1551224" cy="174395"/>
          </a:xfrm>
          <a:prstGeom prst="rect">
            <a:avLst/>
          </a:prstGeom>
        </p:spPr>
      </p:pic>
      <p:pic>
        <p:nvPicPr>
          <p:cNvPr id="42" name="그림 4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8" t="50000" r="53359" b="26061"/>
          <a:stretch/>
        </p:blipFill>
        <p:spPr>
          <a:xfrm>
            <a:off x="3492617" y="4284858"/>
            <a:ext cx="1398198" cy="208790"/>
          </a:xfrm>
          <a:prstGeom prst="rect">
            <a:avLst/>
          </a:prstGeom>
        </p:spPr>
      </p:pic>
      <p:pic>
        <p:nvPicPr>
          <p:cNvPr id="52" name="그림 5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8" t="50000" r="53359" b="26061"/>
          <a:stretch/>
        </p:blipFill>
        <p:spPr>
          <a:xfrm>
            <a:off x="6056514" y="2132032"/>
            <a:ext cx="994241" cy="174395"/>
          </a:xfrm>
          <a:prstGeom prst="rect">
            <a:avLst/>
          </a:prstGeom>
        </p:spPr>
      </p:pic>
      <p:pic>
        <p:nvPicPr>
          <p:cNvPr id="53" name="그림 5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8" t="50000" r="53359" b="26061"/>
          <a:stretch/>
        </p:blipFill>
        <p:spPr>
          <a:xfrm>
            <a:off x="6072990" y="2548428"/>
            <a:ext cx="819742" cy="174395"/>
          </a:xfrm>
          <a:prstGeom prst="rect">
            <a:avLst/>
          </a:prstGeom>
        </p:spPr>
      </p:pic>
      <p:pic>
        <p:nvPicPr>
          <p:cNvPr id="54" name="그림 5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8" t="50000" r="53359" b="26061"/>
          <a:stretch/>
        </p:blipFill>
        <p:spPr>
          <a:xfrm>
            <a:off x="6084168" y="2767025"/>
            <a:ext cx="819742" cy="174395"/>
          </a:xfrm>
          <a:prstGeom prst="rect">
            <a:avLst/>
          </a:prstGeom>
        </p:spPr>
      </p:pic>
      <p:pic>
        <p:nvPicPr>
          <p:cNvPr id="58" name="그림 5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8" t="50000" r="53359" b="26061"/>
          <a:stretch/>
        </p:blipFill>
        <p:spPr>
          <a:xfrm>
            <a:off x="6089466" y="4505816"/>
            <a:ext cx="1551224" cy="174395"/>
          </a:xfrm>
          <a:prstGeom prst="rect">
            <a:avLst/>
          </a:prstGeom>
        </p:spPr>
      </p:pic>
      <p:pic>
        <p:nvPicPr>
          <p:cNvPr id="59" name="Picture 3" descr="C:\Users\nipa\Desktop\BS-04-4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100" y="44624"/>
            <a:ext cx="1885950" cy="379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4" name="그룹 43"/>
          <p:cNvGrpSpPr/>
          <p:nvPr/>
        </p:nvGrpSpPr>
        <p:grpSpPr>
          <a:xfrm>
            <a:off x="323528" y="5157192"/>
            <a:ext cx="8519026" cy="217263"/>
            <a:chOff x="324717" y="4959002"/>
            <a:chExt cx="8519026" cy="217263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55" name="자유형 54"/>
            <p:cNvSpPr/>
            <p:nvPr/>
          </p:nvSpPr>
          <p:spPr>
            <a:xfrm flipV="1">
              <a:off x="324717" y="4978052"/>
              <a:ext cx="288977" cy="198213"/>
            </a:xfrm>
            <a:custGeom>
              <a:avLst/>
              <a:gdLst>
                <a:gd name="connsiteX0" fmla="*/ 0 w 118297"/>
                <a:gd name="connsiteY0" fmla="*/ 0 h 166254"/>
                <a:gd name="connsiteX1" fmla="*/ 118297 w 118297"/>
                <a:gd name="connsiteY1" fmla="*/ 0 h 166254"/>
                <a:gd name="connsiteX2" fmla="*/ 118297 w 118297"/>
                <a:gd name="connsiteY2" fmla="*/ 166254 h 166254"/>
                <a:gd name="connsiteX3" fmla="*/ 0 w 118297"/>
                <a:gd name="connsiteY3" fmla="*/ 0 h 166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8297" h="166254">
                  <a:moveTo>
                    <a:pt x="0" y="0"/>
                  </a:moveTo>
                  <a:lnTo>
                    <a:pt x="118297" y="0"/>
                  </a:lnTo>
                  <a:lnTo>
                    <a:pt x="118297" y="16625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60" name="자유형 59"/>
            <p:cNvSpPr/>
            <p:nvPr/>
          </p:nvSpPr>
          <p:spPr>
            <a:xfrm flipH="1" flipV="1">
              <a:off x="8528133" y="4959002"/>
              <a:ext cx="315610" cy="216481"/>
            </a:xfrm>
            <a:custGeom>
              <a:avLst/>
              <a:gdLst>
                <a:gd name="connsiteX0" fmla="*/ 0 w 118297"/>
                <a:gd name="connsiteY0" fmla="*/ 0 h 166254"/>
                <a:gd name="connsiteX1" fmla="*/ 118297 w 118297"/>
                <a:gd name="connsiteY1" fmla="*/ 0 h 166254"/>
                <a:gd name="connsiteX2" fmla="*/ 118297 w 118297"/>
                <a:gd name="connsiteY2" fmla="*/ 166254 h 166254"/>
                <a:gd name="connsiteX3" fmla="*/ 0 w 118297"/>
                <a:gd name="connsiteY3" fmla="*/ 0 h 166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8297" h="166254">
                  <a:moveTo>
                    <a:pt x="0" y="0"/>
                  </a:moveTo>
                  <a:lnTo>
                    <a:pt x="118297" y="0"/>
                  </a:lnTo>
                  <a:lnTo>
                    <a:pt x="118297" y="16625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sp>
        <p:nvSpPr>
          <p:cNvPr id="61" name="직사각형 60"/>
          <p:cNvSpPr/>
          <p:nvPr/>
        </p:nvSpPr>
        <p:spPr>
          <a:xfrm>
            <a:off x="312740" y="5373216"/>
            <a:ext cx="8521001" cy="1000821"/>
          </a:xfrm>
          <a:prstGeom prst="rect">
            <a:avLst/>
          </a:prstGeom>
          <a:gradFill>
            <a:gsLst>
              <a:gs pos="55400">
                <a:srgbClr val="E4E4E4"/>
              </a:gs>
              <a:gs pos="23000">
                <a:schemeClr val="bg1">
                  <a:lumMod val="85000"/>
                </a:schemeClr>
              </a:gs>
            </a:gsLst>
            <a:lin ang="15000000" scaled="0"/>
          </a:gradFill>
          <a:ln w="15875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 dirty="0">
              <a:solidFill>
                <a:schemeClr val="tx1"/>
              </a:solidFill>
            </a:endParaRPr>
          </a:p>
        </p:txBody>
      </p:sp>
      <p:pic>
        <p:nvPicPr>
          <p:cNvPr id="46" name="Picture 143" descr="체크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5585049"/>
            <a:ext cx="226756" cy="23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직사각형 47"/>
          <p:cNvSpPr/>
          <p:nvPr/>
        </p:nvSpPr>
        <p:spPr>
          <a:xfrm>
            <a:off x="1114599" y="5544514"/>
            <a:ext cx="24867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ko-KR" sz="2000" b="1" kern="0" dirty="0">
                <a:gradFill>
                  <a:gsLst>
                    <a:gs pos="0">
                      <a:srgbClr val="045ECC"/>
                    </a:gs>
                    <a:gs pos="100000">
                      <a:srgbClr val="045ECC"/>
                    </a:gs>
                  </a:gsLst>
                  <a:lin ang="5400000" scaled="0"/>
                </a:gradFill>
                <a:latin typeface="Arial Narrow" panose="020B0606020202030204" pitchFamily="34" charset="0"/>
              </a:rPr>
              <a:t>Fast Innovation</a:t>
            </a:r>
          </a:p>
        </p:txBody>
      </p:sp>
      <p:pic>
        <p:nvPicPr>
          <p:cNvPr id="49" name="Picture 143" descr="체크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4878" y="5567226"/>
            <a:ext cx="226756" cy="23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직사각형 49"/>
          <p:cNvSpPr/>
          <p:nvPr/>
        </p:nvSpPr>
        <p:spPr>
          <a:xfrm>
            <a:off x="3921892" y="5523761"/>
            <a:ext cx="37454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ko-KR" sz="2000" b="1" kern="0" dirty="0">
                <a:gradFill>
                  <a:gsLst>
                    <a:gs pos="0">
                      <a:srgbClr val="045ECC"/>
                    </a:gs>
                    <a:gs pos="100000">
                      <a:srgbClr val="045ECC"/>
                    </a:gs>
                  </a:gsLst>
                  <a:lin ang="5400000" scaled="0"/>
                </a:gradFill>
                <a:latin typeface="Arial Narrow" panose="020B0606020202030204" pitchFamily="34" charset="0"/>
              </a:rPr>
              <a:t>Simple and Complete R&amp;D</a:t>
            </a:r>
          </a:p>
        </p:txBody>
      </p:sp>
      <p:pic>
        <p:nvPicPr>
          <p:cNvPr id="70" name="Picture 143" descr="체크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805" y="5933990"/>
            <a:ext cx="226756" cy="23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직사각형 70"/>
          <p:cNvSpPr/>
          <p:nvPr/>
        </p:nvSpPr>
        <p:spPr>
          <a:xfrm>
            <a:off x="1121819" y="5893455"/>
            <a:ext cx="337715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ko-KR" sz="2000" b="1" kern="0" dirty="0">
                <a:gradFill>
                  <a:gsLst>
                    <a:gs pos="0">
                      <a:srgbClr val="045ECC"/>
                    </a:gs>
                    <a:gs pos="100000">
                      <a:srgbClr val="045ECC"/>
                    </a:gs>
                  </a:gsLst>
                  <a:lin ang="5400000" scaled="0"/>
                </a:gradFill>
                <a:latin typeface="Arial Narrow" panose="020B0606020202030204" pitchFamily="34" charset="0"/>
              </a:rPr>
              <a:t>Utilizing Tech Platform</a:t>
            </a:r>
          </a:p>
        </p:txBody>
      </p:sp>
      <p:pic>
        <p:nvPicPr>
          <p:cNvPr id="72" name="Picture 143" descr="체크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64" y="5954086"/>
            <a:ext cx="226756" cy="23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직사각형 72"/>
          <p:cNvSpPr/>
          <p:nvPr/>
        </p:nvSpPr>
        <p:spPr>
          <a:xfrm>
            <a:off x="3921892" y="5899040"/>
            <a:ext cx="468153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ko-KR" sz="2000" b="1" kern="0" dirty="0">
                <a:gradFill>
                  <a:gsLst>
                    <a:gs pos="0">
                      <a:srgbClr val="045ECC"/>
                    </a:gs>
                    <a:gs pos="100000">
                      <a:srgbClr val="045ECC"/>
                    </a:gs>
                  </a:gsLst>
                  <a:lin ang="5400000" scaled="0"/>
                </a:gradFill>
                <a:latin typeface="Arial Narrow" panose="020B0606020202030204" pitchFamily="34" charset="0"/>
              </a:rPr>
              <a:t>Systematic Market Environment Exploration</a:t>
            </a:r>
          </a:p>
        </p:txBody>
      </p:sp>
      <p:pic>
        <p:nvPicPr>
          <p:cNvPr id="47" name="그림 4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8" t="50000" r="53359" b="26061"/>
          <a:stretch/>
        </p:blipFill>
        <p:spPr>
          <a:xfrm>
            <a:off x="6143763" y="3640563"/>
            <a:ext cx="819742" cy="174395"/>
          </a:xfrm>
          <a:prstGeom prst="rect">
            <a:avLst/>
          </a:prstGeom>
        </p:spPr>
      </p:pic>
      <p:pic>
        <p:nvPicPr>
          <p:cNvPr id="62" name="그림 6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8" t="50000" r="53359" b="26061"/>
          <a:stretch/>
        </p:blipFill>
        <p:spPr>
          <a:xfrm>
            <a:off x="6199043" y="4728997"/>
            <a:ext cx="819742" cy="174395"/>
          </a:xfrm>
          <a:prstGeom prst="rect">
            <a:avLst/>
          </a:prstGeom>
        </p:spPr>
      </p:pic>
      <p:pic>
        <p:nvPicPr>
          <p:cNvPr id="63" name="그림 6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8" t="50000" r="53359" b="26061"/>
          <a:stretch/>
        </p:blipFill>
        <p:spPr>
          <a:xfrm>
            <a:off x="969541" y="4682775"/>
            <a:ext cx="871597" cy="174395"/>
          </a:xfrm>
          <a:prstGeom prst="rect">
            <a:avLst/>
          </a:prstGeom>
        </p:spPr>
      </p:pic>
      <p:pic>
        <p:nvPicPr>
          <p:cNvPr id="64" name="그림 6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8" t="50000" r="53359" b="26061"/>
          <a:stretch/>
        </p:blipFill>
        <p:spPr>
          <a:xfrm>
            <a:off x="3448621" y="2114969"/>
            <a:ext cx="871597" cy="174395"/>
          </a:xfrm>
          <a:prstGeom prst="rect">
            <a:avLst/>
          </a:prstGeom>
        </p:spPr>
      </p:pic>
      <p:pic>
        <p:nvPicPr>
          <p:cNvPr id="66" name="그림 6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8" t="50000" r="53359" b="26061"/>
          <a:stretch/>
        </p:blipFill>
        <p:spPr>
          <a:xfrm>
            <a:off x="3448621" y="3431023"/>
            <a:ext cx="1551224" cy="174395"/>
          </a:xfrm>
          <a:prstGeom prst="rect">
            <a:avLst/>
          </a:prstGeom>
        </p:spPr>
      </p:pic>
      <p:pic>
        <p:nvPicPr>
          <p:cNvPr id="67" name="그림 6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8" t="50000" r="53359" b="26061"/>
          <a:stretch/>
        </p:blipFill>
        <p:spPr>
          <a:xfrm>
            <a:off x="3424771" y="4070091"/>
            <a:ext cx="994241" cy="174395"/>
          </a:xfrm>
          <a:prstGeom prst="rect">
            <a:avLst/>
          </a:prstGeom>
        </p:spPr>
      </p:pic>
      <p:pic>
        <p:nvPicPr>
          <p:cNvPr id="56" name="그림 55"/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8" t="50000" r="53359" b="26061"/>
          <a:stretch/>
        </p:blipFill>
        <p:spPr>
          <a:xfrm>
            <a:off x="879192" y="1908126"/>
            <a:ext cx="1177188" cy="223906"/>
          </a:xfrm>
          <a:prstGeom prst="rect">
            <a:avLst/>
          </a:prstGeom>
        </p:spPr>
      </p:pic>
      <p:pic>
        <p:nvPicPr>
          <p:cNvPr id="57" name="그림 56"/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8" t="50000" r="53359" b="26061"/>
          <a:stretch/>
        </p:blipFill>
        <p:spPr>
          <a:xfrm>
            <a:off x="3448621" y="3184329"/>
            <a:ext cx="1177188" cy="223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146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C:\Users\O\Desktop\마스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9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그룹 27"/>
          <p:cNvGrpSpPr/>
          <p:nvPr/>
        </p:nvGrpSpPr>
        <p:grpSpPr>
          <a:xfrm>
            <a:off x="323528" y="5373216"/>
            <a:ext cx="8519026" cy="217263"/>
            <a:chOff x="324717" y="4959002"/>
            <a:chExt cx="8519026" cy="217263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29" name="자유형 28"/>
            <p:cNvSpPr/>
            <p:nvPr/>
          </p:nvSpPr>
          <p:spPr>
            <a:xfrm flipV="1">
              <a:off x="324717" y="4978052"/>
              <a:ext cx="288977" cy="198213"/>
            </a:xfrm>
            <a:custGeom>
              <a:avLst/>
              <a:gdLst>
                <a:gd name="connsiteX0" fmla="*/ 0 w 118297"/>
                <a:gd name="connsiteY0" fmla="*/ 0 h 166254"/>
                <a:gd name="connsiteX1" fmla="*/ 118297 w 118297"/>
                <a:gd name="connsiteY1" fmla="*/ 0 h 166254"/>
                <a:gd name="connsiteX2" fmla="*/ 118297 w 118297"/>
                <a:gd name="connsiteY2" fmla="*/ 166254 h 166254"/>
                <a:gd name="connsiteX3" fmla="*/ 0 w 118297"/>
                <a:gd name="connsiteY3" fmla="*/ 0 h 166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8297" h="166254">
                  <a:moveTo>
                    <a:pt x="0" y="0"/>
                  </a:moveTo>
                  <a:lnTo>
                    <a:pt x="118297" y="0"/>
                  </a:lnTo>
                  <a:lnTo>
                    <a:pt x="118297" y="16625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30" name="자유형 29"/>
            <p:cNvSpPr/>
            <p:nvPr/>
          </p:nvSpPr>
          <p:spPr>
            <a:xfrm flipH="1" flipV="1">
              <a:off x="8528133" y="4959002"/>
              <a:ext cx="315610" cy="216481"/>
            </a:xfrm>
            <a:custGeom>
              <a:avLst/>
              <a:gdLst>
                <a:gd name="connsiteX0" fmla="*/ 0 w 118297"/>
                <a:gd name="connsiteY0" fmla="*/ 0 h 166254"/>
                <a:gd name="connsiteX1" fmla="*/ 118297 w 118297"/>
                <a:gd name="connsiteY1" fmla="*/ 0 h 166254"/>
                <a:gd name="connsiteX2" fmla="*/ 118297 w 118297"/>
                <a:gd name="connsiteY2" fmla="*/ 166254 h 166254"/>
                <a:gd name="connsiteX3" fmla="*/ 0 w 118297"/>
                <a:gd name="connsiteY3" fmla="*/ 0 h 166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8297" h="166254">
                  <a:moveTo>
                    <a:pt x="0" y="0"/>
                  </a:moveTo>
                  <a:lnTo>
                    <a:pt x="118297" y="0"/>
                  </a:lnTo>
                  <a:lnTo>
                    <a:pt x="118297" y="16625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sp>
        <p:nvSpPr>
          <p:cNvPr id="31" name="직사각형 30"/>
          <p:cNvSpPr/>
          <p:nvPr/>
        </p:nvSpPr>
        <p:spPr>
          <a:xfrm>
            <a:off x="312740" y="5590479"/>
            <a:ext cx="8521001" cy="1000821"/>
          </a:xfrm>
          <a:prstGeom prst="rect">
            <a:avLst/>
          </a:prstGeom>
          <a:gradFill>
            <a:gsLst>
              <a:gs pos="55400">
                <a:srgbClr val="E4E4E4"/>
              </a:gs>
              <a:gs pos="23000">
                <a:schemeClr val="bg1">
                  <a:lumMod val="85000"/>
                </a:schemeClr>
              </a:gs>
            </a:gsLst>
            <a:lin ang="15000000" scaled="0"/>
          </a:gradFill>
          <a:ln w="15875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 dirty="0">
              <a:solidFill>
                <a:schemeClr val="tx1"/>
              </a:solidFill>
            </a:endParaRPr>
          </a:p>
        </p:txBody>
      </p:sp>
      <p:pic>
        <p:nvPicPr>
          <p:cNvPr id="16" name="Picture 5" descr="E:\제작중\2015.05.14_IITP 파워포인트\1\시안\요소\내지라인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10" r="3583"/>
          <a:stretch/>
        </p:blipFill>
        <p:spPr bwMode="auto">
          <a:xfrm>
            <a:off x="0" y="11548"/>
            <a:ext cx="9144000" cy="1232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79512" y="333817"/>
            <a:ext cx="9289032" cy="430887"/>
          </a:xfrm>
          <a:prstGeom prst="rect">
            <a:avLst/>
          </a:prstGeom>
          <a:noFill/>
        </p:spPr>
        <p:txBody>
          <a:bodyPr wrap="square" lIns="36000" rIns="36000" rtlCol="0" anchor="ctr">
            <a:spAutoFit/>
          </a:bodyPr>
          <a:lstStyle/>
          <a:p>
            <a:r>
              <a:rPr lang="en-US" altLang="ko-KR" sz="2200" spc="-100" dirty="0">
                <a:gradFill>
                  <a:gsLst>
                    <a:gs pos="0">
                      <a:srgbClr val="F79646">
                        <a:lumMod val="75000"/>
                      </a:srgbClr>
                    </a:gs>
                    <a:gs pos="100000">
                      <a:srgbClr val="CC3300"/>
                    </a:gs>
                  </a:gsLst>
                  <a:lin ang="5400000" scaled="0"/>
                </a:gradFill>
                <a:effectLst>
                  <a:glow rad="101600">
                    <a:srgbClr val="FFFFFF"/>
                  </a:glow>
                </a:effectLst>
                <a:latin typeface="Arial Black" panose="020B0A04020102020204" pitchFamily="34" charset="0"/>
                <a:ea typeface="HY견고딕" pitchFamily="18" charset="-127"/>
              </a:rPr>
              <a:t>5-4. Fast Company’s “World’s Most Innovative Companies 2015</a:t>
            </a:r>
            <a:endParaRPr lang="ko-KR" altLang="en-US" sz="2200" spc="-100" dirty="0">
              <a:gradFill>
                <a:gsLst>
                  <a:gs pos="0">
                    <a:srgbClr val="F79646">
                      <a:lumMod val="75000"/>
                    </a:srgbClr>
                  </a:gs>
                  <a:gs pos="100000">
                    <a:srgbClr val="CC3300"/>
                  </a:gs>
                </a:gsLst>
                <a:lin ang="5400000" scaled="0"/>
              </a:gradFill>
              <a:effectLst>
                <a:glow rad="101600">
                  <a:srgbClr val="FFFFFF"/>
                </a:glow>
              </a:effectLst>
              <a:latin typeface="Arial Black" panose="020B0A04020102020204" pitchFamily="34" charset="0"/>
              <a:ea typeface="HY견고딕" pitchFamily="18" charset="-127"/>
            </a:endParaRPr>
          </a:p>
        </p:txBody>
      </p:sp>
      <p:sp>
        <p:nvSpPr>
          <p:cNvPr id="112" name="직사각형 111"/>
          <p:cNvSpPr/>
          <p:nvPr/>
        </p:nvSpPr>
        <p:spPr>
          <a:xfrm>
            <a:off x="648108" y="5589239"/>
            <a:ext cx="7992888" cy="4127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 latinLnBrk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kumimoji="1" lang="ko-KR" altLang="en-US" b="1" kern="0" spc="-150" dirty="0">
              <a:gradFill>
                <a:gsLst>
                  <a:gs pos="0">
                    <a:srgbClr val="FFFF00"/>
                  </a:gs>
                  <a:gs pos="100000">
                    <a:srgbClr val="FFFF00"/>
                  </a:gs>
                </a:gsLst>
                <a:lin ang="5400000" scaled="0"/>
              </a:gradFill>
            </a:endParaRPr>
          </a:p>
        </p:txBody>
      </p:sp>
      <p:pic>
        <p:nvPicPr>
          <p:cNvPr id="113" name="Picture 143" descr="체크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12" y="5733256"/>
            <a:ext cx="226756" cy="23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6" name="직선 연결선 35"/>
          <p:cNvCxnSpPr/>
          <p:nvPr/>
        </p:nvCxnSpPr>
        <p:spPr>
          <a:xfrm>
            <a:off x="267808" y="777201"/>
            <a:ext cx="8384450" cy="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직선 연결선 36"/>
          <p:cNvCxnSpPr/>
          <p:nvPr/>
        </p:nvCxnSpPr>
        <p:spPr>
          <a:xfrm>
            <a:off x="277234" y="772885"/>
            <a:ext cx="349259" cy="0"/>
          </a:xfrm>
          <a:prstGeom prst="line">
            <a:avLst/>
          </a:prstGeom>
          <a:ln w="22225" cap="sq">
            <a:solidFill>
              <a:srgbClr val="DE5A00"/>
            </a:solidFill>
            <a:prstDash val="solid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8677809" y="6525344"/>
            <a:ext cx="430695" cy="365125"/>
          </a:xfrm>
        </p:spPr>
        <p:txBody>
          <a:bodyPr/>
          <a:lstStyle/>
          <a:p>
            <a:fld id="{39B9D086-CB07-40F2-BE8A-FA3E89239419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/>
              <a:t>37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3" name="직사각형 42"/>
          <p:cNvSpPr/>
          <p:nvPr/>
        </p:nvSpPr>
        <p:spPr>
          <a:xfrm>
            <a:off x="762058" y="5661370"/>
            <a:ext cx="643237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ko-KR" sz="2000" b="1" kern="0" dirty="0">
                <a:gradFill>
                  <a:gsLst>
                    <a:gs pos="0">
                      <a:srgbClr val="045ECC"/>
                    </a:gs>
                    <a:gs pos="100000">
                      <a:srgbClr val="045ECC"/>
                    </a:gs>
                  </a:gsLst>
                  <a:lin ang="5400000" scaled="0"/>
                </a:gradFill>
                <a:latin typeface="Arial Narrow" panose="020B0606020202030204" pitchFamily="34" charset="0"/>
              </a:rPr>
              <a:t>Innovative </a:t>
            </a:r>
            <a:r>
              <a:rPr kumimoji="1" lang="en-US" altLang="ko-KR" sz="2000" b="1" kern="0" dirty="0" smtClean="0">
                <a:gradFill>
                  <a:gsLst>
                    <a:gs pos="0">
                      <a:srgbClr val="045ECC"/>
                    </a:gs>
                    <a:gs pos="100000">
                      <a:srgbClr val="045ECC"/>
                    </a:gs>
                  </a:gsLst>
                  <a:lin ang="5400000" scaled="0"/>
                </a:gradFill>
                <a:latin typeface="Arial Narrow" panose="020B0606020202030204" pitchFamily="34" charset="0"/>
              </a:rPr>
              <a:t>Stars </a:t>
            </a:r>
            <a:r>
              <a:rPr kumimoji="1" lang="en-US" altLang="ko-KR" sz="2000" b="1" kern="0" dirty="0">
                <a:gradFill>
                  <a:gsLst>
                    <a:gs pos="0">
                      <a:srgbClr val="045ECC"/>
                    </a:gs>
                    <a:gs pos="100000">
                      <a:srgbClr val="045ECC"/>
                    </a:gs>
                  </a:gsLst>
                  <a:lin ang="5400000" scaled="0"/>
                </a:gradFill>
                <a:latin typeface="Arial Narrow" panose="020B0606020202030204" pitchFamily="34" charset="0"/>
              </a:rPr>
              <a:t>of the </a:t>
            </a:r>
            <a:r>
              <a:rPr kumimoji="1" lang="en-US" altLang="ko-KR" sz="2000" b="1" kern="0" dirty="0" smtClean="0">
                <a:gradFill>
                  <a:gsLst>
                    <a:gs pos="0">
                      <a:srgbClr val="045ECC"/>
                    </a:gs>
                    <a:gs pos="100000">
                      <a:srgbClr val="045ECC"/>
                    </a:gs>
                  </a:gsLst>
                  <a:lin ang="5400000" scaled="0"/>
                </a:gradFill>
                <a:latin typeface="Arial Narrow" panose="020B0606020202030204" pitchFamily="34" charset="0"/>
              </a:rPr>
              <a:t>Future</a:t>
            </a:r>
            <a:r>
              <a:rPr kumimoji="1" lang="en-US" altLang="ko-KR" sz="2000" b="1" kern="0" dirty="0">
                <a:gradFill>
                  <a:gsLst>
                    <a:gs pos="0">
                      <a:srgbClr val="045ECC"/>
                    </a:gs>
                    <a:gs pos="100000">
                      <a:srgbClr val="045ECC"/>
                    </a:gs>
                  </a:gsLst>
                  <a:lin ang="5400000" scaled="0"/>
                </a:gradFill>
                <a:latin typeface="Arial Narrow" panose="020B0606020202030204" pitchFamily="34" charset="0"/>
              </a:rPr>
              <a:t>. </a:t>
            </a:r>
          </a:p>
        </p:txBody>
      </p:sp>
      <p:pic>
        <p:nvPicPr>
          <p:cNvPr id="48" name="Picture 143" descr="체크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12" y="6205838"/>
            <a:ext cx="226756" cy="23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직사각형 48"/>
          <p:cNvSpPr/>
          <p:nvPr/>
        </p:nvSpPr>
        <p:spPr>
          <a:xfrm>
            <a:off x="739134" y="6113391"/>
            <a:ext cx="88014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ko-KR" sz="2000" b="1" kern="0" dirty="0">
                <a:gradFill>
                  <a:gsLst>
                    <a:gs pos="0">
                      <a:srgbClr val="045ECC"/>
                    </a:gs>
                    <a:gs pos="100000">
                      <a:srgbClr val="045ECC"/>
                    </a:gs>
                  </a:gsLst>
                  <a:lin ang="5400000" scaled="0"/>
                </a:gradFill>
                <a:latin typeface="Arial Narrow" panose="020B0606020202030204" pitchFamily="34" charset="0"/>
              </a:rPr>
              <a:t>The </a:t>
            </a:r>
            <a:r>
              <a:rPr kumimoji="1" lang="en-US" altLang="ko-KR" sz="2000" b="1" kern="0" dirty="0" smtClean="0">
                <a:gradFill>
                  <a:gsLst>
                    <a:gs pos="0">
                      <a:srgbClr val="045ECC"/>
                    </a:gs>
                    <a:gs pos="100000">
                      <a:srgbClr val="045ECC"/>
                    </a:gs>
                  </a:gsLst>
                  <a:lin ang="5400000" scaled="0"/>
                </a:gradFill>
                <a:latin typeface="Arial Narrow" panose="020B0606020202030204" pitchFamily="34" charset="0"/>
              </a:rPr>
              <a:t>Power </a:t>
            </a:r>
            <a:r>
              <a:rPr kumimoji="1" lang="en-US" altLang="ko-KR" sz="2000" b="1" kern="0" dirty="0">
                <a:gradFill>
                  <a:gsLst>
                    <a:gs pos="0">
                      <a:srgbClr val="045ECC"/>
                    </a:gs>
                    <a:gs pos="100000">
                      <a:srgbClr val="045ECC"/>
                    </a:gs>
                  </a:gsLst>
                  <a:lin ang="5400000" scaled="0"/>
                </a:gradFill>
                <a:latin typeface="Arial Narrow" panose="020B0606020202030204" pitchFamily="34" charset="0"/>
              </a:rPr>
              <a:t>and </a:t>
            </a:r>
            <a:r>
              <a:rPr kumimoji="1" lang="en-US" altLang="ko-KR" sz="2000" b="1" kern="0" dirty="0" smtClean="0">
                <a:gradFill>
                  <a:gsLst>
                    <a:gs pos="0">
                      <a:srgbClr val="045ECC"/>
                    </a:gs>
                    <a:gs pos="100000">
                      <a:srgbClr val="045ECC"/>
                    </a:gs>
                  </a:gsLst>
                  <a:lin ang="5400000" scaled="0"/>
                </a:gradFill>
                <a:latin typeface="Arial Narrow" panose="020B0606020202030204" pitchFamily="34" charset="0"/>
              </a:rPr>
              <a:t>Potential </a:t>
            </a:r>
            <a:r>
              <a:rPr kumimoji="1" lang="en-US" altLang="ko-KR" sz="2000" b="1" kern="0" dirty="0">
                <a:gradFill>
                  <a:gsLst>
                    <a:gs pos="0">
                      <a:srgbClr val="045ECC"/>
                    </a:gs>
                    <a:gs pos="100000">
                      <a:srgbClr val="045ECC"/>
                    </a:gs>
                  </a:gsLst>
                  <a:lin ang="5400000" scaled="0"/>
                </a:gradFill>
                <a:latin typeface="Arial Narrow" panose="020B0606020202030204" pitchFamily="34" charset="0"/>
              </a:rPr>
              <a:t>of </a:t>
            </a:r>
            <a:r>
              <a:rPr kumimoji="1" lang="en-US" altLang="ko-KR" sz="2000" b="1" kern="0" dirty="0" smtClean="0">
                <a:gradFill>
                  <a:gsLst>
                    <a:gs pos="0">
                      <a:srgbClr val="045ECC"/>
                    </a:gs>
                    <a:gs pos="100000">
                      <a:srgbClr val="045ECC"/>
                    </a:gs>
                  </a:gsLst>
                  <a:lin ang="5400000" scaled="0"/>
                </a:gradFill>
                <a:latin typeface="Arial Narrow" panose="020B0606020202030204" pitchFamily="34" charset="0"/>
              </a:rPr>
              <a:t>Innovative Ideas </a:t>
            </a:r>
            <a:r>
              <a:rPr kumimoji="1" lang="en-US" altLang="ko-KR" sz="2000" b="1" kern="0" dirty="0">
                <a:gradFill>
                  <a:gsLst>
                    <a:gs pos="0">
                      <a:srgbClr val="045ECC"/>
                    </a:gs>
                    <a:gs pos="100000">
                      <a:srgbClr val="045ECC"/>
                    </a:gs>
                  </a:gsLst>
                  <a:lin ang="5400000" scaled="0"/>
                </a:gradFill>
                <a:latin typeface="Arial Narrow" panose="020B0606020202030204" pitchFamily="34" charset="0"/>
              </a:rPr>
              <a:t>and </a:t>
            </a:r>
            <a:r>
              <a:rPr kumimoji="1" lang="en-US" altLang="ko-KR" sz="2000" b="1" kern="0" dirty="0" smtClean="0">
                <a:gradFill>
                  <a:gsLst>
                    <a:gs pos="0">
                      <a:srgbClr val="045ECC"/>
                    </a:gs>
                    <a:gs pos="100000">
                      <a:srgbClr val="045ECC"/>
                    </a:gs>
                  </a:gsLst>
                  <a:lin ang="5400000" scaled="0"/>
                </a:gradFill>
                <a:latin typeface="Arial Narrow" panose="020B0606020202030204" pitchFamily="34" charset="0"/>
              </a:rPr>
              <a:t>Creative Execution</a:t>
            </a:r>
            <a:r>
              <a:rPr kumimoji="1" lang="en-US" altLang="ko-KR" sz="2000" b="1" kern="0" dirty="0">
                <a:gradFill>
                  <a:gsLst>
                    <a:gs pos="0">
                      <a:srgbClr val="045ECC"/>
                    </a:gs>
                    <a:gs pos="100000">
                      <a:srgbClr val="045ECC"/>
                    </a:gs>
                  </a:gsLst>
                  <a:lin ang="5400000" scaled="0"/>
                </a:gradFill>
                <a:latin typeface="Arial Narrow" panose="020B0606020202030204" pitchFamily="34" charset="0"/>
              </a:rPr>
              <a:t>. </a:t>
            </a:r>
          </a:p>
        </p:txBody>
      </p:sp>
      <p:pic>
        <p:nvPicPr>
          <p:cNvPr id="41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29" t="25737" r="17064" b="20310"/>
          <a:stretch/>
        </p:blipFill>
        <p:spPr bwMode="auto">
          <a:xfrm>
            <a:off x="936140" y="908720"/>
            <a:ext cx="7416824" cy="4683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그룹 2"/>
          <p:cNvGrpSpPr/>
          <p:nvPr/>
        </p:nvGrpSpPr>
        <p:grpSpPr>
          <a:xfrm>
            <a:off x="1835696" y="1481806"/>
            <a:ext cx="4331212" cy="3055062"/>
            <a:chOff x="1835696" y="1481806"/>
            <a:chExt cx="4331212" cy="3055062"/>
          </a:xfrm>
        </p:grpSpPr>
        <p:pic>
          <p:nvPicPr>
            <p:cNvPr id="62" name="Picture 143" descr="체크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0152" y="1481806"/>
              <a:ext cx="226756" cy="232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" name="그룹 1"/>
            <p:cNvGrpSpPr/>
            <p:nvPr/>
          </p:nvGrpSpPr>
          <p:grpSpPr>
            <a:xfrm>
              <a:off x="1835696" y="1506415"/>
              <a:ext cx="3284142" cy="3030453"/>
              <a:chOff x="1859489" y="1566511"/>
              <a:chExt cx="3284142" cy="3030453"/>
            </a:xfrm>
          </p:grpSpPr>
          <p:pic>
            <p:nvPicPr>
              <p:cNvPr id="68" name="Picture 143" descr="체크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69712" y="1597319"/>
                <a:ext cx="226756" cy="2326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" name="Picture 143" descr="체크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16875" y="1566511"/>
                <a:ext cx="226756" cy="2326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" name="Picture 143" descr="체크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69712" y="3247510"/>
                <a:ext cx="226756" cy="2326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" name="Picture 143" descr="체크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59489" y="4364270"/>
                <a:ext cx="226756" cy="2326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" name="Picture 143" descr="체크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67601" y="3219335"/>
                <a:ext cx="226756" cy="2326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" name="Picture 143" descr="체크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56916" y="2060014"/>
                <a:ext cx="226756" cy="2326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26" name="Picture 3" descr="C:\Users\nipa\Desktop\BS-04-4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100" y="44624"/>
            <a:ext cx="1885950" cy="379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2278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C:\Users\O\Desktop\마스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E:\제작중\2015.05.14_IITP 파워포인트\1\시안\요소\내지라인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10" r="3583"/>
          <a:stretch/>
        </p:blipFill>
        <p:spPr bwMode="auto">
          <a:xfrm>
            <a:off x="0" y="11548"/>
            <a:ext cx="9144000" cy="1232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직선 연결선 16"/>
          <p:cNvCxnSpPr/>
          <p:nvPr/>
        </p:nvCxnSpPr>
        <p:spPr>
          <a:xfrm>
            <a:off x="364014" y="776357"/>
            <a:ext cx="8384450" cy="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23528" y="348045"/>
            <a:ext cx="5045603" cy="430887"/>
          </a:xfrm>
          <a:prstGeom prst="rect">
            <a:avLst/>
          </a:prstGeom>
          <a:noFill/>
        </p:spPr>
        <p:txBody>
          <a:bodyPr wrap="none" lIns="36000" rIns="36000" rtlCol="0" anchor="ctr">
            <a:spAutoFit/>
          </a:bodyPr>
          <a:lstStyle/>
          <a:p>
            <a:r>
              <a:rPr lang="en-US" altLang="ko-KR" sz="2200" spc="-100" dirty="0">
                <a:gradFill>
                  <a:gsLst>
                    <a:gs pos="0">
                      <a:srgbClr val="F79646">
                        <a:lumMod val="75000"/>
                      </a:srgbClr>
                    </a:gs>
                    <a:gs pos="100000">
                      <a:srgbClr val="CC3300"/>
                    </a:gs>
                  </a:gsLst>
                  <a:lin ang="5400000" scaled="0"/>
                </a:gradFill>
                <a:effectLst>
                  <a:glow rad="101600">
                    <a:srgbClr val="FFFFFF"/>
                  </a:glow>
                </a:effectLst>
                <a:latin typeface="Arial Black" panose="020B0A04020102020204" pitchFamily="34" charset="0"/>
                <a:ea typeface="HY견고딕" pitchFamily="18" charset="-127"/>
              </a:rPr>
              <a:t>5-5. TOP 30 IT Companies of 2020?</a:t>
            </a:r>
            <a:endParaRPr lang="ko-KR" altLang="en-US" sz="2200" spc="-100" dirty="0">
              <a:gradFill>
                <a:gsLst>
                  <a:gs pos="0">
                    <a:srgbClr val="F79646">
                      <a:lumMod val="75000"/>
                    </a:srgbClr>
                  </a:gs>
                  <a:gs pos="100000">
                    <a:srgbClr val="CC3300"/>
                  </a:gs>
                </a:gsLst>
                <a:lin ang="5400000" scaled="0"/>
              </a:gradFill>
              <a:effectLst>
                <a:glow rad="101600">
                  <a:srgbClr val="FFFFFF"/>
                </a:glow>
              </a:effectLst>
              <a:latin typeface="Arial Black" panose="020B0A04020102020204" pitchFamily="34" charset="0"/>
              <a:ea typeface="HY견고딕" pitchFamily="18" charset="-127"/>
            </a:endParaRPr>
          </a:p>
        </p:txBody>
      </p:sp>
      <p:cxnSp>
        <p:nvCxnSpPr>
          <p:cNvPr id="18" name="직선 연결선 17"/>
          <p:cNvCxnSpPr/>
          <p:nvPr/>
        </p:nvCxnSpPr>
        <p:spPr>
          <a:xfrm>
            <a:off x="373440" y="772041"/>
            <a:ext cx="349259" cy="0"/>
          </a:xfrm>
          <a:prstGeom prst="line">
            <a:avLst/>
          </a:prstGeom>
          <a:ln w="22225" cap="sq">
            <a:solidFill>
              <a:srgbClr val="DE5A00"/>
            </a:solidFill>
            <a:prstDash val="solid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그룹 6"/>
          <p:cNvGrpSpPr/>
          <p:nvPr/>
        </p:nvGrpSpPr>
        <p:grpSpPr>
          <a:xfrm>
            <a:off x="3399152" y="2698984"/>
            <a:ext cx="1353524" cy="1807226"/>
            <a:chOff x="3399152" y="2850353"/>
            <a:chExt cx="1353524" cy="1807226"/>
          </a:xfrm>
        </p:grpSpPr>
        <p:pic>
          <p:nvPicPr>
            <p:cNvPr id="14" name="그림 1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6423" y="2850353"/>
              <a:ext cx="779973" cy="828748"/>
            </a:xfrm>
            <a:prstGeom prst="rect">
              <a:avLst/>
            </a:prstGeom>
          </p:spPr>
        </p:pic>
        <p:pic>
          <p:nvPicPr>
            <p:cNvPr id="20" name="그림 1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99152" y="3935198"/>
              <a:ext cx="1353524" cy="722381"/>
            </a:xfrm>
            <a:prstGeom prst="rect">
              <a:avLst/>
            </a:prstGeom>
          </p:spPr>
        </p:pic>
      </p:grpSp>
      <p:grpSp>
        <p:nvGrpSpPr>
          <p:cNvPr id="6" name="그룹 5"/>
          <p:cNvGrpSpPr/>
          <p:nvPr/>
        </p:nvGrpSpPr>
        <p:grpSpPr>
          <a:xfrm>
            <a:off x="654155" y="3149734"/>
            <a:ext cx="2037958" cy="1000714"/>
            <a:chOff x="654155" y="3149734"/>
            <a:chExt cx="2037958" cy="1000714"/>
          </a:xfrm>
        </p:grpSpPr>
        <p:pic>
          <p:nvPicPr>
            <p:cNvPr id="9" name="그림 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55" y="3149734"/>
              <a:ext cx="767211" cy="1000714"/>
            </a:xfrm>
            <a:prstGeom prst="rect">
              <a:avLst/>
            </a:prstGeom>
          </p:spPr>
        </p:pic>
        <p:pic>
          <p:nvPicPr>
            <p:cNvPr id="32" name="그림 3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6555" y="3320918"/>
              <a:ext cx="975558" cy="575979"/>
            </a:xfrm>
            <a:prstGeom prst="rect">
              <a:avLst/>
            </a:prstGeom>
          </p:spPr>
        </p:pic>
      </p:grpSp>
      <p:grpSp>
        <p:nvGrpSpPr>
          <p:cNvPr id="8" name="그룹 7"/>
          <p:cNvGrpSpPr/>
          <p:nvPr/>
        </p:nvGrpSpPr>
        <p:grpSpPr>
          <a:xfrm>
            <a:off x="251520" y="4820227"/>
            <a:ext cx="2531879" cy="1574166"/>
            <a:chOff x="411714" y="4877114"/>
            <a:chExt cx="2531879" cy="1574166"/>
          </a:xfrm>
        </p:grpSpPr>
        <p:pic>
          <p:nvPicPr>
            <p:cNvPr id="21" name="그림 20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0028" y="5072614"/>
              <a:ext cx="973565" cy="656710"/>
            </a:xfrm>
            <a:prstGeom prst="rect">
              <a:avLst/>
            </a:prstGeom>
          </p:spPr>
        </p:pic>
        <p:pic>
          <p:nvPicPr>
            <p:cNvPr id="31" name="그림 30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714" y="4877114"/>
              <a:ext cx="1304841" cy="1047711"/>
            </a:xfrm>
            <a:prstGeom prst="rect">
              <a:avLst/>
            </a:prstGeom>
          </p:spPr>
        </p:pic>
        <p:pic>
          <p:nvPicPr>
            <p:cNvPr id="1026" name="Picture 2" descr="美최대 P2P대출업체 렌딩클럽, IPO로 5000억원 확보키로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4134" y="6092181"/>
              <a:ext cx="1820862" cy="3590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5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8677809" y="6520259"/>
            <a:ext cx="430695" cy="365125"/>
          </a:xfrm>
        </p:spPr>
        <p:txBody>
          <a:bodyPr/>
          <a:lstStyle/>
          <a:p>
            <a:fld id="{39B9D086-CB07-40F2-BE8A-FA3E89239419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/>
              <a:t>38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" name="그룹 3"/>
          <p:cNvGrpSpPr/>
          <p:nvPr/>
        </p:nvGrpSpPr>
        <p:grpSpPr>
          <a:xfrm>
            <a:off x="451157" y="1353525"/>
            <a:ext cx="4439658" cy="1165891"/>
            <a:chOff x="451157" y="1353525"/>
            <a:chExt cx="4439658" cy="1165891"/>
          </a:xfrm>
        </p:grpSpPr>
        <p:pic>
          <p:nvPicPr>
            <p:cNvPr id="38" name="Picture 2" descr="http://imgnews.naver.net/image/029/2014/06/12/2014061202109919807091_99_20140612172708.jpg?type=w540"/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46" b="42364"/>
            <a:stretch/>
          </p:blipFill>
          <p:spPr bwMode="auto">
            <a:xfrm>
              <a:off x="1342300" y="1353525"/>
              <a:ext cx="2400697" cy="5943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4" descr="http://imgnews.naver.net/image/030/2014/07/31/techholic_31113025748595_99_20140731114211.jpg?type=w540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832" b="20381"/>
            <a:stretch/>
          </p:blipFill>
          <p:spPr bwMode="auto">
            <a:xfrm>
              <a:off x="451157" y="1874392"/>
              <a:ext cx="1671199" cy="645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6" descr="http://imgnews.naver.net/image/347/2014/04/04/2014040414235764510_20140404144400_1_59_20140404152406.jpg?type=w540"/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853" b="53618"/>
            <a:stretch/>
          </p:blipFill>
          <p:spPr bwMode="auto">
            <a:xfrm>
              <a:off x="2169322" y="1989926"/>
              <a:ext cx="2721493" cy="502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그룹 11"/>
          <p:cNvGrpSpPr/>
          <p:nvPr/>
        </p:nvGrpSpPr>
        <p:grpSpPr>
          <a:xfrm>
            <a:off x="6542146" y="4820227"/>
            <a:ext cx="2605749" cy="1034535"/>
            <a:chOff x="5442937" y="5305888"/>
            <a:chExt cx="2605749" cy="1034535"/>
          </a:xfrm>
        </p:grpSpPr>
        <p:pic>
          <p:nvPicPr>
            <p:cNvPr id="1034" name="Picture 10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2937" y="5305888"/>
              <a:ext cx="1269308" cy="6445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9" name="Picture 15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2511" y="5584773"/>
              <a:ext cx="1146175" cy="7556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1" name="그룹 10"/>
          <p:cNvGrpSpPr/>
          <p:nvPr/>
        </p:nvGrpSpPr>
        <p:grpSpPr>
          <a:xfrm>
            <a:off x="5803858" y="3596428"/>
            <a:ext cx="3232638" cy="1070026"/>
            <a:chOff x="5513755" y="3693088"/>
            <a:chExt cx="3232638" cy="1070026"/>
          </a:xfrm>
        </p:grpSpPr>
        <p:pic>
          <p:nvPicPr>
            <p:cNvPr id="1040" name="Picture 16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50980" y="3829664"/>
              <a:ext cx="1395413" cy="933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41" name="Picture 17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7655" y="3693088"/>
              <a:ext cx="1316262" cy="2869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42" name="Picture 18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3755" y="4317189"/>
              <a:ext cx="1564063" cy="2601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5" name="그룹 14"/>
          <p:cNvGrpSpPr/>
          <p:nvPr/>
        </p:nvGrpSpPr>
        <p:grpSpPr>
          <a:xfrm>
            <a:off x="5762256" y="1250248"/>
            <a:ext cx="3226676" cy="2079054"/>
            <a:chOff x="5762256" y="1250248"/>
            <a:chExt cx="3226676" cy="2079054"/>
          </a:xfrm>
        </p:grpSpPr>
        <p:grpSp>
          <p:nvGrpSpPr>
            <p:cNvPr id="10" name="그룹 9"/>
            <p:cNvGrpSpPr/>
            <p:nvPr/>
          </p:nvGrpSpPr>
          <p:grpSpPr>
            <a:xfrm>
              <a:off x="5762256" y="1388711"/>
              <a:ext cx="3226676" cy="1940591"/>
              <a:chOff x="5762256" y="1388711"/>
              <a:chExt cx="3226676" cy="1940591"/>
            </a:xfrm>
          </p:grpSpPr>
          <p:pic>
            <p:nvPicPr>
              <p:cNvPr id="2" name="Picture 2"/>
              <p:cNvPicPr>
                <a:picLocks noChangeAspect="1" noChangeArrowheads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62256" y="1388711"/>
                <a:ext cx="870673" cy="10354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30" name="Picture 6" descr="마이크로소프트"/>
              <p:cNvPicPr>
                <a:picLocks noChangeAspect="1" noChangeArrowheads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45527" y="2196904"/>
                <a:ext cx="1813138" cy="65998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1" name="Picture 7"/>
              <p:cNvPicPr>
                <a:picLocks noChangeAspect="1" noChangeArrowheads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36326" y="1731123"/>
                <a:ext cx="1774284" cy="5180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2" name="Picture 8"/>
              <p:cNvPicPr>
                <a:picLocks noChangeAspect="1" noChangeArrowheads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17220" y="2698984"/>
                <a:ext cx="1671712" cy="6303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3" name="Picture 9"/>
              <p:cNvPicPr>
                <a:picLocks noChangeAspect="1" noChangeArrowheads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62256" y="2555890"/>
                <a:ext cx="1363148" cy="7088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44" name="Picture 2" descr="https://abc.xyz/img/logo_2x.png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10827" y="1250248"/>
              <a:ext cx="1668575" cy="4004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098" name="Picture 2" descr="https://imgs.coupangcdn.com/image/coupang/common/pc_logo_coupang_20151014.png"/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930"/>
          <a:stretch/>
        </p:blipFill>
        <p:spPr bwMode="auto">
          <a:xfrm>
            <a:off x="6411005" y="5672437"/>
            <a:ext cx="1531590" cy="351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그룹 23"/>
          <p:cNvGrpSpPr/>
          <p:nvPr/>
        </p:nvGrpSpPr>
        <p:grpSpPr>
          <a:xfrm>
            <a:off x="3399152" y="5311376"/>
            <a:ext cx="2658223" cy="1315094"/>
            <a:chOff x="3399152" y="5311376"/>
            <a:chExt cx="2658223" cy="1315094"/>
          </a:xfrm>
        </p:grpSpPr>
        <p:pic>
          <p:nvPicPr>
            <p:cNvPr id="13" name="그림 12"/>
            <p:cNvPicPr>
              <a:picLocks noChangeAspect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99152" y="5672454"/>
              <a:ext cx="1240416" cy="481196"/>
            </a:xfrm>
            <a:prstGeom prst="rect">
              <a:avLst/>
            </a:prstGeom>
          </p:spPr>
        </p:pic>
        <p:pic>
          <p:nvPicPr>
            <p:cNvPr id="22" name="그림 21"/>
            <p:cNvPicPr>
              <a:picLocks noChangeAspect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0315" y="5311376"/>
              <a:ext cx="1317060" cy="1053648"/>
            </a:xfrm>
            <a:prstGeom prst="rect">
              <a:avLst/>
            </a:prstGeom>
          </p:spPr>
        </p:pic>
        <p:pic>
          <p:nvPicPr>
            <p:cNvPr id="23" name="그림 22"/>
            <p:cNvPicPr>
              <a:picLocks noChangeAspect="1"/>
            </p:cNvPicPr>
            <p:nvPr/>
          </p:nvPicPr>
          <p:blipFill rotWithShape="1"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628"/>
            <a:stretch/>
          </p:blipFill>
          <p:spPr>
            <a:xfrm>
              <a:off x="3530068" y="6214843"/>
              <a:ext cx="2381250" cy="411627"/>
            </a:xfrm>
            <a:prstGeom prst="rect">
              <a:avLst/>
            </a:prstGeom>
          </p:spPr>
        </p:pic>
      </p:grpSp>
      <p:grpSp>
        <p:nvGrpSpPr>
          <p:cNvPr id="25" name="그룹 24"/>
          <p:cNvGrpSpPr/>
          <p:nvPr/>
        </p:nvGrpSpPr>
        <p:grpSpPr>
          <a:xfrm>
            <a:off x="1057703" y="4150447"/>
            <a:ext cx="6565644" cy="1762605"/>
            <a:chOff x="1057703" y="4150447"/>
            <a:chExt cx="6565644" cy="1957745"/>
          </a:xfrm>
        </p:grpSpPr>
        <p:pic>
          <p:nvPicPr>
            <p:cNvPr id="46" name="그림 45" descr="1.png"/>
            <p:cNvPicPr>
              <a:picLocks noChangeAspect="1"/>
            </p:cNvPicPr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057703" y="4150447"/>
              <a:ext cx="6565644" cy="1957745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3041781" y="4868749"/>
              <a:ext cx="2802369" cy="3656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60000"/>
                </a:lnSpc>
                <a:spcBef>
                  <a:spcPct val="50000"/>
                </a:spcBef>
                <a:buClr>
                  <a:srgbClr val="990000"/>
                </a:buClr>
                <a:buSzPct val="120000"/>
              </a:pPr>
              <a:r>
                <a:rPr lang="en-US" altLang="ko-KR" sz="2800" b="1" spc="-150" dirty="0">
                  <a:solidFill>
                    <a:schemeClr val="accent6">
                      <a:lumMod val="75000"/>
                    </a:schemeClr>
                  </a:solidFill>
                  <a:latin typeface="Arial Narrow" panose="020B0606020202030204" pitchFamily="34" charset="0"/>
                  <a:ea typeface="맑은 고딕" panose="020B0503020000020004" pitchFamily="50" charset="-127"/>
                </a:rPr>
                <a:t>Innovative Disruptors</a:t>
              </a:r>
              <a:endParaRPr lang="ko-KR" altLang="en-US" sz="2800" b="1" spc="-15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ea typeface="맑은 고딕" panose="020B0503020000020004" pitchFamily="50" charset="-127"/>
              </a:endParaRPr>
            </a:p>
          </p:txBody>
        </p:sp>
      </p:grpSp>
      <p:pic>
        <p:nvPicPr>
          <p:cNvPr id="48" name="Picture 3" descr="C:\Users\nipa\Desktop\BS-04-4.png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100" y="44624"/>
            <a:ext cx="1885950" cy="379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1449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C:\Users\O\Desktop\마스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1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E:\제작중\2015.05.14_IITP 파워포인트\1\시안\요소\내지라인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10" r="3583"/>
          <a:stretch/>
        </p:blipFill>
        <p:spPr bwMode="auto">
          <a:xfrm>
            <a:off x="12108" y="11548"/>
            <a:ext cx="9144000" cy="1232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9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8677809" y="6520259"/>
            <a:ext cx="430695" cy="365125"/>
          </a:xfrm>
        </p:spPr>
        <p:txBody>
          <a:bodyPr/>
          <a:lstStyle/>
          <a:p>
            <a:fld id="{39B9D086-CB07-40F2-BE8A-FA3E89239419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/>
              <a:t>39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93" name="직사각형 292"/>
          <p:cNvSpPr/>
          <p:nvPr/>
        </p:nvSpPr>
        <p:spPr>
          <a:xfrm>
            <a:off x="7803142" y="1141223"/>
            <a:ext cx="1273538" cy="52322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altLang="ko-KR" sz="1400" b="1" spc="-100" dirty="0" smtClean="0">
                <a:solidFill>
                  <a:prstClr val="white"/>
                </a:solidFill>
              </a:rPr>
              <a:t>2015</a:t>
            </a:r>
            <a:r>
              <a:rPr lang="ko-KR" altLang="en-US" sz="1400" b="1" spc="-100" dirty="0" smtClean="0">
                <a:solidFill>
                  <a:prstClr val="white"/>
                </a:solidFill>
              </a:rPr>
              <a:t>년 </a:t>
            </a:r>
            <a:r>
              <a:rPr lang="en-US" altLang="ko-KR" sz="1400" b="1" spc="-100" dirty="0" smtClean="0">
                <a:solidFill>
                  <a:prstClr val="white"/>
                </a:solidFill>
              </a:rPr>
              <a:t>2</a:t>
            </a:r>
            <a:r>
              <a:rPr lang="ko-KR" altLang="en-US" sz="1400" b="1" spc="-100" dirty="0" smtClean="0">
                <a:solidFill>
                  <a:prstClr val="white"/>
                </a:solidFill>
              </a:rPr>
              <a:t>분기</a:t>
            </a:r>
            <a:endParaRPr lang="ko-KR" altLang="en-US" sz="1400" b="1" spc="-100" dirty="0">
              <a:solidFill>
                <a:prstClr val="white"/>
              </a:solidFill>
            </a:endParaRPr>
          </a:p>
        </p:txBody>
      </p:sp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grpSp>
        <p:nvGrpSpPr>
          <p:cNvPr id="18" name="그룹 17"/>
          <p:cNvGrpSpPr/>
          <p:nvPr/>
        </p:nvGrpSpPr>
        <p:grpSpPr>
          <a:xfrm>
            <a:off x="245634" y="1714499"/>
            <a:ext cx="5627174" cy="2664296"/>
            <a:chOff x="1049165" y="1865808"/>
            <a:chExt cx="7922445" cy="3201857"/>
          </a:xfrm>
        </p:grpSpPr>
        <p:sp>
          <p:nvSpPr>
            <p:cNvPr id="489" name="모서리가 둥근 직사각형 488"/>
            <p:cNvSpPr/>
            <p:nvPr/>
          </p:nvSpPr>
          <p:spPr>
            <a:xfrm>
              <a:off x="1049165" y="1865808"/>
              <a:ext cx="7922445" cy="3201857"/>
            </a:xfrm>
            <a:prstGeom prst="roundRect">
              <a:avLst>
                <a:gd name="adj" fmla="val 7129"/>
              </a:avLst>
            </a:prstGeom>
            <a:solidFill>
              <a:schemeClr val="bg1"/>
            </a:solidFill>
            <a:ln w="38100" cap="sq">
              <a:solidFill>
                <a:srgbClr val="00AB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 latinLnBrk="0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 b="1" kern="0" spc="-15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effectLst>
                  <a:outerShdw blurRad="152400" sx="102000" sy="102000" algn="ctr" rotWithShape="0">
                    <a:srgbClr val="0F3E65">
                      <a:alpha val="75000"/>
                    </a:srgbClr>
                  </a:outerShdw>
                </a:effectLst>
              </a:endParaRPr>
            </a:p>
          </p:txBody>
        </p:sp>
        <p:pic>
          <p:nvPicPr>
            <p:cNvPr id="1025" name="_x139467352" descr="EMB000022d8307d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7624" y="1939442"/>
              <a:ext cx="7658661" cy="30017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88" name="직사각형 487"/>
          <p:cNvSpPr/>
          <p:nvPr/>
        </p:nvSpPr>
        <p:spPr>
          <a:xfrm>
            <a:off x="2460476" y="1425161"/>
            <a:ext cx="870912" cy="1939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491" name="직사각형 490"/>
          <p:cNvSpPr/>
          <p:nvPr/>
        </p:nvSpPr>
        <p:spPr>
          <a:xfrm>
            <a:off x="3810730" y="1421014"/>
            <a:ext cx="2993518" cy="2434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508" name="직사각형 507"/>
          <p:cNvSpPr/>
          <p:nvPr/>
        </p:nvSpPr>
        <p:spPr>
          <a:xfrm>
            <a:off x="1115616" y="404664"/>
            <a:ext cx="6070483" cy="43088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altLang="ko-KR" sz="2200" spc="-100" dirty="0">
                <a:gradFill>
                  <a:gsLst>
                    <a:gs pos="0">
                      <a:srgbClr val="F79646">
                        <a:lumMod val="75000"/>
                      </a:srgbClr>
                    </a:gs>
                    <a:gs pos="100000">
                      <a:srgbClr val="CC3300"/>
                    </a:gs>
                  </a:gsLst>
                  <a:lin ang="5400000" scaled="0"/>
                </a:gradFill>
                <a:effectLst>
                  <a:glow rad="101600">
                    <a:srgbClr val="FFFFFF"/>
                  </a:glow>
                </a:effectLst>
                <a:latin typeface="Arial Black" panose="020B0A04020102020204" pitchFamily="34" charset="0"/>
                <a:ea typeface="HY견고딕" pitchFamily="18" charset="-127"/>
              </a:rPr>
              <a:t>Will Apple Remain as No. 1?</a:t>
            </a:r>
            <a:endParaRPr lang="ko-KR" altLang="en-US" sz="2200" spc="-100" dirty="0">
              <a:gradFill>
                <a:gsLst>
                  <a:gs pos="0">
                    <a:srgbClr val="F79646">
                      <a:lumMod val="75000"/>
                    </a:srgbClr>
                  </a:gs>
                  <a:gs pos="100000">
                    <a:srgbClr val="CC3300"/>
                  </a:gs>
                </a:gsLst>
                <a:lin ang="5400000" scaled="0"/>
              </a:gradFill>
              <a:effectLst>
                <a:glow rad="101600">
                  <a:srgbClr val="FFFFFF"/>
                </a:glow>
              </a:effectLst>
              <a:latin typeface="Arial Black" panose="020B0A04020102020204" pitchFamily="34" charset="0"/>
              <a:ea typeface="HY견고딕" pitchFamily="18" charset="-127"/>
            </a:endParaRPr>
          </a:p>
        </p:txBody>
      </p:sp>
      <p:cxnSp>
        <p:nvCxnSpPr>
          <p:cNvPr id="509" name="직선 연결선 508"/>
          <p:cNvCxnSpPr/>
          <p:nvPr/>
        </p:nvCxnSpPr>
        <p:spPr>
          <a:xfrm>
            <a:off x="467544" y="898054"/>
            <a:ext cx="5832648" cy="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직선 연결선 31"/>
          <p:cNvCxnSpPr/>
          <p:nvPr/>
        </p:nvCxnSpPr>
        <p:spPr>
          <a:xfrm>
            <a:off x="212379" y="887928"/>
            <a:ext cx="349259" cy="0"/>
          </a:xfrm>
          <a:prstGeom prst="line">
            <a:avLst/>
          </a:prstGeom>
          <a:ln w="22225" cap="sq">
            <a:solidFill>
              <a:srgbClr val="DE5A00"/>
            </a:solidFill>
            <a:prstDash val="solid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179512" y="477833"/>
            <a:ext cx="696272" cy="430887"/>
          </a:xfrm>
          <a:prstGeom prst="rect">
            <a:avLst/>
          </a:prstGeom>
          <a:noFill/>
        </p:spPr>
        <p:txBody>
          <a:bodyPr wrap="none" lIns="36000" rIns="36000" rtlCol="0" anchor="ctr">
            <a:spAutoFit/>
          </a:bodyPr>
          <a:lstStyle/>
          <a:p>
            <a:r>
              <a:rPr lang="en-US" altLang="ko-KR" sz="2200" spc="-100" dirty="0" smtClean="0">
                <a:gradFill>
                  <a:gsLst>
                    <a:gs pos="0">
                      <a:srgbClr val="F79646">
                        <a:lumMod val="75000"/>
                      </a:srgbClr>
                    </a:gs>
                    <a:gs pos="100000">
                      <a:srgbClr val="CC3300"/>
                    </a:gs>
                  </a:gsLst>
                  <a:lin ang="5400000" scaled="0"/>
                </a:gradFill>
                <a:effectLst>
                  <a:glow rad="101600">
                    <a:srgbClr val="FFFFFF"/>
                  </a:glow>
                </a:effectLst>
                <a:latin typeface="Arial Black" panose="020B0A04020102020204" pitchFamily="34" charset="0"/>
                <a:ea typeface="HY견고딕" pitchFamily="18" charset="-127"/>
              </a:rPr>
              <a:t>Quiz</a:t>
            </a:r>
            <a:endParaRPr lang="ko-KR" altLang="en-US" sz="2200" spc="-100" dirty="0">
              <a:gradFill>
                <a:gsLst>
                  <a:gs pos="0">
                    <a:srgbClr val="F79646">
                      <a:lumMod val="75000"/>
                    </a:srgbClr>
                  </a:gs>
                  <a:gs pos="100000">
                    <a:srgbClr val="CC3300"/>
                  </a:gs>
                </a:gsLst>
                <a:lin ang="5400000" scaled="0"/>
              </a:gradFill>
              <a:effectLst>
                <a:glow rad="101600">
                  <a:srgbClr val="FFFFFF"/>
                </a:glow>
              </a:effectLst>
              <a:latin typeface="Arial Black" panose="020B0A04020102020204" pitchFamily="34" charset="0"/>
              <a:ea typeface="HY견고딕" pitchFamily="18" charset="-127"/>
            </a:endParaRPr>
          </a:p>
        </p:txBody>
      </p:sp>
      <p:grpSp>
        <p:nvGrpSpPr>
          <p:cNvPr id="34" name="그룹 33"/>
          <p:cNvGrpSpPr/>
          <p:nvPr/>
        </p:nvGrpSpPr>
        <p:grpSpPr>
          <a:xfrm>
            <a:off x="151409" y="332656"/>
            <a:ext cx="892199" cy="504056"/>
            <a:chOff x="5944697" y="1416184"/>
            <a:chExt cx="2353250" cy="504056"/>
          </a:xfrm>
        </p:grpSpPr>
        <p:sp>
          <p:nvSpPr>
            <p:cNvPr id="35" name="오각형 34"/>
            <p:cNvSpPr/>
            <p:nvPr/>
          </p:nvSpPr>
          <p:spPr>
            <a:xfrm>
              <a:off x="5944697" y="1485866"/>
              <a:ext cx="2353250" cy="434374"/>
            </a:xfrm>
            <a:prstGeom prst="homePlate">
              <a:avLst/>
            </a:prstGeom>
            <a:solidFill>
              <a:srgbClr val="8697A6"/>
            </a:solidFill>
            <a:ln w="31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ko-KR" altLang="en-US" sz="2800">
                <a:solidFill>
                  <a:prstClr val="black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973966" y="1416184"/>
              <a:ext cx="2131788" cy="4944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  <a:buClr>
                  <a:schemeClr val="accent2">
                    <a:lumMod val="75000"/>
                  </a:schemeClr>
                </a:buClr>
              </a:pPr>
              <a:r>
                <a:rPr kumimoji="1" lang="en-US" altLang="ko-KR" sz="2000" b="1" kern="0" dirty="0" smtClean="0">
                  <a:gradFill>
                    <a:gsLst>
                      <a:gs pos="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0"/>
                  </a:gra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</a:rPr>
                <a:t>QUIZ</a:t>
              </a:r>
              <a:endParaRPr kumimoji="1" lang="ko-KR" altLang="en-US" sz="2000" b="1" kern="0" dirty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endParaRPr>
            </a:p>
          </p:txBody>
        </p:sp>
      </p:grpSp>
      <p:pic>
        <p:nvPicPr>
          <p:cNvPr id="37" name="Picture 3" descr="C:\Users\nipa\Desktop\BS-04-4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100" y="44624"/>
            <a:ext cx="1885950" cy="379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모서리가 둥근 직사각형 37"/>
          <p:cNvSpPr/>
          <p:nvPr/>
        </p:nvSpPr>
        <p:spPr>
          <a:xfrm>
            <a:off x="251520" y="4705350"/>
            <a:ext cx="8640960" cy="1752600"/>
          </a:xfrm>
          <a:prstGeom prst="roundRect">
            <a:avLst>
              <a:gd name="adj" fmla="val 9762"/>
            </a:avLst>
          </a:prstGeom>
          <a:solidFill>
            <a:srgbClr val="D9F0FB"/>
          </a:solidFill>
          <a:ln>
            <a:noFill/>
          </a:ln>
          <a:effectLst>
            <a:innerShdw blurRad="63500" dir="13500000">
              <a:srgbClr val="4E9BDA">
                <a:alpha val="68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/>
          </a:p>
        </p:txBody>
      </p:sp>
      <p:grpSp>
        <p:nvGrpSpPr>
          <p:cNvPr id="2" name="그룹 1"/>
          <p:cNvGrpSpPr/>
          <p:nvPr/>
        </p:nvGrpSpPr>
        <p:grpSpPr>
          <a:xfrm>
            <a:off x="812857" y="4869160"/>
            <a:ext cx="8367655" cy="1450454"/>
            <a:chOff x="1124902" y="5296733"/>
            <a:chExt cx="8367655" cy="1450454"/>
          </a:xfrm>
        </p:grpSpPr>
        <p:sp>
          <p:nvSpPr>
            <p:cNvPr id="237" name="직사각형 236"/>
            <p:cNvSpPr/>
            <p:nvPr/>
          </p:nvSpPr>
          <p:spPr>
            <a:xfrm>
              <a:off x="1156801" y="5296733"/>
              <a:ext cx="7663671" cy="276999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headEnd/>
              <a:tailEnd/>
            </a:ln>
            <a:effectLst/>
          </p:spPr>
          <p:txBody>
            <a:bodyPr wrap="square" lIns="0" tIns="0" rIns="0" bIns="0" anchor="ctr">
              <a:spAutoFit/>
            </a:bodyPr>
            <a:lstStyle/>
            <a:p>
              <a:r>
                <a:rPr kumimoji="1" lang="en-US" altLang="ko-KR" b="1" kern="0" dirty="0">
                  <a:gradFill>
                    <a:gsLst>
                      <a:gs pos="0">
                        <a:prstClr val="black">
                          <a:lumMod val="65000"/>
                          <a:lumOff val="35000"/>
                        </a:prstClr>
                      </a:gs>
                      <a:gs pos="50000">
                        <a:prstClr val="black">
                          <a:lumMod val="75000"/>
                          <a:lumOff val="25000"/>
                        </a:prstClr>
                      </a:gs>
                    </a:gsLst>
                    <a:lin ang="5400000" scaled="0"/>
                  </a:gradFill>
                  <a:latin typeface="Arial Narrow" panose="020B0606020202030204" pitchFamily="34" charset="0"/>
                </a:rPr>
                <a:t>Smart Phone Market: China’s Big 3 are closing in on the Big 2</a:t>
              </a:r>
              <a:endParaRPr kumimoji="1" lang="ko-KR" altLang="en-US" b="1" kern="0" dirty="0">
                <a:gradFill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50000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0"/>
                </a:gradFill>
                <a:latin typeface="Arial Narrow" panose="020B0606020202030204" pitchFamily="34" charset="0"/>
              </a:endParaRPr>
            </a:p>
          </p:txBody>
        </p:sp>
        <p:sp>
          <p:nvSpPr>
            <p:cNvPr id="240" name="직사각형 239"/>
            <p:cNvSpPr/>
            <p:nvPr/>
          </p:nvSpPr>
          <p:spPr>
            <a:xfrm>
              <a:off x="1124902" y="5771004"/>
              <a:ext cx="8367655" cy="276999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headEnd/>
              <a:tailEnd/>
            </a:ln>
            <a:effectLst/>
          </p:spPr>
          <p:txBody>
            <a:bodyPr wrap="square" lIns="0" tIns="0" rIns="0" bIns="0" anchor="ctr">
              <a:spAutoFit/>
            </a:bodyPr>
            <a:lstStyle/>
            <a:p>
              <a:pPr marL="0" lvl="1">
                <a:spcAft>
                  <a:spcPts val="100"/>
                </a:spcAft>
                <a:buSzPct val="120000"/>
              </a:pPr>
              <a:r>
                <a:rPr kumimoji="1" lang="en-US" altLang="ko-KR" b="1" kern="0" dirty="0">
                  <a:gradFill>
                    <a:gsLst>
                      <a:gs pos="0">
                        <a:prstClr val="black">
                          <a:lumMod val="65000"/>
                          <a:lumOff val="35000"/>
                        </a:prstClr>
                      </a:gs>
                      <a:gs pos="50000">
                        <a:prstClr val="black">
                          <a:lumMod val="75000"/>
                          <a:lumOff val="25000"/>
                        </a:prstClr>
                      </a:gs>
                    </a:gsLst>
                    <a:lin ang="5400000" scaled="0"/>
                  </a:gradFill>
                  <a:latin typeface="Arial Narrow" panose="020B0606020202030204" pitchFamily="34" charset="0"/>
                </a:rPr>
                <a:t>Plummeting Smart Phone Growth Rate </a:t>
              </a:r>
              <a:r>
                <a:rPr kumimoji="1" lang="en-US" altLang="ko-KR" b="1" kern="0" dirty="0" smtClean="0">
                  <a:gradFill>
                    <a:gsLst>
                      <a:gs pos="0">
                        <a:prstClr val="black">
                          <a:lumMod val="65000"/>
                          <a:lumOff val="35000"/>
                        </a:prstClr>
                      </a:gs>
                      <a:gs pos="50000">
                        <a:prstClr val="black">
                          <a:lumMod val="75000"/>
                          <a:lumOff val="25000"/>
                        </a:prstClr>
                      </a:gs>
                    </a:gsLst>
                    <a:lin ang="5400000" scaled="0"/>
                  </a:gradFill>
                  <a:latin typeface="Arial Narrow" panose="020B0606020202030204" pitchFamily="34" charset="0"/>
                </a:rPr>
                <a:t>(Red Ocean</a:t>
              </a:r>
              <a:r>
                <a:rPr kumimoji="1" lang="en-US" altLang="ko-KR" b="1" kern="0" dirty="0">
                  <a:gradFill>
                    <a:gsLst>
                      <a:gs pos="0">
                        <a:prstClr val="black">
                          <a:lumMod val="65000"/>
                          <a:lumOff val="35000"/>
                        </a:prstClr>
                      </a:gs>
                      <a:gs pos="50000">
                        <a:prstClr val="black">
                          <a:lumMod val="75000"/>
                          <a:lumOff val="25000"/>
                        </a:prstClr>
                      </a:gs>
                    </a:gsLst>
                    <a:lin ang="5400000" scaled="0"/>
                  </a:gradFill>
                  <a:latin typeface="Arial Narrow" panose="020B0606020202030204" pitchFamily="34" charset="0"/>
                </a:rPr>
                <a:t>?); 60% of Apple </a:t>
              </a:r>
              <a:r>
                <a:rPr kumimoji="1" lang="en-US" altLang="ko-KR" b="1" kern="0" dirty="0" smtClean="0">
                  <a:gradFill>
                    <a:gsLst>
                      <a:gs pos="0">
                        <a:prstClr val="black">
                          <a:lumMod val="65000"/>
                          <a:lumOff val="35000"/>
                        </a:prstClr>
                      </a:gs>
                      <a:gs pos="50000">
                        <a:prstClr val="black">
                          <a:lumMod val="75000"/>
                          <a:lumOff val="25000"/>
                        </a:prstClr>
                      </a:gs>
                    </a:gsLst>
                    <a:lin ang="5400000" scaled="0"/>
                  </a:gradFill>
                  <a:latin typeface="Arial Narrow" panose="020B0606020202030204" pitchFamily="34" charset="0"/>
                </a:rPr>
                <a:t>Sales</a:t>
              </a:r>
              <a:r>
                <a:rPr kumimoji="1" lang="en-US" altLang="ko-KR" b="1" kern="0" dirty="0">
                  <a:gradFill>
                    <a:gsLst>
                      <a:gs pos="0">
                        <a:prstClr val="black">
                          <a:lumMod val="65000"/>
                          <a:lumOff val="35000"/>
                        </a:prstClr>
                      </a:gs>
                      <a:gs pos="50000">
                        <a:prstClr val="black">
                          <a:lumMod val="75000"/>
                          <a:lumOff val="25000"/>
                        </a:prstClr>
                      </a:gs>
                    </a:gsLst>
                    <a:lin ang="5400000" scaled="0"/>
                  </a:gradFill>
                  <a:latin typeface="Arial Narrow" panose="020B0606020202030204" pitchFamily="34" charset="0"/>
                </a:rPr>
                <a:t>: iPhone</a:t>
              </a:r>
              <a:endParaRPr kumimoji="1" lang="ko-KR" altLang="en-US" b="1" kern="0" dirty="0">
                <a:gradFill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50000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0"/>
                </a:gradFill>
                <a:latin typeface="Arial Narrow" panose="020B0606020202030204" pitchFamily="34" charset="0"/>
              </a:endParaRPr>
            </a:p>
          </p:txBody>
        </p:sp>
        <p:sp>
          <p:nvSpPr>
            <p:cNvPr id="497" name="직사각형 496"/>
            <p:cNvSpPr/>
            <p:nvPr/>
          </p:nvSpPr>
          <p:spPr>
            <a:xfrm>
              <a:off x="1140644" y="6180365"/>
              <a:ext cx="8015464" cy="566822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headEnd/>
              <a:tailEnd/>
            </a:ln>
            <a:effectLst/>
          </p:spPr>
          <p:txBody>
            <a:bodyPr wrap="square" lIns="0" tIns="0" rIns="0" bIns="0" anchor="ctr">
              <a:spAutoFit/>
            </a:bodyPr>
            <a:lstStyle/>
            <a:p>
              <a:pPr marL="0" lvl="1">
                <a:spcAft>
                  <a:spcPts val="100"/>
                </a:spcAft>
                <a:buSzPct val="120000"/>
              </a:pPr>
              <a:r>
                <a:rPr kumimoji="1" lang="en-US" altLang="ko-KR" b="1" kern="0" dirty="0">
                  <a:gradFill>
                    <a:gsLst>
                      <a:gs pos="0">
                        <a:prstClr val="black">
                          <a:lumMod val="65000"/>
                          <a:lumOff val="35000"/>
                        </a:prstClr>
                      </a:gs>
                      <a:gs pos="50000">
                        <a:prstClr val="black">
                          <a:lumMod val="75000"/>
                          <a:lumOff val="25000"/>
                        </a:prstClr>
                      </a:gs>
                    </a:gsLst>
                    <a:lin ang="5400000" scaled="0"/>
                  </a:gradFill>
                  <a:latin typeface="Arial Narrow" panose="020B0606020202030204" pitchFamily="34" charset="0"/>
                </a:rPr>
                <a:t>Wall Street </a:t>
              </a:r>
              <a:r>
                <a:rPr kumimoji="1" lang="en-US" altLang="ko-KR" b="1" kern="0" dirty="0" smtClean="0">
                  <a:gradFill>
                    <a:gsLst>
                      <a:gs pos="0">
                        <a:prstClr val="black">
                          <a:lumMod val="65000"/>
                          <a:lumOff val="35000"/>
                        </a:prstClr>
                      </a:gs>
                      <a:gs pos="50000">
                        <a:prstClr val="black">
                          <a:lumMod val="75000"/>
                          <a:lumOff val="25000"/>
                        </a:prstClr>
                      </a:gs>
                    </a:gsLst>
                    <a:lin ang="5400000" scaled="0"/>
                  </a:gradFill>
                  <a:latin typeface="Arial Narrow" panose="020B0606020202030204" pitchFamily="34" charset="0"/>
                </a:rPr>
                <a:t>Changes </a:t>
              </a:r>
              <a:r>
                <a:rPr kumimoji="1" lang="en-US" altLang="ko-KR" b="1" kern="0" dirty="0">
                  <a:gradFill>
                    <a:gsLst>
                      <a:gs pos="0">
                        <a:prstClr val="black">
                          <a:lumMod val="65000"/>
                          <a:lumOff val="35000"/>
                        </a:prstClr>
                      </a:gs>
                      <a:gs pos="50000">
                        <a:prstClr val="black">
                          <a:lumMod val="75000"/>
                          <a:lumOff val="25000"/>
                        </a:prstClr>
                      </a:gs>
                    </a:gsLst>
                    <a:lin ang="5400000" scaled="0"/>
                  </a:gradFill>
                  <a:latin typeface="Arial Narrow" panose="020B0606020202030204" pitchFamily="34" charset="0"/>
                </a:rPr>
                <a:t>Apple from</a:t>
              </a:r>
              <a:r>
                <a:rPr kumimoji="1" lang="ko-KR" altLang="en-US" b="1" kern="0" dirty="0">
                  <a:gradFill>
                    <a:gsLst>
                      <a:gs pos="0">
                        <a:prstClr val="black">
                          <a:lumMod val="65000"/>
                          <a:lumOff val="35000"/>
                        </a:prstClr>
                      </a:gs>
                      <a:gs pos="50000">
                        <a:prstClr val="black">
                          <a:lumMod val="75000"/>
                          <a:lumOff val="25000"/>
                        </a:prstClr>
                      </a:gs>
                    </a:gsLst>
                    <a:lin ang="5400000" scaled="0"/>
                  </a:gradFill>
                  <a:latin typeface="Arial Narrow" panose="020B0606020202030204" pitchFamily="34" charset="0"/>
                </a:rPr>
                <a:t> </a:t>
              </a:r>
              <a:r>
                <a:rPr kumimoji="1" lang="en-US" altLang="ko-KR" b="1" kern="0" dirty="0">
                  <a:gradFill>
                    <a:gsLst>
                      <a:gs pos="0">
                        <a:prstClr val="black">
                          <a:lumMod val="65000"/>
                          <a:lumOff val="35000"/>
                        </a:prstClr>
                      </a:gs>
                      <a:gs pos="50000">
                        <a:prstClr val="black">
                          <a:lumMod val="75000"/>
                          <a:lumOff val="25000"/>
                        </a:prstClr>
                      </a:gs>
                    </a:gsLst>
                    <a:lin ang="5400000" scaled="0"/>
                  </a:gradFill>
                  <a:latin typeface="Arial Narrow" panose="020B0606020202030204" pitchFamily="34" charset="0"/>
                </a:rPr>
                <a:t>“Growth Stock”</a:t>
              </a:r>
              <a:r>
                <a:rPr kumimoji="1" lang="ko-KR" altLang="en-US" b="1" kern="0" dirty="0">
                  <a:gradFill>
                    <a:gsLst>
                      <a:gs pos="0">
                        <a:prstClr val="black">
                          <a:lumMod val="65000"/>
                          <a:lumOff val="35000"/>
                        </a:prstClr>
                      </a:gs>
                      <a:gs pos="50000">
                        <a:prstClr val="black">
                          <a:lumMod val="75000"/>
                          <a:lumOff val="25000"/>
                        </a:prstClr>
                      </a:gs>
                    </a:gsLst>
                    <a:lin ang="5400000" scaled="0"/>
                  </a:gradFill>
                  <a:latin typeface="Arial Narrow" panose="020B0606020202030204" pitchFamily="34" charset="0"/>
                </a:rPr>
                <a:t> </a:t>
              </a:r>
              <a:r>
                <a:rPr kumimoji="1" lang="en-US" altLang="ko-KR" b="1" kern="0" dirty="0">
                  <a:gradFill>
                    <a:gsLst>
                      <a:gs pos="0">
                        <a:prstClr val="black">
                          <a:lumMod val="65000"/>
                          <a:lumOff val="35000"/>
                        </a:prstClr>
                      </a:gs>
                      <a:gs pos="50000">
                        <a:prstClr val="black">
                          <a:lumMod val="75000"/>
                          <a:lumOff val="25000"/>
                        </a:prstClr>
                      </a:gs>
                    </a:gsLst>
                    <a:lin ang="5400000" scaled="0"/>
                  </a:gradFill>
                  <a:latin typeface="Arial Narrow" panose="020B0606020202030204" pitchFamily="34" charset="0"/>
                </a:rPr>
                <a:t>to “Value Stock”; </a:t>
              </a:r>
            </a:p>
            <a:p>
              <a:pPr marL="0" lvl="1">
                <a:spcAft>
                  <a:spcPts val="100"/>
                </a:spcAft>
                <a:buSzPct val="120000"/>
              </a:pPr>
              <a:r>
                <a:rPr kumimoji="1" lang="en-US" altLang="ko-KR" b="1" kern="0" dirty="0">
                  <a:gradFill>
                    <a:gsLst>
                      <a:gs pos="0">
                        <a:prstClr val="black">
                          <a:lumMod val="65000"/>
                          <a:lumOff val="35000"/>
                        </a:prstClr>
                      </a:gs>
                      <a:gs pos="50000">
                        <a:prstClr val="black">
                          <a:lumMod val="75000"/>
                          <a:lumOff val="25000"/>
                        </a:prstClr>
                      </a:gs>
                    </a:gsLst>
                    <a:lin ang="5400000" scaled="0"/>
                  </a:gradFill>
                  <a:latin typeface="Arial Narrow" panose="020B0606020202030204" pitchFamily="34" charset="0"/>
                </a:rPr>
                <a:t>Google and Facebook are still “Growth Stocks”</a:t>
              </a:r>
              <a:endParaRPr kumimoji="1" lang="ko-KR" altLang="en-US" b="1" kern="0" dirty="0">
                <a:gradFill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50000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0"/>
                </a:gradFill>
                <a:latin typeface="Arial Narrow" panose="020B0606020202030204" pitchFamily="34" charset="0"/>
              </a:endParaRPr>
            </a:p>
          </p:txBody>
        </p:sp>
      </p:grpSp>
      <p:grpSp>
        <p:nvGrpSpPr>
          <p:cNvPr id="39" name="그룹 38"/>
          <p:cNvGrpSpPr/>
          <p:nvPr/>
        </p:nvGrpSpPr>
        <p:grpSpPr>
          <a:xfrm>
            <a:off x="612331" y="4918409"/>
            <a:ext cx="106410" cy="167333"/>
            <a:chOff x="409755" y="4148034"/>
            <a:chExt cx="97813" cy="153813"/>
          </a:xfrm>
          <a:solidFill>
            <a:srgbClr val="0066FF"/>
          </a:solidFill>
        </p:grpSpPr>
        <p:sp>
          <p:nvSpPr>
            <p:cNvPr id="40" name="모서리가 둥근 직사각형 39"/>
            <p:cNvSpPr/>
            <p:nvPr/>
          </p:nvSpPr>
          <p:spPr>
            <a:xfrm>
              <a:off x="409755" y="4148034"/>
              <a:ext cx="54677" cy="5467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41" name="모서리가 둥근 직사각형 40"/>
            <p:cNvSpPr/>
            <p:nvPr/>
          </p:nvSpPr>
          <p:spPr>
            <a:xfrm>
              <a:off x="452891" y="4197602"/>
              <a:ext cx="54677" cy="5467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42" name="모서리가 둥근 직사각형 41"/>
            <p:cNvSpPr/>
            <p:nvPr/>
          </p:nvSpPr>
          <p:spPr>
            <a:xfrm>
              <a:off x="409755" y="4247170"/>
              <a:ext cx="54677" cy="5467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43" name="그룹 42"/>
          <p:cNvGrpSpPr/>
          <p:nvPr/>
        </p:nvGrpSpPr>
        <p:grpSpPr>
          <a:xfrm>
            <a:off x="593281" y="5394659"/>
            <a:ext cx="106410" cy="167333"/>
            <a:chOff x="409755" y="4148034"/>
            <a:chExt cx="97813" cy="153813"/>
          </a:xfrm>
          <a:solidFill>
            <a:srgbClr val="0066FF"/>
          </a:solidFill>
        </p:grpSpPr>
        <p:sp>
          <p:nvSpPr>
            <p:cNvPr id="44" name="모서리가 둥근 직사각형 43"/>
            <p:cNvSpPr/>
            <p:nvPr/>
          </p:nvSpPr>
          <p:spPr>
            <a:xfrm>
              <a:off x="409755" y="4148034"/>
              <a:ext cx="54677" cy="5467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45" name="모서리가 둥근 직사각형 44"/>
            <p:cNvSpPr/>
            <p:nvPr/>
          </p:nvSpPr>
          <p:spPr>
            <a:xfrm>
              <a:off x="452891" y="4197602"/>
              <a:ext cx="54677" cy="5467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46" name="모서리가 둥근 직사각형 45"/>
            <p:cNvSpPr/>
            <p:nvPr/>
          </p:nvSpPr>
          <p:spPr>
            <a:xfrm>
              <a:off x="409755" y="4247170"/>
              <a:ext cx="54677" cy="5467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47" name="그룹 46"/>
          <p:cNvGrpSpPr/>
          <p:nvPr/>
        </p:nvGrpSpPr>
        <p:grpSpPr>
          <a:xfrm>
            <a:off x="602806" y="5814752"/>
            <a:ext cx="106410" cy="167333"/>
            <a:chOff x="409755" y="4148034"/>
            <a:chExt cx="97813" cy="153813"/>
          </a:xfrm>
          <a:solidFill>
            <a:srgbClr val="0066FF"/>
          </a:solidFill>
        </p:grpSpPr>
        <p:sp>
          <p:nvSpPr>
            <p:cNvPr id="48" name="모서리가 둥근 직사각형 47"/>
            <p:cNvSpPr/>
            <p:nvPr/>
          </p:nvSpPr>
          <p:spPr>
            <a:xfrm>
              <a:off x="409755" y="4148034"/>
              <a:ext cx="54677" cy="5467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49" name="모서리가 둥근 직사각형 48"/>
            <p:cNvSpPr/>
            <p:nvPr/>
          </p:nvSpPr>
          <p:spPr>
            <a:xfrm>
              <a:off x="452891" y="4197602"/>
              <a:ext cx="54677" cy="5467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50" name="모서리가 둥근 직사각형 49"/>
            <p:cNvSpPr/>
            <p:nvPr/>
          </p:nvSpPr>
          <p:spPr>
            <a:xfrm>
              <a:off x="409755" y="4247170"/>
              <a:ext cx="54677" cy="5467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51" name="직사각형 50"/>
          <p:cNvSpPr/>
          <p:nvPr/>
        </p:nvSpPr>
        <p:spPr>
          <a:xfrm>
            <a:off x="1649816" y="1772816"/>
            <a:ext cx="775144" cy="3170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1330325" eaLnBrk="0" latinLnBrk="0" hangingPunct="0">
              <a:lnSpc>
                <a:spcPct val="40000"/>
              </a:lnSpc>
              <a:spcAft>
                <a:spcPts val="600"/>
              </a:spcAft>
              <a:buSzPct val="100000"/>
              <a:defRPr/>
            </a:pPr>
            <a:r>
              <a:rPr lang="en-US" altLang="ko-KR" sz="1200" b="1" dirty="0" smtClean="0">
                <a:latin typeface="Arial Narrow" panose="020B0606020202030204" pitchFamily="34" charset="0"/>
                <a:ea typeface="맑은 고딕" panose="020B0503020000020004" pitchFamily="50" charset="-127"/>
              </a:rPr>
              <a:t>Samsung</a:t>
            </a:r>
          </a:p>
          <a:p>
            <a:pPr algn="ctr" defTabSz="1330325" eaLnBrk="0" latinLnBrk="0" hangingPunct="0">
              <a:lnSpc>
                <a:spcPct val="40000"/>
              </a:lnSpc>
              <a:spcAft>
                <a:spcPts val="600"/>
              </a:spcAft>
              <a:buSzPct val="100000"/>
              <a:defRPr/>
            </a:pPr>
            <a:r>
              <a:rPr lang="en-US" altLang="ko-KR" sz="1200" b="1" dirty="0" smtClean="0">
                <a:latin typeface="Arial Narrow" panose="020B0606020202030204" pitchFamily="34" charset="0"/>
                <a:ea typeface="맑은 고딕" panose="020B0503020000020004" pitchFamily="50" charset="-127"/>
              </a:rPr>
              <a:t> + Apple</a:t>
            </a:r>
            <a:endParaRPr lang="en-US" altLang="ko-KR" sz="1200" b="1" dirty="0">
              <a:latin typeface="Arial Narrow" panose="020B0606020202030204" pitchFamily="34" charset="0"/>
              <a:ea typeface="맑은 고딕" panose="020B0503020000020004" pitchFamily="50" charset="-127"/>
            </a:endParaRPr>
          </a:p>
        </p:txBody>
      </p:sp>
      <p:sp>
        <p:nvSpPr>
          <p:cNvPr id="52" name="직사각형 51"/>
          <p:cNvSpPr/>
          <p:nvPr/>
        </p:nvSpPr>
        <p:spPr>
          <a:xfrm>
            <a:off x="2597640" y="1782864"/>
            <a:ext cx="2515229" cy="21287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1330325" eaLnBrk="0" latinLnBrk="0" hangingPunct="0">
              <a:lnSpc>
                <a:spcPts val="900"/>
              </a:lnSpc>
              <a:spcAft>
                <a:spcPts val="600"/>
              </a:spcAft>
              <a:buSzPct val="100000"/>
              <a:defRPr/>
            </a:pPr>
            <a:r>
              <a:rPr lang="en-US" altLang="ko-KR" sz="1200" b="1" dirty="0" smtClean="0">
                <a:latin typeface="Arial Narrow" panose="020B0606020202030204" pitchFamily="34" charset="0"/>
                <a:ea typeface="맑은 고딕" panose="020B0503020000020004" pitchFamily="50" charset="-127"/>
              </a:rPr>
              <a:t>China’s Big 3(Huawei, Xiaomi, Lenovo)</a:t>
            </a:r>
            <a:endParaRPr lang="en-US" altLang="ko-KR" sz="1200" b="1" dirty="0">
              <a:latin typeface="Arial Narrow" panose="020B0606020202030204" pitchFamily="34" charset="0"/>
              <a:ea typeface="맑은 고딕" panose="020B0503020000020004" pitchFamily="50" charset="-127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484784"/>
            <a:ext cx="2790825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608056" y="2946659"/>
            <a:ext cx="12362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 smtClean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ea typeface="HY울릉도B" panose="02030600000101010101" pitchFamily="18" charset="-127"/>
                <a:cs typeface="Arial" panose="020B0604020202020204" pitchFamily="34" charset="0"/>
              </a:rPr>
              <a:t>Market growth</a:t>
            </a:r>
            <a:endParaRPr lang="ko-KR" altLang="en-US" sz="1200" b="1" dirty="0">
              <a:solidFill>
                <a:schemeClr val="bg2">
                  <a:lumMod val="90000"/>
                </a:schemeClr>
              </a:solidFill>
              <a:latin typeface="Arial" panose="020B0604020202020204" pitchFamily="34" charset="0"/>
              <a:ea typeface="HY울릉도B" panose="02030600000101010101" pitchFamily="18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6833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8" descr="C:\Users\O\Desktop\V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62" b="91999"/>
          <a:stretch/>
        </p:blipFill>
        <p:spPr bwMode="auto">
          <a:xfrm>
            <a:off x="7092280" y="0"/>
            <a:ext cx="2051720" cy="54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제작중\2015.05.14_IITP 파워포인트\1\시안\요소\내지라인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10" r="3583"/>
          <a:stretch/>
        </p:blipFill>
        <p:spPr bwMode="auto">
          <a:xfrm>
            <a:off x="0" y="11548"/>
            <a:ext cx="9144000" cy="1232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E:\제작중\2014.06.23_정보통신산업진흥원 파워포인트\템플릿\0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57" y="-8409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44016" y="2708920"/>
            <a:ext cx="9252520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5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ea typeface="HY헤드라인M" panose="02030600000101010101" pitchFamily="18" charset="-127"/>
              </a:rPr>
              <a:t>Introduction</a:t>
            </a:r>
            <a:endParaRPr lang="ko-KR" altLang="en-US" sz="5400" dirty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  <a:ea typeface="HY헤드라인M" panose="02030600000101010101" pitchFamily="18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62589" y="2636912"/>
            <a:ext cx="8771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Ⅰ</a:t>
            </a:r>
            <a:endParaRPr lang="ko-KR" altLang="en-US" sz="5400" b="1" dirty="0">
              <a:solidFill>
                <a:schemeClr val="tx1">
                  <a:lumMod val="75000"/>
                  <a:lumOff val="25000"/>
                </a:schemeClr>
              </a:solidFill>
              <a:latin typeface="PMingLiU" panose="02020500000000000000" pitchFamily="18" charset="-120"/>
            </a:endParaRPr>
          </a:p>
        </p:txBody>
      </p:sp>
      <p:sp>
        <p:nvSpPr>
          <p:cNvPr id="4" name="타원 3"/>
          <p:cNvSpPr/>
          <p:nvPr/>
        </p:nvSpPr>
        <p:spPr>
          <a:xfrm>
            <a:off x="2079576" y="3271068"/>
            <a:ext cx="85725" cy="85725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48774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C:\Users\O\Desktop\마스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6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모서리가 둥근 직사각형 30"/>
          <p:cNvSpPr/>
          <p:nvPr/>
        </p:nvSpPr>
        <p:spPr>
          <a:xfrm>
            <a:off x="552450" y="1186805"/>
            <a:ext cx="8268022" cy="2962275"/>
          </a:xfrm>
          <a:prstGeom prst="roundRect">
            <a:avLst>
              <a:gd name="adj" fmla="val 6547"/>
            </a:avLst>
          </a:prstGeom>
          <a:solidFill>
            <a:srgbClr val="D9F0FB"/>
          </a:solidFill>
          <a:ln>
            <a:noFill/>
          </a:ln>
          <a:effectLst>
            <a:innerShdw blurRad="63500" dir="13500000">
              <a:srgbClr val="4E9BDA">
                <a:alpha val="68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/>
          </a:p>
        </p:txBody>
      </p:sp>
      <p:pic>
        <p:nvPicPr>
          <p:cNvPr id="16" name="Picture 5" descr="E:\제작중\2015.05.14_IITP 파워포인트\1\시안\요소\내지라인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10" r="3583"/>
          <a:stretch/>
        </p:blipFill>
        <p:spPr bwMode="auto">
          <a:xfrm>
            <a:off x="0" y="11548"/>
            <a:ext cx="9144000" cy="1232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7" name="직사각형 236"/>
          <p:cNvSpPr/>
          <p:nvPr/>
        </p:nvSpPr>
        <p:spPr>
          <a:xfrm>
            <a:off x="1043608" y="1766832"/>
            <a:ext cx="6884685" cy="307777"/>
          </a:xfrm>
          <a:prstGeom prst="rect">
            <a:avLst/>
          </a:prstGeom>
          <a:noFill/>
          <a:ln w="12700" cap="flat" cmpd="sng" algn="ctr">
            <a:noFill/>
            <a:prstDash val="solid"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r>
              <a:rPr lang="en-US" altLang="ko-KR" sz="2000" spc="-60" dirty="0" smtClean="0">
                <a:solidFill>
                  <a:prstClr val="black"/>
                </a:solidFill>
              </a:rPr>
              <a:t> </a:t>
            </a:r>
            <a:r>
              <a:rPr kumimoji="1" lang="en-US" altLang="ko-KR" sz="1600" b="1" kern="0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</a:rPr>
              <a:t>- </a:t>
            </a:r>
            <a:r>
              <a:rPr kumimoji="1" lang="en-US" altLang="ko-KR" sz="2000" b="1" kern="0" dirty="0">
                <a:gradFill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50000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0"/>
                </a:gradFill>
                <a:latin typeface="Arial Narrow" panose="020B0606020202030204" pitchFamily="34" charset="0"/>
              </a:rPr>
              <a:t>Nokia dominated 50% of the world phone market (2007)</a:t>
            </a:r>
            <a:endParaRPr kumimoji="1" lang="ko-KR" altLang="en-US" sz="2000" b="1" kern="0" dirty="0">
              <a:gradFill>
                <a:gsLst>
                  <a:gs pos="0">
                    <a:prstClr val="black">
                      <a:lumMod val="65000"/>
                      <a:lumOff val="35000"/>
                    </a:prstClr>
                  </a:gs>
                  <a:gs pos="50000">
                    <a:prstClr val="black">
                      <a:lumMod val="75000"/>
                      <a:lumOff val="25000"/>
                    </a:prstClr>
                  </a:gs>
                </a:gsLst>
                <a:lin ang="5400000" scaled="0"/>
              </a:gradFill>
              <a:latin typeface="Arial Narrow" panose="020B0606020202030204" pitchFamily="34" charset="0"/>
            </a:endParaRPr>
          </a:p>
        </p:txBody>
      </p:sp>
      <p:sp>
        <p:nvSpPr>
          <p:cNvPr id="240" name="직사각형 239"/>
          <p:cNvSpPr/>
          <p:nvPr/>
        </p:nvSpPr>
        <p:spPr>
          <a:xfrm>
            <a:off x="1129037" y="2761183"/>
            <a:ext cx="7159296" cy="307777"/>
          </a:xfrm>
          <a:prstGeom prst="rect">
            <a:avLst/>
          </a:prstGeom>
          <a:noFill/>
          <a:ln w="12700" cap="flat" cmpd="sng" algn="ctr">
            <a:noFill/>
            <a:prstDash val="solid"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 marL="0" lvl="1">
              <a:spcAft>
                <a:spcPts val="100"/>
              </a:spcAft>
              <a:buSzPct val="120000"/>
            </a:pPr>
            <a:r>
              <a:rPr kumimoji="1" lang="en-US" altLang="ko-KR" sz="2000" b="1" kern="0" dirty="0">
                <a:gradFill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50000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0"/>
                </a:gradFill>
                <a:latin typeface="Arial Narrow" panose="020B0606020202030204" pitchFamily="34" charset="0"/>
              </a:rPr>
              <a:t>- Nokia’s Phone Business sold to Microsoft (2013)</a:t>
            </a:r>
            <a:endParaRPr kumimoji="1" lang="ko-KR" altLang="en-US" sz="2000" b="1" kern="0" dirty="0">
              <a:gradFill>
                <a:gsLst>
                  <a:gs pos="0">
                    <a:prstClr val="black">
                      <a:lumMod val="65000"/>
                      <a:lumOff val="35000"/>
                    </a:prstClr>
                  </a:gs>
                  <a:gs pos="50000">
                    <a:prstClr val="black">
                      <a:lumMod val="75000"/>
                      <a:lumOff val="25000"/>
                    </a:prstClr>
                  </a:gs>
                </a:gsLst>
                <a:lin ang="5400000" scaled="0"/>
              </a:gradFill>
              <a:latin typeface="Arial Narrow" panose="020B0606020202030204" pitchFamily="34" charset="0"/>
            </a:endParaRPr>
          </a:p>
        </p:txBody>
      </p:sp>
      <p:sp>
        <p:nvSpPr>
          <p:cNvPr id="339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8688103" y="6492875"/>
            <a:ext cx="430695" cy="365125"/>
          </a:xfrm>
        </p:spPr>
        <p:txBody>
          <a:bodyPr/>
          <a:lstStyle/>
          <a:p>
            <a:fld id="{39B9D086-CB07-40F2-BE8A-FA3E89239419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/>
              <a:t>40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1028355" y="1266626"/>
            <a:ext cx="70000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ko-KR" sz="2000" b="1" kern="0" dirty="0">
                <a:gradFill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50000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0"/>
                </a:gradFill>
                <a:latin typeface="Arial Narrow" panose="020B0606020202030204" pitchFamily="34" charset="0"/>
              </a:rPr>
              <a:t>Nokia is </a:t>
            </a:r>
            <a:r>
              <a:rPr lang="en-US" altLang="ko-KR" sz="2000" b="1" dirty="0">
                <a:gradFill>
                  <a:gsLst>
                    <a:gs pos="0">
                      <a:srgbClr val="038CC9"/>
                    </a:gs>
                    <a:gs pos="100000">
                      <a:srgbClr val="1A5FCE"/>
                    </a:gs>
                  </a:gsLst>
                  <a:lin ang="5400000" scaled="0"/>
                </a:gradFill>
                <a:effectLst>
                  <a:glow rad="139700">
                    <a:srgbClr val="FFFFFF"/>
                  </a:glow>
                </a:effectLst>
                <a:latin typeface="Arial Narrow" panose="020B0606020202030204" pitchFamily="34" charset="0"/>
                <a:ea typeface="맑은 고딕" pitchFamily="50" charset="-127"/>
              </a:rPr>
              <a:t>another name </a:t>
            </a:r>
            <a:r>
              <a:rPr kumimoji="1" lang="en-US" altLang="ko-KR" sz="2000" b="1" kern="0" dirty="0">
                <a:gradFill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50000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0"/>
                </a:gradFill>
                <a:latin typeface="Arial Narrow" panose="020B0606020202030204" pitchFamily="34" charset="0"/>
              </a:rPr>
              <a:t>of Finland (</a:t>
            </a:r>
            <a:r>
              <a:rPr kumimoji="1" lang="en-US" altLang="ko-KR" sz="2000" b="1" kern="0" dirty="0" err="1">
                <a:gradFill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50000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0"/>
                </a:gradFill>
                <a:latin typeface="Arial Narrow" panose="020B0606020202030204" pitchFamily="34" charset="0"/>
              </a:rPr>
              <a:t>Nokialand</a:t>
            </a:r>
            <a:r>
              <a:rPr kumimoji="1" lang="en-US" altLang="ko-KR" sz="2000" b="1" kern="0" dirty="0" smtClean="0">
                <a:gradFill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50000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0"/>
                </a:gradFill>
                <a:latin typeface="Arial Narrow" panose="020B0606020202030204" pitchFamily="34" charset="0"/>
              </a:rPr>
              <a:t>), 2006</a:t>
            </a:r>
            <a:endParaRPr kumimoji="1" lang="ko-KR" altLang="en-US" sz="2000" b="1" kern="0" dirty="0">
              <a:gradFill>
                <a:gsLst>
                  <a:gs pos="0">
                    <a:prstClr val="black">
                      <a:lumMod val="65000"/>
                      <a:lumOff val="35000"/>
                    </a:prstClr>
                  </a:gs>
                  <a:gs pos="50000">
                    <a:prstClr val="black">
                      <a:lumMod val="75000"/>
                      <a:lumOff val="25000"/>
                    </a:prstClr>
                  </a:gs>
                </a:gsLst>
                <a:lin ang="5400000" scaled="0"/>
              </a:gradFill>
              <a:latin typeface="Arial Narrow" panose="020B0606020202030204" pitchFamily="34" charset="0"/>
            </a:endParaRPr>
          </a:p>
        </p:txBody>
      </p:sp>
      <p:sp>
        <p:nvSpPr>
          <p:cNvPr id="46" name="직사각형 45"/>
          <p:cNvSpPr/>
          <p:nvPr/>
        </p:nvSpPr>
        <p:spPr>
          <a:xfrm>
            <a:off x="1043608" y="2260396"/>
            <a:ext cx="57022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ko-KR" sz="2000" b="1" kern="0" dirty="0">
                <a:gradFill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50000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0"/>
                </a:gradFill>
                <a:latin typeface="Arial Narrow" panose="020B0606020202030204" pitchFamily="34" charset="0"/>
              </a:rPr>
              <a:t>Nokia’s </a:t>
            </a:r>
            <a:r>
              <a:rPr lang="en-US" altLang="ko-KR" sz="2000" b="1" dirty="0">
                <a:gradFill>
                  <a:gsLst>
                    <a:gs pos="0">
                      <a:srgbClr val="038CC9"/>
                    </a:gs>
                    <a:gs pos="100000">
                      <a:srgbClr val="1A5FCE"/>
                    </a:gs>
                  </a:gsLst>
                  <a:lin ang="5400000" scaled="0"/>
                </a:gradFill>
                <a:effectLst>
                  <a:glow rad="139700">
                    <a:srgbClr val="FFFFFF"/>
                  </a:glow>
                </a:effectLst>
                <a:latin typeface="Arial Narrow" panose="020B0606020202030204" pitchFamily="34" charset="0"/>
                <a:ea typeface="맑은 고딕" pitchFamily="50" charset="-127"/>
              </a:rPr>
              <a:t>pain</a:t>
            </a:r>
            <a:r>
              <a:rPr kumimoji="1" lang="en-US" altLang="ko-KR" sz="2000" b="1" kern="0" dirty="0">
                <a:gradFill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50000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0"/>
                </a:gradFill>
                <a:latin typeface="Arial Narrow" panose="020B0606020202030204" pitchFamily="34" charset="0"/>
              </a:rPr>
              <a:t> becomes Finland’s </a:t>
            </a:r>
            <a:r>
              <a:rPr lang="en-US" altLang="ko-KR" sz="2000" b="1" dirty="0">
                <a:gradFill>
                  <a:gsLst>
                    <a:gs pos="0">
                      <a:srgbClr val="038CC9"/>
                    </a:gs>
                    <a:gs pos="100000">
                      <a:srgbClr val="1A5FCE"/>
                    </a:gs>
                  </a:gsLst>
                  <a:lin ang="5400000" scaled="0"/>
                </a:gradFill>
                <a:effectLst>
                  <a:glow rad="139700">
                    <a:srgbClr val="FFFFFF"/>
                  </a:glow>
                </a:effectLst>
                <a:latin typeface="Arial Narrow" panose="020B0606020202030204" pitchFamily="34" charset="0"/>
                <a:ea typeface="맑은 고딕" pitchFamily="50" charset="-127"/>
              </a:rPr>
              <a:t>pain</a:t>
            </a:r>
            <a:r>
              <a:rPr kumimoji="1" lang="en-US" altLang="ko-KR" sz="2000" b="1" kern="0" dirty="0">
                <a:gradFill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50000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0"/>
                </a:gradFill>
                <a:latin typeface="Arial Narrow" panose="020B0606020202030204" pitchFamily="34" charset="0"/>
              </a:rPr>
              <a:t>, June 2011 (WSJ) </a:t>
            </a:r>
            <a:endParaRPr kumimoji="1" lang="ko-KR" altLang="en-US" sz="2000" b="1" kern="0" dirty="0">
              <a:gradFill>
                <a:gsLst>
                  <a:gs pos="0">
                    <a:prstClr val="black">
                      <a:lumMod val="65000"/>
                      <a:lumOff val="35000"/>
                    </a:prstClr>
                  </a:gs>
                  <a:gs pos="50000">
                    <a:prstClr val="black">
                      <a:lumMod val="75000"/>
                      <a:lumOff val="25000"/>
                    </a:prstClr>
                  </a:gs>
                </a:gsLst>
                <a:lin ang="5400000" scaled="0"/>
              </a:gradFill>
              <a:latin typeface="Arial Narrow" panose="020B0606020202030204" pitchFamily="34" charset="0"/>
            </a:endParaRPr>
          </a:p>
        </p:txBody>
      </p:sp>
      <p:sp>
        <p:nvSpPr>
          <p:cNvPr id="47" name="직사각형 46"/>
          <p:cNvSpPr/>
          <p:nvPr/>
        </p:nvSpPr>
        <p:spPr>
          <a:xfrm>
            <a:off x="1043608" y="3243045"/>
            <a:ext cx="57166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ko-KR" sz="2000" b="1" kern="0" dirty="0">
                <a:gradFill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50000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0"/>
                </a:gradFill>
                <a:latin typeface="Arial Narrow" panose="020B0606020202030204" pitchFamily="34" charset="0"/>
              </a:rPr>
              <a:t>Nokia’s </a:t>
            </a:r>
            <a:r>
              <a:rPr lang="en-US" altLang="ko-KR" sz="2000" b="1" dirty="0">
                <a:gradFill>
                  <a:gsLst>
                    <a:gs pos="0">
                      <a:srgbClr val="038CC9"/>
                    </a:gs>
                    <a:gs pos="100000">
                      <a:srgbClr val="1A5FCE"/>
                    </a:gs>
                  </a:gsLst>
                  <a:lin ang="5400000" scaled="0"/>
                </a:gradFill>
                <a:effectLst>
                  <a:glow rad="139700">
                    <a:srgbClr val="FFFFFF"/>
                  </a:glow>
                </a:effectLst>
                <a:latin typeface="Arial Narrow" panose="020B0606020202030204" pitchFamily="34" charset="0"/>
                <a:ea typeface="맑은 고딕" pitchFamily="50" charset="-127"/>
              </a:rPr>
              <a:t>loss</a:t>
            </a:r>
            <a:r>
              <a:rPr kumimoji="1" lang="en-US" altLang="ko-KR" sz="2000" b="1" kern="0" dirty="0">
                <a:gradFill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50000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0"/>
                </a:gradFill>
                <a:latin typeface="Arial Narrow" panose="020B0606020202030204" pitchFamily="34" charset="0"/>
              </a:rPr>
              <a:t> becomes Finland’s </a:t>
            </a:r>
            <a:r>
              <a:rPr lang="en-US" altLang="ko-KR" sz="2000" b="1" dirty="0">
                <a:gradFill>
                  <a:gsLst>
                    <a:gs pos="0">
                      <a:srgbClr val="038CC9"/>
                    </a:gs>
                    <a:gs pos="100000">
                      <a:srgbClr val="1A5FCE"/>
                    </a:gs>
                  </a:gsLst>
                  <a:lin ang="5400000" scaled="0"/>
                </a:gradFill>
                <a:effectLst>
                  <a:glow rad="139700">
                    <a:srgbClr val="FFFFFF"/>
                  </a:glow>
                </a:effectLst>
                <a:latin typeface="Arial Narrow" panose="020B0606020202030204" pitchFamily="34" charset="0"/>
                <a:ea typeface="맑은 고딕" pitchFamily="50" charset="-127"/>
              </a:rPr>
              <a:t>gains</a:t>
            </a:r>
            <a:r>
              <a:rPr kumimoji="1" lang="en-US" altLang="ko-KR" sz="2000" b="1" kern="0" dirty="0">
                <a:gradFill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50000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0"/>
                </a:gradFill>
                <a:latin typeface="Arial Narrow" panose="020B0606020202030204" pitchFamily="34" charset="0"/>
              </a:rPr>
              <a:t>, Sept 2015 (WSJ)</a:t>
            </a:r>
            <a:endParaRPr kumimoji="1" lang="ko-KR" altLang="en-US" sz="2000" b="1" kern="0" dirty="0">
              <a:gradFill>
                <a:gsLst>
                  <a:gs pos="0">
                    <a:prstClr val="black">
                      <a:lumMod val="65000"/>
                      <a:lumOff val="35000"/>
                    </a:prstClr>
                  </a:gs>
                  <a:gs pos="50000">
                    <a:prstClr val="black">
                      <a:lumMod val="75000"/>
                      <a:lumOff val="25000"/>
                    </a:prstClr>
                  </a:gs>
                </a:gsLst>
                <a:lin ang="5400000" scaled="0"/>
              </a:gradFill>
              <a:latin typeface="Arial Narrow" panose="020B0606020202030204" pitchFamily="34" charset="0"/>
            </a:endParaRPr>
          </a:p>
        </p:txBody>
      </p:sp>
      <p:sp>
        <p:nvSpPr>
          <p:cNvPr id="48" name="직사각형 47"/>
          <p:cNvSpPr/>
          <p:nvPr/>
        </p:nvSpPr>
        <p:spPr>
          <a:xfrm>
            <a:off x="1136961" y="3719867"/>
            <a:ext cx="7871452" cy="307777"/>
          </a:xfrm>
          <a:prstGeom prst="rect">
            <a:avLst/>
          </a:prstGeom>
          <a:noFill/>
          <a:ln w="12700" cap="flat" cmpd="sng" algn="ctr">
            <a:noFill/>
            <a:prstDash val="solid"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 marL="0" lvl="1">
              <a:spcAft>
                <a:spcPts val="100"/>
              </a:spcAft>
              <a:buSzPct val="120000"/>
            </a:pPr>
            <a:r>
              <a:rPr kumimoji="1" lang="en-US" altLang="ko-KR" sz="2000" b="1" kern="0" dirty="0">
                <a:gradFill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50000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0"/>
                </a:gradFill>
                <a:latin typeface="Arial Narrow" panose="020B0606020202030204" pitchFamily="34" charset="0"/>
              </a:rPr>
              <a:t>- Unemployed Nokia engineers become Startup Boomers</a:t>
            </a:r>
            <a:r>
              <a:rPr kumimoji="1" lang="ko-KR" altLang="en-US" sz="2000" b="1" kern="0" dirty="0">
                <a:gradFill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50000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0"/>
                </a:gradFill>
                <a:latin typeface="Arial Narrow" panose="020B0606020202030204" pitchFamily="34" charset="0"/>
              </a:rPr>
              <a:t> </a:t>
            </a:r>
            <a:r>
              <a:rPr kumimoji="1" lang="en-US" altLang="ko-KR" sz="2000" b="1" kern="0" dirty="0">
                <a:gradFill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50000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0"/>
                </a:gradFill>
                <a:latin typeface="Arial Narrow" panose="020B0606020202030204" pitchFamily="34" charset="0"/>
              </a:rPr>
              <a:t>(Rovio, Supercell )</a:t>
            </a:r>
            <a:endParaRPr kumimoji="1" lang="ko-KR" altLang="en-US" sz="2000" b="1" kern="0" dirty="0">
              <a:gradFill>
                <a:gsLst>
                  <a:gs pos="0">
                    <a:prstClr val="black">
                      <a:lumMod val="65000"/>
                      <a:lumOff val="35000"/>
                    </a:prstClr>
                  </a:gs>
                  <a:gs pos="50000">
                    <a:prstClr val="black">
                      <a:lumMod val="75000"/>
                      <a:lumOff val="25000"/>
                    </a:prstClr>
                  </a:gs>
                </a:gsLst>
                <a:lin ang="5400000" scaled="0"/>
              </a:gradFill>
              <a:latin typeface="Arial Narrow" panose="020B0606020202030204" pitchFamily="34" charset="0"/>
            </a:endParaRPr>
          </a:p>
        </p:txBody>
      </p:sp>
      <p:pic>
        <p:nvPicPr>
          <p:cNvPr id="4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276864"/>
            <a:ext cx="3496957" cy="2242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293096"/>
            <a:ext cx="3360500" cy="2248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직사각형 51"/>
          <p:cNvSpPr/>
          <p:nvPr/>
        </p:nvSpPr>
        <p:spPr>
          <a:xfrm>
            <a:off x="1043608" y="477833"/>
            <a:ext cx="8704451" cy="43088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altLang="ko-KR" sz="2200" spc="-100" dirty="0">
                <a:gradFill>
                  <a:gsLst>
                    <a:gs pos="0">
                      <a:srgbClr val="F79646">
                        <a:lumMod val="75000"/>
                      </a:srgbClr>
                    </a:gs>
                    <a:gs pos="100000">
                      <a:srgbClr val="CC3300"/>
                    </a:gs>
                  </a:gsLst>
                  <a:lin ang="5400000" scaled="0"/>
                </a:gradFill>
                <a:effectLst>
                  <a:glow rad="101600">
                    <a:srgbClr val="FFFFFF"/>
                  </a:glow>
                </a:effectLst>
                <a:latin typeface="Arial Black" panose="020B0A04020102020204" pitchFamily="34" charset="0"/>
                <a:ea typeface="HY견고딕" pitchFamily="18" charset="-127"/>
              </a:rPr>
              <a:t>Does Finland </a:t>
            </a:r>
            <a:r>
              <a:rPr lang="en-US" altLang="ko-KR" sz="2200" spc="-100" dirty="0" smtClean="0">
                <a:gradFill>
                  <a:gsLst>
                    <a:gs pos="0">
                      <a:srgbClr val="F79646">
                        <a:lumMod val="75000"/>
                      </a:srgbClr>
                    </a:gs>
                    <a:gs pos="100000">
                      <a:srgbClr val="CC3300"/>
                    </a:gs>
                  </a:gsLst>
                  <a:lin ang="5400000" scaled="0"/>
                </a:gradFill>
                <a:effectLst>
                  <a:glow rad="101600">
                    <a:srgbClr val="FFFFFF"/>
                  </a:glow>
                </a:effectLst>
                <a:latin typeface="Arial Black" panose="020B0A04020102020204" pitchFamily="34" charset="0"/>
                <a:ea typeface="HY견고딕" pitchFamily="18" charset="-127"/>
              </a:rPr>
              <a:t>Go Bankrupt After Nokia Goes Broke</a:t>
            </a:r>
            <a:r>
              <a:rPr lang="en-US" altLang="ko-KR" sz="2200" spc="-100" dirty="0">
                <a:gradFill>
                  <a:gsLst>
                    <a:gs pos="0">
                      <a:srgbClr val="F79646">
                        <a:lumMod val="75000"/>
                      </a:srgbClr>
                    </a:gs>
                    <a:gs pos="100000">
                      <a:srgbClr val="CC3300"/>
                    </a:gs>
                  </a:gsLst>
                  <a:lin ang="5400000" scaled="0"/>
                </a:gradFill>
                <a:effectLst>
                  <a:glow rad="101600">
                    <a:srgbClr val="FFFFFF"/>
                  </a:glow>
                </a:effectLst>
                <a:latin typeface="Arial Black" panose="020B0A04020102020204" pitchFamily="34" charset="0"/>
                <a:ea typeface="HY견고딕" pitchFamily="18" charset="-127"/>
              </a:rPr>
              <a:t>?</a:t>
            </a:r>
            <a:endParaRPr lang="ko-KR" altLang="en-US" sz="2200" spc="-100" dirty="0">
              <a:gradFill>
                <a:gsLst>
                  <a:gs pos="0">
                    <a:srgbClr val="F79646">
                      <a:lumMod val="75000"/>
                    </a:srgbClr>
                  </a:gs>
                  <a:gs pos="100000">
                    <a:srgbClr val="CC3300"/>
                  </a:gs>
                </a:gsLst>
                <a:lin ang="5400000" scaled="0"/>
              </a:gradFill>
              <a:effectLst>
                <a:glow rad="101600">
                  <a:srgbClr val="FFFFFF"/>
                </a:glow>
              </a:effectLst>
              <a:latin typeface="Arial Black" panose="020B0A04020102020204" pitchFamily="34" charset="0"/>
              <a:ea typeface="HY견고딕" pitchFamily="18" charset="-127"/>
            </a:endParaRPr>
          </a:p>
        </p:txBody>
      </p:sp>
      <p:cxnSp>
        <p:nvCxnSpPr>
          <p:cNvPr id="53" name="직선 연결선 52"/>
          <p:cNvCxnSpPr/>
          <p:nvPr/>
        </p:nvCxnSpPr>
        <p:spPr>
          <a:xfrm>
            <a:off x="202953" y="892244"/>
            <a:ext cx="8761535" cy="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직선 연결선 53"/>
          <p:cNvCxnSpPr/>
          <p:nvPr/>
        </p:nvCxnSpPr>
        <p:spPr>
          <a:xfrm>
            <a:off x="212379" y="887928"/>
            <a:ext cx="349259" cy="0"/>
          </a:xfrm>
          <a:prstGeom prst="line">
            <a:avLst/>
          </a:prstGeom>
          <a:ln w="22225" cap="sq">
            <a:solidFill>
              <a:srgbClr val="DE5A00"/>
            </a:solidFill>
            <a:prstDash val="solid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79512" y="477833"/>
            <a:ext cx="696272" cy="430887"/>
          </a:xfrm>
          <a:prstGeom prst="rect">
            <a:avLst/>
          </a:prstGeom>
          <a:noFill/>
        </p:spPr>
        <p:txBody>
          <a:bodyPr wrap="none" lIns="36000" rIns="36000" rtlCol="0" anchor="ctr">
            <a:spAutoFit/>
          </a:bodyPr>
          <a:lstStyle/>
          <a:p>
            <a:r>
              <a:rPr lang="en-US" altLang="ko-KR" sz="2200" spc="-100" dirty="0" smtClean="0">
                <a:gradFill>
                  <a:gsLst>
                    <a:gs pos="0">
                      <a:srgbClr val="F79646">
                        <a:lumMod val="75000"/>
                      </a:srgbClr>
                    </a:gs>
                    <a:gs pos="100000">
                      <a:srgbClr val="CC3300"/>
                    </a:gs>
                  </a:gsLst>
                  <a:lin ang="5400000" scaled="0"/>
                </a:gradFill>
                <a:effectLst>
                  <a:glow rad="101600">
                    <a:srgbClr val="FFFFFF"/>
                  </a:glow>
                </a:effectLst>
                <a:latin typeface="Arial Black" panose="020B0A04020102020204" pitchFamily="34" charset="0"/>
                <a:ea typeface="HY견고딕" pitchFamily="18" charset="-127"/>
              </a:rPr>
              <a:t>Quiz</a:t>
            </a:r>
            <a:endParaRPr lang="ko-KR" altLang="en-US" sz="2200" spc="-100" dirty="0">
              <a:gradFill>
                <a:gsLst>
                  <a:gs pos="0">
                    <a:srgbClr val="F79646">
                      <a:lumMod val="75000"/>
                    </a:srgbClr>
                  </a:gs>
                  <a:gs pos="100000">
                    <a:srgbClr val="CC3300"/>
                  </a:gs>
                </a:gsLst>
                <a:lin ang="5400000" scaled="0"/>
              </a:gradFill>
              <a:effectLst>
                <a:glow rad="101600">
                  <a:srgbClr val="FFFFFF"/>
                </a:glow>
              </a:effectLst>
              <a:latin typeface="Arial Black" panose="020B0A04020102020204" pitchFamily="34" charset="0"/>
              <a:ea typeface="HY견고딕" pitchFamily="18" charset="-127"/>
            </a:endParaRPr>
          </a:p>
        </p:txBody>
      </p:sp>
      <p:pic>
        <p:nvPicPr>
          <p:cNvPr id="23" name="Picture 3" descr="C:\Users\nipa\Desktop\BS-04-4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100" y="44624"/>
            <a:ext cx="1885950" cy="379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그룹 27"/>
          <p:cNvGrpSpPr/>
          <p:nvPr/>
        </p:nvGrpSpPr>
        <p:grpSpPr>
          <a:xfrm>
            <a:off x="151409" y="332656"/>
            <a:ext cx="892199" cy="504056"/>
            <a:chOff x="5944697" y="1416184"/>
            <a:chExt cx="2353250" cy="504056"/>
          </a:xfrm>
        </p:grpSpPr>
        <p:sp>
          <p:nvSpPr>
            <p:cNvPr id="29" name="오각형 28"/>
            <p:cNvSpPr/>
            <p:nvPr/>
          </p:nvSpPr>
          <p:spPr>
            <a:xfrm>
              <a:off x="5944697" y="1485866"/>
              <a:ext cx="2353250" cy="434374"/>
            </a:xfrm>
            <a:prstGeom prst="homePlate">
              <a:avLst/>
            </a:prstGeom>
            <a:solidFill>
              <a:srgbClr val="8697A6"/>
            </a:solidFill>
            <a:ln w="31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ko-KR" altLang="en-US" sz="2800">
                <a:solidFill>
                  <a:prstClr val="black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973966" y="1416184"/>
              <a:ext cx="2131788" cy="4944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  <a:buClr>
                  <a:schemeClr val="accent2">
                    <a:lumMod val="75000"/>
                  </a:schemeClr>
                </a:buClr>
              </a:pPr>
              <a:r>
                <a:rPr kumimoji="1" lang="en-US" altLang="ko-KR" sz="2000" b="1" kern="0" dirty="0" smtClean="0">
                  <a:gradFill>
                    <a:gsLst>
                      <a:gs pos="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0"/>
                  </a:gra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</a:rPr>
                <a:t>QUIZ</a:t>
              </a:r>
              <a:endParaRPr kumimoji="1" lang="ko-KR" altLang="en-US" sz="2000" b="1" kern="0" dirty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endParaRPr>
            </a:p>
          </p:txBody>
        </p:sp>
      </p:grpSp>
      <p:grpSp>
        <p:nvGrpSpPr>
          <p:cNvPr id="32" name="그룹 31"/>
          <p:cNvGrpSpPr/>
          <p:nvPr/>
        </p:nvGrpSpPr>
        <p:grpSpPr>
          <a:xfrm>
            <a:off x="899592" y="1412776"/>
            <a:ext cx="106410" cy="167333"/>
            <a:chOff x="409755" y="4148034"/>
            <a:chExt cx="97813" cy="153813"/>
          </a:xfrm>
          <a:solidFill>
            <a:srgbClr val="0066FF"/>
          </a:solidFill>
        </p:grpSpPr>
        <p:sp>
          <p:nvSpPr>
            <p:cNvPr id="33" name="모서리가 둥근 직사각형 32"/>
            <p:cNvSpPr/>
            <p:nvPr/>
          </p:nvSpPr>
          <p:spPr>
            <a:xfrm>
              <a:off x="409755" y="4148034"/>
              <a:ext cx="54677" cy="5467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34" name="모서리가 둥근 직사각형 33"/>
            <p:cNvSpPr/>
            <p:nvPr/>
          </p:nvSpPr>
          <p:spPr>
            <a:xfrm>
              <a:off x="452891" y="4197602"/>
              <a:ext cx="54677" cy="5467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35" name="모서리가 둥근 직사각형 34"/>
            <p:cNvSpPr/>
            <p:nvPr/>
          </p:nvSpPr>
          <p:spPr>
            <a:xfrm>
              <a:off x="409755" y="4247170"/>
              <a:ext cx="54677" cy="5467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6" name="그룹 35"/>
          <p:cNvGrpSpPr/>
          <p:nvPr/>
        </p:nvGrpSpPr>
        <p:grpSpPr>
          <a:xfrm>
            <a:off x="937692" y="2379509"/>
            <a:ext cx="106410" cy="167333"/>
            <a:chOff x="409755" y="4148034"/>
            <a:chExt cx="97813" cy="153813"/>
          </a:xfrm>
          <a:solidFill>
            <a:srgbClr val="0066FF"/>
          </a:solidFill>
        </p:grpSpPr>
        <p:sp>
          <p:nvSpPr>
            <p:cNvPr id="37" name="모서리가 둥근 직사각형 36"/>
            <p:cNvSpPr/>
            <p:nvPr/>
          </p:nvSpPr>
          <p:spPr>
            <a:xfrm>
              <a:off x="409755" y="4148034"/>
              <a:ext cx="54677" cy="5467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38" name="모서리가 둥근 직사각형 37"/>
            <p:cNvSpPr/>
            <p:nvPr/>
          </p:nvSpPr>
          <p:spPr>
            <a:xfrm>
              <a:off x="452891" y="4197602"/>
              <a:ext cx="54677" cy="5467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39" name="모서리가 둥근 직사각형 38"/>
            <p:cNvSpPr/>
            <p:nvPr/>
          </p:nvSpPr>
          <p:spPr>
            <a:xfrm>
              <a:off x="409755" y="4247170"/>
              <a:ext cx="54677" cy="5467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40" name="그룹 39"/>
          <p:cNvGrpSpPr/>
          <p:nvPr/>
        </p:nvGrpSpPr>
        <p:grpSpPr>
          <a:xfrm>
            <a:off x="928167" y="3365401"/>
            <a:ext cx="106410" cy="167333"/>
            <a:chOff x="409755" y="4148034"/>
            <a:chExt cx="97813" cy="153813"/>
          </a:xfrm>
          <a:solidFill>
            <a:srgbClr val="0066FF"/>
          </a:solidFill>
        </p:grpSpPr>
        <p:sp>
          <p:nvSpPr>
            <p:cNvPr id="41" name="모서리가 둥근 직사각형 40"/>
            <p:cNvSpPr/>
            <p:nvPr/>
          </p:nvSpPr>
          <p:spPr>
            <a:xfrm>
              <a:off x="409755" y="4148034"/>
              <a:ext cx="54677" cy="5467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42" name="모서리가 둥근 직사각형 41"/>
            <p:cNvSpPr/>
            <p:nvPr/>
          </p:nvSpPr>
          <p:spPr>
            <a:xfrm>
              <a:off x="452891" y="4197602"/>
              <a:ext cx="54677" cy="5467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43" name="모서리가 둥근 직사각형 42"/>
            <p:cNvSpPr/>
            <p:nvPr/>
          </p:nvSpPr>
          <p:spPr>
            <a:xfrm>
              <a:off x="409755" y="4247170"/>
              <a:ext cx="54677" cy="5467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608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7" grpId="0"/>
      <p:bldP spid="240" grpId="0"/>
      <p:bldP spid="46" grpId="0"/>
      <p:bldP spid="47" grpId="0"/>
      <p:bldP spid="4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8" descr="C:\Users\O\Desktop\V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62" b="91999"/>
          <a:stretch/>
        </p:blipFill>
        <p:spPr bwMode="auto">
          <a:xfrm>
            <a:off x="7092280" y="0"/>
            <a:ext cx="2051720" cy="54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제작중\2015.05.14_IITP 파워포인트\1\시안\요소\내지라인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10" r="3583"/>
          <a:stretch/>
        </p:blipFill>
        <p:spPr bwMode="auto">
          <a:xfrm>
            <a:off x="0" y="11548"/>
            <a:ext cx="9144000" cy="1232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E:\제작중\2014.06.23_정보통신산업진흥원 파워포인트\템플릿\0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907704" y="2636912"/>
            <a:ext cx="6182526" cy="156966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48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ea typeface="HY헤드라인M" panose="02030600000101010101" pitchFamily="18" charset="-127"/>
              </a:rPr>
              <a:t>Lessons </a:t>
            </a:r>
            <a:endParaRPr lang="en-US" altLang="ko-KR" sz="4800" spc="-150" dirty="0" smtClean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  <a:ea typeface="HY헤드라인M" panose="02030600000101010101" pitchFamily="18" charset="-127"/>
            </a:endParaRPr>
          </a:p>
          <a:p>
            <a:r>
              <a:rPr lang="en-US" altLang="ko-KR" sz="48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ea typeface="HY헤드라인M" panose="02030600000101010101" pitchFamily="18" charset="-127"/>
              </a:rPr>
              <a:t>from </a:t>
            </a:r>
            <a:r>
              <a:rPr lang="en-US" altLang="ko-KR" sz="48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ea typeface="HY헤드라인M" panose="02030600000101010101" pitchFamily="18" charset="-127"/>
              </a:rPr>
              <a:t>Looking Back</a:t>
            </a:r>
            <a:endParaRPr lang="ko-KR" altLang="en-US" sz="4800" spc="-150" dirty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  <a:ea typeface="HY헤드라인M" panose="0203060000010101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7584" y="2564904"/>
            <a:ext cx="8771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Ⅵ</a:t>
            </a:r>
            <a:endParaRPr lang="ko-KR" altLang="en-US" sz="5400" b="1" dirty="0">
              <a:solidFill>
                <a:schemeClr val="tx1">
                  <a:lumMod val="75000"/>
                  <a:lumOff val="25000"/>
                </a:schemeClr>
              </a:solidFill>
              <a:latin typeface="PMingLiU" panose="02020500000000000000" pitchFamily="18" charset="-120"/>
            </a:endParaRPr>
          </a:p>
        </p:txBody>
      </p:sp>
      <p:sp>
        <p:nvSpPr>
          <p:cNvPr id="8" name="타원 7"/>
          <p:cNvSpPr/>
          <p:nvPr/>
        </p:nvSpPr>
        <p:spPr>
          <a:xfrm>
            <a:off x="1677963" y="3227635"/>
            <a:ext cx="85725" cy="85725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75360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C:\Users\O\Desktop\마스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5" descr="E:\제작중\2015.05.14_IITP 파워포인트\1\시안\요소\내지라인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10" r="3583"/>
          <a:stretch/>
        </p:blipFill>
        <p:spPr bwMode="auto">
          <a:xfrm>
            <a:off x="0" y="11548"/>
            <a:ext cx="9144000" cy="1232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직선 연결선 16"/>
          <p:cNvCxnSpPr/>
          <p:nvPr/>
        </p:nvCxnSpPr>
        <p:spPr>
          <a:xfrm>
            <a:off x="410558" y="764704"/>
            <a:ext cx="8384450" cy="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94271" y="332656"/>
            <a:ext cx="4384525" cy="430887"/>
          </a:xfrm>
          <a:prstGeom prst="rect">
            <a:avLst/>
          </a:prstGeom>
          <a:noFill/>
        </p:spPr>
        <p:txBody>
          <a:bodyPr wrap="none" lIns="36000" rIns="36000" rtlCol="0" anchor="ctr">
            <a:spAutoFit/>
          </a:bodyPr>
          <a:lstStyle/>
          <a:p>
            <a:r>
              <a:rPr lang="en-US" altLang="ko-KR" sz="2200" spc="-100" dirty="0" smtClean="0">
                <a:gradFill>
                  <a:gsLst>
                    <a:gs pos="0">
                      <a:srgbClr val="F79646">
                        <a:lumMod val="75000"/>
                      </a:srgbClr>
                    </a:gs>
                    <a:gs pos="100000">
                      <a:srgbClr val="CC3300"/>
                    </a:gs>
                  </a:gsLst>
                  <a:lin ang="5400000" scaled="0"/>
                </a:gradFill>
                <a:effectLst>
                  <a:glow rad="101600">
                    <a:srgbClr val="FFFFFF"/>
                  </a:glow>
                </a:effectLst>
                <a:latin typeface="Arial Black" panose="020B0A04020102020204" pitchFamily="34" charset="0"/>
                <a:ea typeface="HY견고딕" pitchFamily="18" charset="-127"/>
              </a:rPr>
              <a:t>6. Lessons </a:t>
            </a:r>
            <a:r>
              <a:rPr lang="en-US" altLang="ko-KR" sz="2200" spc="-100" dirty="0">
                <a:gradFill>
                  <a:gsLst>
                    <a:gs pos="0">
                      <a:srgbClr val="F79646">
                        <a:lumMod val="75000"/>
                      </a:srgbClr>
                    </a:gs>
                    <a:gs pos="100000">
                      <a:srgbClr val="CC3300"/>
                    </a:gs>
                  </a:gsLst>
                  <a:lin ang="5400000" scaled="0"/>
                </a:gradFill>
                <a:effectLst>
                  <a:glow rad="101600">
                    <a:srgbClr val="FFFFFF"/>
                  </a:glow>
                </a:effectLst>
                <a:latin typeface="Arial Black" panose="020B0A04020102020204" pitchFamily="34" charset="0"/>
                <a:ea typeface="HY견고딕" pitchFamily="18" charset="-127"/>
              </a:rPr>
              <a:t>from looking back?</a:t>
            </a:r>
            <a:endParaRPr lang="ko-KR" altLang="en-US" sz="2200" spc="-100" dirty="0">
              <a:gradFill>
                <a:gsLst>
                  <a:gs pos="0">
                    <a:srgbClr val="F79646">
                      <a:lumMod val="75000"/>
                    </a:srgbClr>
                  </a:gs>
                  <a:gs pos="100000">
                    <a:srgbClr val="CC3300"/>
                  </a:gs>
                </a:gsLst>
                <a:lin ang="5400000" scaled="0"/>
              </a:gradFill>
              <a:effectLst>
                <a:glow rad="101600">
                  <a:srgbClr val="FFFFFF"/>
                </a:glow>
              </a:effectLst>
              <a:latin typeface="Arial Black" panose="020B0A04020102020204" pitchFamily="34" charset="0"/>
              <a:ea typeface="HY견고딕" pitchFamily="18" charset="-127"/>
            </a:endParaRPr>
          </a:p>
        </p:txBody>
      </p:sp>
      <p:cxnSp>
        <p:nvCxnSpPr>
          <p:cNvPr id="18" name="직선 연결선 17"/>
          <p:cNvCxnSpPr/>
          <p:nvPr/>
        </p:nvCxnSpPr>
        <p:spPr>
          <a:xfrm>
            <a:off x="419984" y="774616"/>
            <a:ext cx="349259" cy="0"/>
          </a:xfrm>
          <a:prstGeom prst="line">
            <a:avLst/>
          </a:prstGeom>
          <a:ln w="22225" cap="sq">
            <a:solidFill>
              <a:srgbClr val="DE5A00"/>
            </a:solidFill>
            <a:prstDash val="solid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3" descr="C:\Users\nipa\Desktop\BS-04-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100" y="44624"/>
            <a:ext cx="1885950" cy="379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모서리가 둥근 직사각형 42"/>
          <p:cNvSpPr/>
          <p:nvPr/>
        </p:nvSpPr>
        <p:spPr>
          <a:xfrm>
            <a:off x="571500" y="1194382"/>
            <a:ext cx="8032948" cy="1514537"/>
          </a:xfrm>
          <a:prstGeom prst="roundRect">
            <a:avLst>
              <a:gd name="adj" fmla="val 2282"/>
            </a:avLst>
          </a:prstGeom>
          <a:solidFill>
            <a:schemeClr val="bg1"/>
          </a:solidFill>
          <a:ln w="9525">
            <a:solidFill>
              <a:srgbClr val="00AB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44" name="그룹 43"/>
          <p:cNvGrpSpPr/>
          <p:nvPr/>
        </p:nvGrpSpPr>
        <p:grpSpPr>
          <a:xfrm>
            <a:off x="562860" y="1165914"/>
            <a:ext cx="8066684" cy="419472"/>
            <a:chOff x="518784" y="1123499"/>
            <a:chExt cx="3975522" cy="419472"/>
          </a:xfrm>
        </p:grpSpPr>
        <p:sp>
          <p:nvSpPr>
            <p:cNvPr id="45" name="모서리가 둥근 직사각형 44"/>
            <p:cNvSpPr/>
            <p:nvPr/>
          </p:nvSpPr>
          <p:spPr>
            <a:xfrm>
              <a:off x="520700" y="1132724"/>
              <a:ext cx="3973606" cy="410247"/>
            </a:xfrm>
            <a:prstGeom prst="roundRect">
              <a:avLst>
                <a:gd name="adj" fmla="val 5798"/>
              </a:avLst>
            </a:prstGeom>
            <a:solidFill>
              <a:srgbClr val="00ABB4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47" name="직각 삼각형 3"/>
            <p:cNvSpPr/>
            <p:nvPr/>
          </p:nvSpPr>
          <p:spPr>
            <a:xfrm flipV="1">
              <a:off x="518784" y="1123499"/>
              <a:ext cx="3958894" cy="410246"/>
            </a:xfrm>
            <a:custGeom>
              <a:avLst/>
              <a:gdLst>
                <a:gd name="connsiteX0" fmla="*/ 0 w 4059794"/>
                <a:gd name="connsiteY0" fmla="*/ 410246 h 410246"/>
                <a:gd name="connsiteX1" fmla="*/ 0 w 4059794"/>
                <a:gd name="connsiteY1" fmla="*/ 0 h 410246"/>
                <a:gd name="connsiteX2" fmla="*/ 4059794 w 4059794"/>
                <a:gd name="connsiteY2" fmla="*/ 410246 h 410246"/>
                <a:gd name="connsiteX3" fmla="*/ 0 w 4059794"/>
                <a:gd name="connsiteY3" fmla="*/ 410246 h 410246"/>
                <a:gd name="connsiteX0" fmla="*/ 0 w 4059794"/>
                <a:gd name="connsiteY0" fmla="*/ 410246 h 410246"/>
                <a:gd name="connsiteX1" fmla="*/ 0 w 4059794"/>
                <a:gd name="connsiteY1" fmla="*/ 0 h 410246"/>
                <a:gd name="connsiteX2" fmla="*/ 1226599 w 4059794"/>
                <a:gd name="connsiteY2" fmla="*/ 266265 h 410246"/>
                <a:gd name="connsiteX3" fmla="*/ 4059794 w 4059794"/>
                <a:gd name="connsiteY3" fmla="*/ 410246 h 410246"/>
                <a:gd name="connsiteX4" fmla="*/ 0 w 4059794"/>
                <a:gd name="connsiteY4" fmla="*/ 410246 h 410246"/>
                <a:gd name="connsiteX0" fmla="*/ 0 w 4059794"/>
                <a:gd name="connsiteY0" fmla="*/ 410246 h 410246"/>
                <a:gd name="connsiteX1" fmla="*/ 0 w 4059794"/>
                <a:gd name="connsiteY1" fmla="*/ 0 h 410246"/>
                <a:gd name="connsiteX2" fmla="*/ 1226599 w 4059794"/>
                <a:gd name="connsiteY2" fmla="*/ 266265 h 410246"/>
                <a:gd name="connsiteX3" fmla="*/ 4059794 w 4059794"/>
                <a:gd name="connsiteY3" fmla="*/ 410246 h 410246"/>
                <a:gd name="connsiteX4" fmla="*/ 0 w 4059794"/>
                <a:gd name="connsiteY4" fmla="*/ 410246 h 410246"/>
                <a:gd name="connsiteX0" fmla="*/ 0 w 4059794"/>
                <a:gd name="connsiteY0" fmla="*/ 410246 h 410246"/>
                <a:gd name="connsiteX1" fmla="*/ 0 w 4059794"/>
                <a:gd name="connsiteY1" fmla="*/ 0 h 410246"/>
                <a:gd name="connsiteX2" fmla="*/ 1226599 w 4059794"/>
                <a:gd name="connsiteY2" fmla="*/ 266265 h 410246"/>
                <a:gd name="connsiteX3" fmla="*/ 4059794 w 4059794"/>
                <a:gd name="connsiteY3" fmla="*/ 410246 h 410246"/>
                <a:gd name="connsiteX4" fmla="*/ 0 w 4059794"/>
                <a:gd name="connsiteY4" fmla="*/ 410246 h 410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59794" h="410246">
                  <a:moveTo>
                    <a:pt x="0" y="410246"/>
                  </a:moveTo>
                  <a:lnTo>
                    <a:pt x="0" y="0"/>
                  </a:lnTo>
                  <a:cubicBezTo>
                    <a:pt x="176033" y="16788"/>
                    <a:pt x="198078" y="149465"/>
                    <a:pt x="1226599" y="266265"/>
                  </a:cubicBezTo>
                  <a:cubicBezTo>
                    <a:pt x="2170997" y="376172"/>
                    <a:pt x="3115396" y="362252"/>
                    <a:pt x="4059794" y="410246"/>
                  </a:cubicBezTo>
                  <a:lnTo>
                    <a:pt x="0" y="410246"/>
                  </a:lnTo>
                  <a:close/>
                </a:path>
              </a:pathLst>
            </a:custGeom>
            <a:solidFill>
              <a:schemeClr val="bg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49" name="모서리가 둥근 직사각형 48"/>
          <p:cNvSpPr/>
          <p:nvPr/>
        </p:nvSpPr>
        <p:spPr>
          <a:xfrm>
            <a:off x="566924" y="2862301"/>
            <a:ext cx="8037523" cy="1934850"/>
          </a:xfrm>
          <a:prstGeom prst="roundRect">
            <a:avLst>
              <a:gd name="adj" fmla="val 2282"/>
            </a:avLst>
          </a:prstGeom>
          <a:solidFill>
            <a:schemeClr val="bg1"/>
          </a:solidFill>
          <a:ln w="9525">
            <a:solidFill>
              <a:srgbClr val="007E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50" name="그룹 49"/>
          <p:cNvGrpSpPr/>
          <p:nvPr/>
        </p:nvGrpSpPr>
        <p:grpSpPr>
          <a:xfrm>
            <a:off x="566925" y="2859384"/>
            <a:ext cx="8037523" cy="410246"/>
            <a:chOff x="4602701" y="1049819"/>
            <a:chExt cx="4059795" cy="410246"/>
          </a:xfrm>
        </p:grpSpPr>
        <p:sp>
          <p:nvSpPr>
            <p:cNvPr id="51" name="모서리가 둥근 직사각형 50"/>
            <p:cNvSpPr/>
            <p:nvPr/>
          </p:nvSpPr>
          <p:spPr>
            <a:xfrm>
              <a:off x="4602702" y="1049819"/>
              <a:ext cx="4059794" cy="410246"/>
            </a:xfrm>
            <a:prstGeom prst="roundRect">
              <a:avLst>
                <a:gd name="adj" fmla="val 5798"/>
              </a:avLst>
            </a:prstGeom>
            <a:solidFill>
              <a:srgbClr val="007ECC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52" name="직각 삼각형 3"/>
            <p:cNvSpPr/>
            <p:nvPr/>
          </p:nvSpPr>
          <p:spPr>
            <a:xfrm flipV="1">
              <a:off x="4602701" y="1049819"/>
              <a:ext cx="4059793" cy="410246"/>
            </a:xfrm>
            <a:custGeom>
              <a:avLst/>
              <a:gdLst>
                <a:gd name="connsiteX0" fmla="*/ 0 w 4059794"/>
                <a:gd name="connsiteY0" fmla="*/ 410246 h 410246"/>
                <a:gd name="connsiteX1" fmla="*/ 0 w 4059794"/>
                <a:gd name="connsiteY1" fmla="*/ 0 h 410246"/>
                <a:gd name="connsiteX2" fmla="*/ 4059794 w 4059794"/>
                <a:gd name="connsiteY2" fmla="*/ 410246 h 410246"/>
                <a:gd name="connsiteX3" fmla="*/ 0 w 4059794"/>
                <a:gd name="connsiteY3" fmla="*/ 410246 h 410246"/>
                <a:gd name="connsiteX0" fmla="*/ 0 w 4059794"/>
                <a:gd name="connsiteY0" fmla="*/ 410246 h 410246"/>
                <a:gd name="connsiteX1" fmla="*/ 0 w 4059794"/>
                <a:gd name="connsiteY1" fmla="*/ 0 h 410246"/>
                <a:gd name="connsiteX2" fmla="*/ 1226599 w 4059794"/>
                <a:gd name="connsiteY2" fmla="*/ 266265 h 410246"/>
                <a:gd name="connsiteX3" fmla="*/ 4059794 w 4059794"/>
                <a:gd name="connsiteY3" fmla="*/ 410246 h 410246"/>
                <a:gd name="connsiteX4" fmla="*/ 0 w 4059794"/>
                <a:gd name="connsiteY4" fmla="*/ 410246 h 410246"/>
                <a:gd name="connsiteX0" fmla="*/ 0 w 4059794"/>
                <a:gd name="connsiteY0" fmla="*/ 410246 h 410246"/>
                <a:gd name="connsiteX1" fmla="*/ 0 w 4059794"/>
                <a:gd name="connsiteY1" fmla="*/ 0 h 410246"/>
                <a:gd name="connsiteX2" fmla="*/ 1226599 w 4059794"/>
                <a:gd name="connsiteY2" fmla="*/ 266265 h 410246"/>
                <a:gd name="connsiteX3" fmla="*/ 4059794 w 4059794"/>
                <a:gd name="connsiteY3" fmla="*/ 410246 h 410246"/>
                <a:gd name="connsiteX4" fmla="*/ 0 w 4059794"/>
                <a:gd name="connsiteY4" fmla="*/ 410246 h 410246"/>
                <a:gd name="connsiteX0" fmla="*/ 0 w 4059794"/>
                <a:gd name="connsiteY0" fmla="*/ 410246 h 410246"/>
                <a:gd name="connsiteX1" fmla="*/ 0 w 4059794"/>
                <a:gd name="connsiteY1" fmla="*/ 0 h 410246"/>
                <a:gd name="connsiteX2" fmla="*/ 1226599 w 4059794"/>
                <a:gd name="connsiteY2" fmla="*/ 266265 h 410246"/>
                <a:gd name="connsiteX3" fmla="*/ 4059794 w 4059794"/>
                <a:gd name="connsiteY3" fmla="*/ 410246 h 410246"/>
                <a:gd name="connsiteX4" fmla="*/ 0 w 4059794"/>
                <a:gd name="connsiteY4" fmla="*/ 410246 h 410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59794" h="410246">
                  <a:moveTo>
                    <a:pt x="0" y="410246"/>
                  </a:moveTo>
                  <a:lnTo>
                    <a:pt x="0" y="0"/>
                  </a:lnTo>
                  <a:cubicBezTo>
                    <a:pt x="176033" y="16788"/>
                    <a:pt x="198078" y="149465"/>
                    <a:pt x="1226599" y="266265"/>
                  </a:cubicBezTo>
                  <a:cubicBezTo>
                    <a:pt x="2170997" y="376172"/>
                    <a:pt x="3115396" y="362252"/>
                    <a:pt x="4059794" y="410246"/>
                  </a:cubicBezTo>
                  <a:lnTo>
                    <a:pt x="0" y="410246"/>
                  </a:lnTo>
                  <a:close/>
                </a:path>
              </a:pathLst>
            </a:custGeom>
            <a:solidFill>
              <a:schemeClr val="bg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53" name="모서리가 둥근 직사각형 52"/>
          <p:cNvSpPr/>
          <p:nvPr/>
        </p:nvSpPr>
        <p:spPr>
          <a:xfrm>
            <a:off x="559480" y="4963698"/>
            <a:ext cx="8089220" cy="1561646"/>
          </a:xfrm>
          <a:prstGeom prst="roundRect">
            <a:avLst>
              <a:gd name="adj" fmla="val 2282"/>
            </a:avLst>
          </a:prstGeom>
          <a:solidFill>
            <a:schemeClr val="bg1"/>
          </a:solidFill>
          <a:ln w="9525">
            <a:solidFill>
              <a:srgbClr val="045E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54" name="그룹 53"/>
          <p:cNvGrpSpPr/>
          <p:nvPr/>
        </p:nvGrpSpPr>
        <p:grpSpPr>
          <a:xfrm>
            <a:off x="554538" y="4948416"/>
            <a:ext cx="8100356" cy="410248"/>
            <a:chOff x="462744" y="3425796"/>
            <a:chExt cx="4065383" cy="410248"/>
          </a:xfrm>
        </p:grpSpPr>
        <p:sp>
          <p:nvSpPr>
            <p:cNvPr id="55" name="모서리가 둥근 직사각형 54"/>
            <p:cNvSpPr/>
            <p:nvPr/>
          </p:nvSpPr>
          <p:spPr>
            <a:xfrm>
              <a:off x="462744" y="3425797"/>
              <a:ext cx="4059794" cy="410247"/>
            </a:xfrm>
            <a:prstGeom prst="roundRect">
              <a:avLst>
                <a:gd name="adj" fmla="val 5798"/>
              </a:avLst>
            </a:prstGeom>
            <a:solidFill>
              <a:srgbClr val="045ECC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56" name="직각 삼각형 3"/>
            <p:cNvSpPr/>
            <p:nvPr/>
          </p:nvSpPr>
          <p:spPr>
            <a:xfrm flipV="1">
              <a:off x="468334" y="3425796"/>
              <a:ext cx="4059793" cy="371893"/>
            </a:xfrm>
            <a:custGeom>
              <a:avLst/>
              <a:gdLst>
                <a:gd name="connsiteX0" fmla="*/ 0 w 4059794"/>
                <a:gd name="connsiteY0" fmla="*/ 410246 h 410246"/>
                <a:gd name="connsiteX1" fmla="*/ 0 w 4059794"/>
                <a:gd name="connsiteY1" fmla="*/ 0 h 410246"/>
                <a:gd name="connsiteX2" fmla="*/ 4059794 w 4059794"/>
                <a:gd name="connsiteY2" fmla="*/ 410246 h 410246"/>
                <a:gd name="connsiteX3" fmla="*/ 0 w 4059794"/>
                <a:gd name="connsiteY3" fmla="*/ 410246 h 410246"/>
                <a:gd name="connsiteX0" fmla="*/ 0 w 4059794"/>
                <a:gd name="connsiteY0" fmla="*/ 410246 h 410246"/>
                <a:gd name="connsiteX1" fmla="*/ 0 w 4059794"/>
                <a:gd name="connsiteY1" fmla="*/ 0 h 410246"/>
                <a:gd name="connsiteX2" fmla="*/ 1226599 w 4059794"/>
                <a:gd name="connsiteY2" fmla="*/ 266265 h 410246"/>
                <a:gd name="connsiteX3" fmla="*/ 4059794 w 4059794"/>
                <a:gd name="connsiteY3" fmla="*/ 410246 h 410246"/>
                <a:gd name="connsiteX4" fmla="*/ 0 w 4059794"/>
                <a:gd name="connsiteY4" fmla="*/ 410246 h 410246"/>
                <a:gd name="connsiteX0" fmla="*/ 0 w 4059794"/>
                <a:gd name="connsiteY0" fmla="*/ 410246 h 410246"/>
                <a:gd name="connsiteX1" fmla="*/ 0 w 4059794"/>
                <a:gd name="connsiteY1" fmla="*/ 0 h 410246"/>
                <a:gd name="connsiteX2" fmla="*/ 1226599 w 4059794"/>
                <a:gd name="connsiteY2" fmla="*/ 266265 h 410246"/>
                <a:gd name="connsiteX3" fmla="*/ 4059794 w 4059794"/>
                <a:gd name="connsiteY3" fmla="*/ 410246 h 410246"/>
                <a:gd name="connsiteX4" fmla="*/ 0 w 4059794"/>
                <a:gd name="connsiteY4" fmla="*/ 410246 h 410246"/>
                <a:gd name="connsiteX0" fmla="*/ 0 w 4059794"/>
                <a:gd name="connsiteY0" fmla="*/ 410246 h 410246"/>
                <a:gd name="connsiteX1" fmla="*/ 0 w 4059794"/>
                <a:gd name="connsiteY1" fmla="*/ 0 h 410246"/>
                <a:gd name="connsiteX2" fmla="*/ 1226599 w 4059794"/>
                <a:gd name="connsiteY2" fmla="*/ 266265 h 410246"/>
                <a:gd name="connsiteX3" fmla="*/ 4059794 w 4059794"/>
                <a:gd name="connsiteY3" fmla="*/ 410246 h 410246"/>
                <a:gd name="connsiteX4" fmla="*/ 0 w 4059794"/>
                <a:gd name="connsiteY4" fmla="*/ 410246 h 410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59794" h="410246">
                  <a:moveTo>
                    <a:pt x="0" y="410246"/>
                  </a:moveTo>
                  <a:lnTo>
                    <a:pt x="0" y="0"/>
                  </a:lnTo>
                  <a:cubicBezTo>
                    <a:pt x="176033" y="16788"/>
                    <a:pt x="198078" y="149465"/>
                    <a:pt x="1226599" y="266265"/>
                  </a:cubicBezTo>
                  <a:cubicBezTo>
                    <a:pt x="2170997" y="376172"/>
                    <a:pt x="3115396" y="362252"/>
                    <a:pt x="4059794" y="410246"/>
                  </a:cubicBezTo>
                  <a:lnTo>
                    <a:pt x="0" y="410246"/>
                  </a:lnTo>
                  <a:close/>
                </a:path>
              </a:pathLst>
            </a:custGeom>
            <a:solidFill>
              <a:schemeClr val="bg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41" name="그림 4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18311"/>
            <a:ext cx="1048918" cy="1682497"/>
          </a:xfrm>
          <a:prstGeom prst="rect">
            <a:avLst/>
          </a:prstGeom>
        </p:spPr>
      </p:pic>
      <p:sp>
        <p:nvSpPr>
          <p:cNvPr id="57" name="직사각형 56"/>
          <p:cNvSpPr/>
          <p:nvPr/>
        </p:nvSpPr>
        <p:spPr>
          <a:xfrm>
            <a:off x="1188037" y="1182523"/>
            <a:ext cx="7704443" cy="43088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just"/>
            <a:r>
              <a:rPr kumimoji="1" lang="en-US" altLang="ko-KR" sz="2200" b="1" kern="0" spc="-150" dirty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Shorter Tech Trend… </a:t>
            </a:r>
            <a:r>
              <a:rPr kumimoji="1" lang="en-US" altLang="ko-KR" sz="2200" b="1" kern="0" spc="-150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Overconfidence=the </a:t>
            </a:r>
            <a:r>
              <a:rPr kumimoji="1" lang="en-US" altLang="ko-KR" sz="2200" b="1" kern="0" spc="-150" dirty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Seed of Failure</a:t>
            </a:r>
            <a:endParaRPr kumimoji="1" lang="ko-KR" altLang="en-US" sz="2200" b="1" kern="0" spc="-150" dirty="0">
              <a:gradFill>
                <a:gsLst>
                  <a:gs pos="0">
                    <a:prstClr val="white"/>
                  </a:gs>
                  <a:gs pos="100000">
                    <a:prstClr val="white"/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8" name="직사각형 57"/>
          <p:cNvSpPr/>
          <p:nvPr/>
        </p:nvSpPr>
        <p:spPr>
          <a:xfrm>
            <a:off x="1225344" y="2838379"/>
            <a:ext cx="6443000" cy="43088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just"/>
            <a:r>
              <a:rPr kumimoji="1" lang="en-US" altLang="ko-KR" sz="2200" b="1" kern="0" spc="-150" dirty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Destructive Creativity to </a:t>
            </a:r>
            <a:r>
              <a:rPr kumimoji="1" lang="en-US" altLang="ko-KR" sz="2200" b="1" kern="0" spc="-150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Lead </a:t>
            </a:r>
            <a:r>
              <a:rPr kumimoji="1" lang="en-US" altLang="ko-KR" sz="2200" b="1" kern="0" spc="-150" dirty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the </a:t>
            </a:r>
            <a:r>
              <a:rPr kumimoji="1" lang="en-US" altLang="ko-KR" sz="2200" b="1" kern="0" spc="-150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New World</a:t>
            </a:r>
            <a:endParaRPr kumimoji="1" lang="ko-KR" altLang="en-US" sz="2200" b="1" kern="0" spc="-150" dirty="0">
              <a:gradFill>
                <a:gsLst>
                  <a:gs pos="0">
                    <a:prstClr val="white"/>
                  </a:gs>
                  <a:gs pos="100000">
                    <a:prstClr val="white"/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9" name="직사각형 58"/>
          <p:cNvSpPr/>
          <p:nvPr/>
        </p:nvSpPr>
        <p:spPr>
          <a:xfrm>
            <a:off x="1291445" y="4942329"/>
            <a:ext cx="8321115" cy="43088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just"/>
            <a:r>
              <a:rPr kumimoji="1" lang="en-US" altLang="ko-KR" sz="2200" b="1" kern="0" spc="-150" dirty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Importance of </a:t>
            </a:r>
            <a:r>
              <a:rPr kumimoji="1" lang="en-US" altLang="ko-KR" sz="2200" b="1" kern="0" spc="-150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Government IT Policies for </a:t>
            </a:r>
            <a:r>
              <a:rPr kumimoji="1" lang="en-US" altLang="ko-KR" sz="2200" b="1" kern="0" spc="-150" dirty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Start-ups</a:t>
            </a:r>
            <a:endParaRPr kumimoji="1" lang="ko-KR" altLang="en-US" sz="2200" b="1" kern="0" spc="-150" dirty="0">
              <a:gradFill>
                <a:gsLst>
                  <a:gs pos="0">
                    <a:prstClr val="white"/>
                  </a:gs>
                  <a:gs pos="100000">
                    <a:prstClr val="white"/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1116032"/>
            <a:ext cx="7328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i="1" dirty="0" smtClean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01</a:t>
            </a:r>
            <a:endParaRPr lang="ko-KR" altLang="en-US" sz="3200" i="1" dirty="0">
              <a:solidFill>
                <a:schemeClr val="bg1">
                  <a:lumMod val="9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486594" y="2780927"/>
            <a:ext cx="7328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i="1" dirty="0" smtClean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02</a:t>
            </a:r>
            <a:endParaRPr lang="ko-KR" altLang="en-US" sz="3200" i="1" dirty="0">
              <a:solidFill>
                <a:schemeClr val="bg1">
                  <a:lumMod val="9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67544" y="4860448"/>
            <a:ext cx="7328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i="1" dirty="0" smtClean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03</a:t>
            </a:r>
            <a:endParaRPr lang="ko-KR" altLang="en-US" sz="3200" i="1" dirty="0">
              <a:solidFill>
                <a:schemeClr val="bg1">
                  <a:lumMod val="9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683568" y="1700807"/>
            <a:ext cx="8568952" cy="454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" indent="-8572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b="1" dirty="0" smtClean="0">
                <a:gradFill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50000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0"/>
                </a:gradFill>
              </a:rPr>
              <a:t> </a:t>
            </a:r>
            <a:r>
              <a:rPr lang="en-US" altLang="ko-KR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맑은 고딕" panose="020B0503020000020004" pitchFamily="50" charset="-127"/>
              </a:rPr>
              <a:t>Overconfidence</a:t>
            </a:r>
            <a:r>
              <a:rPr lang="ko-KR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맑은 고딕" panose="020B0503020000020004" pitchFamily="50" charset="-127"/>
              </a:rPr>
              <a:t> </a:t>
            </a:r>
            <a:r>
              <a:rPr lang="ko-KR" alt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맑은 고딕" panose="020B0503020000020004" pitchFamily="50" charset="-127"/>
              </a:rPr>
              <a:t>→ </a:t>
            </a:r>
            <a:r>
              <a:rPr lang="en-US" altLang="ko-KR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맑은 고딕" panose="020B0503020000020004" pitchFamily="50" charset="-127"/>
              </a:rPr>
              <a:t>Greed </a:t>
            </a:r>
            <a:r>
              <a:rPr lang="ko-KR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맑은 고딕" panose="020B0503020000020004" pitchFamily="50" charset="-127"/>
              </a:rPr>
              <a:t>→ </a:t>
            </a:r>
            <a:r>
              <a:rPr lang="en-US" altLang="ko-KR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맑은 고딕" panose="020B0503020000020004" pitchFamily="50" charset="-127"/>
              </a:rPr>
              <a:t>Denial </a:t>
            </a:r>
            <a:r>
              <a:rPr lang="en-US" altLang="ko-KR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맑은 고딕" panose="020B0503020000020004" pitchFamily="50" charset="-127"/>
              </a:rPr>
              <a:t>of Risk</a:t>
            </a:r>
            <a:r>
              <a:rPr lang="ko-KR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맑은 고딕" panose="020B0503020000020004" pitchFamily="50" charset="-127"/>
              </a:rPr>
              <a:t> → </a:t>
            </a:r>
            <a:r>
              <a:rPr lang="en-US" altLang="ko-KR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맑은 고딕" panose="020B0503020000020004" pitchFamily="50" charset="-127"/>
              </a:rPr>
              <a:t>Finding Saver</a:t>
            </a:r>
            <a:r>
              <a:rPr lang="ko-KR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맑은 고딕" panose="020B0503020000020004" pitchFamily="50" charset="-127"/>
              </a:rPr>
              <a:t> →  </a:t>
            </a:r>
            <a:r>
              <a:rPr lang="en-US" altLang="ko-KR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맑은 고딕" panose="020B0503020000020004" pitchFamily="50" charset="-127"/>
              </a:rPr>
              <a:t>Eventually Fall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683880" y="2132855"/>
            <a:ext cx="795866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85725" indent="-85725">
              <a:lnSpc>
                <a:spcPct val="150000"/>
              </a:lnSpc>
              <a:buFont typeface="Arial" panose="020B0604020202020204" pitchFamily="34" charset="0"/>
              <a:buChar char="•"/>
              <a:defRPr b="1" spc="-150">
                <a:gradFill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50000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0"/>
                </a:gradFill>
              </a:defRPr>
            </a:lvl1pPr>
          </a:lstStyle>
          <a:p>
            <a:r>
              <a:rPr lang="ko-KR" altLang="en-US" spc="0" dirty="0"/>
              <a:t> </a:t>
            </a:r>
            <a:r>
              <a:rPr lang="en-US" altLang="ko-KR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맑은 고딕" panose="020B0503020000020004" pitchFamily="50" charset="-127"/>
              </a:rPr>
              <a:t>Just like a baton pass in a relay race, players must always be </a:t>
            </a:r>
            <a:r>
              <a:rPr lang="en-US" altLang="ko-KR" spc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맑은 고딕" panose="020B0503020000020004" pitchFamily="50" charset="-127"/>
              </a:rPr>
              <a:t>running (</a:t>
            </a:r>
            <a:r>
              <a:rPr lang="en-US" altLang="ko-KR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맑은 고딕" panose="020B0503020000020004" pitchFamily="50" charset="-127"/>
              </a:rPr>
              <a:t>easy to miss)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722624" y="3342435"/>
            <a:ext cx="7449776" cy="454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" indent="-8572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b="1" spc="-150" dirty="0" smtClean="0">
                <a:gradFill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50000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0"/>
                </a:gradFill>
              </a:rPr>
              <a:t> </a:t>
            </a:r>
            <a:r>
              <a:rPr lang="en-US" altLang="ko-KR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맑은 고딕" panose="020B0503020000020004" pitchFamily="50" charset="-127"/>
              </a:rPr>
              <a:t>Motorola and Nokia fell to the destructive creativity of Apple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726026" y="3783402"/>
            <a:ext cx="7166580" cy="454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" indent="-8572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b="1" spc="-150" dirty="0" smtClean="0">
                <a:gradFill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50000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0"/>
                </a:gradFill>
              </a:rPr>
              <a:t> </a:t>
            </a:r>
            <a:r>
              <a:rPr lang="en-US" altLang="ko-KR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맑은 고딕" panose="020B0503020000020004" pitchFamily="50" charset="-127"/>
              </a:rPr>
              <a:t>Not ‘Think Differently’, But ‘Think Different’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727001" y="4221087"/>
            <a:ext cx="7166580" cy="454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" indent="-8572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b="1" spc="-150" dirty="0" smtClean="0">
                <a:gradFill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50000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0"/>
                </a:gradFill>
              </a:rPr>
              <a:t> </a:t>
            </a:r>
            <a:r>
              <a:rPr lang="en-US" altLang="ko-KR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맑은 고딕" panose="020B0503020000020004" pitchFamily="50" charset="-127"/>
              </a:rPr>
              <a:t>Imagine the unimaginable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730860" y="5445223"/>
            <a:ext cx="7945596" cy="454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" indent="-8572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b="1" spc="-150" dirty="0" smtClean="0">
                <a:gradFill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50000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0"/>
                </a:gradFill>
              </a:rPr>
              <a:t> </a:t>
            </a:r>
            <a:r>
              <a:rPr lang="en-US" altLang="ko-KR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맑은 고딕" panose="020B0503020000020004" pitchFamily="50" charset="-127"/>
              </a:rPr>
              <a:t>Support Start-ups  to become global companies (ex. Google / Facebook)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730862" y="5899515"/>
            <a:ext cx="8161618" cy="454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" indent="-8572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b="1" spc="-150" dirty="0" smtClean="0">
                <a:gradFill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50000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0"/>
                </a:gradFill>
              </a:rPr>
              <a:t> </a:t>
            </a:r>
            <a:r>
              <a:rPr lang="en-US" altLang="ko-KR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맑은 고딕" panose="020B0503020000020004" pitchFamily="50" charset="-127"/>
              </a:rPr>
              <a:t>Improve </a:t>
            </a:r>
            <a:r>
              <a:rPr lang="en-US" altLang="ko-KR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맑은 고딕" panose="020B0503020000020004" pitchFamily="50" charset="-127"/>
              </a:rPr>
              <a:t>IT </a:t>
            </a:r>
            <a:r>
              <a:rPr lang="en-US" altLang="ko-KR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맑은 고딕" panose="020B0503020000020004" pitchFamily="50" charset="-127"/>
              </a:rPr>
              <a:t>industry Fundamentals </a:t>
            </a:r>
            <a:r>
              <a:rPr lang="en-US" altLang="ko-KR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맑은 고딕" panose="020B0503020000020004" pitchFamily="50" charset="-127"/>
              </a:rPr>
              <a:t>for Start-ups, </a:t>
            </a:r>
            <a:r>
              <a:rPr lang="en-US" altLang="ko-KR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맑은 고딕" panose="020B0503020000020004" pitchFamily="50" charset="-127"/>
              </a:rPr>
              <a:t>with K-ICT </a:t>
            </a:r>
            <a:r>
              <a:rPr lang="en-US" altLang="ko-KR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맑은 고딕" panose="020B0503020000020004" pitchFamily="50" charset="-127"/>
              </a:rPr>
              <a:t>Strategy (</a:t>
            </a:r>
            <a:r>
              <a:rPr lang="en-US" altLang="ko-KR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맑은 고딕" panose="020B0503020000020004" pitchFamily="50" charset="-127"/>
              </a:rPr>
              <a:t>Mar, 2015)</a:t>
            </a:r>
          </a:p>
        </p:txBody>
      </p:sp>
      <p:sp>
        <p:nvSpPr>
          <p:cNvPr id="3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8677809" y="6520259"/>
            <a:ext cx="430695" cy="365125"/>
          </a:xfrm>
        </p:spPr>
        <p:txBody>
          <a:bodyPr/>
          <a:lstStyle/>
          <a:p>
            <a:fld id="{39B9D086-CB07-40F2-BE8A-FA3E89239419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/>
              <a:t>42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69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9" grpId="0" animBg="1"/>
      <p:bldP spid="53" grpId="0" animBg="1"/>
      <p:bldP spid="57" grpId="0"/>
      <p:bldP spid="58" grpId="0"/>
      <p:bldP spid="59" grpId="0"/>
      <p:bldP spid="4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" descr="E:\제작중\2014.06.23_정보통신산업진흥원 파워포인트\템플릿\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7242" y="4932115"/>
            <a:ext cx="43924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Thanks !!</a:t>
            </a:r>
          </a:p>
          <a:p>
            <a:r>
              <a:rPr lang="th-TH" altLang="ko-KR" sz="6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ขอบพระคุณครับ </a:t>
            </a:r>
            <a:endParaRPr lang="ko-KR" altLang="en-US" sz="60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01780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8" descr="C:\Users\O\Desktop\마스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5" descr="E:\제작중\2015.05.14_IITP 파워포인트\1\시안\요소\내지라인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10" r="3583"/>
          <a:stretch/>
        </p:blipFill>
        <p:spPr bwMode="auto">
          <a:xfrm>
            <a:off x="0" y="11548"/>
            <a:ext cx="9144000" cy="1232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1" name="직선 연결선 60"/>
          <p:cNvCxnSpPr/>
          <p:nvPr/>
        </p:nvCxnSpPr>
        <p:spPr>
          <a:xfrm>
            <a:off x="411823" y="753091"/>
            <a:ext cx="8384450" cy="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직선 연결선 61"/>
          <p:cNvCxnSpPr/>
          <p:nvPr/>
        </p:nvCxnSpPr>
        <p:spPr>
          <a:xfrm>
            <a:off x="421249" y="748775"/>
            <a:ext cx="349259" cy="0"/>
          </a:xfrm>
          <a:prstGeom prst="line">
            <a:avLst/>
          </a:prstGeom>
          <a:ln w="22225" cap="sq">
            <a:solidFill>
              <a:srgbClr val="DE5A00"/>
            </a:solidFill>
            <a:prstDash val="solid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395536" y="260648"/>
            <a:ext cx="2332296" cy="523220"/>
          </a:xfrm>
          <a:prstGeom prst="rect">
            <a:avLst/>
          </a:prstGeom>
          <a:noFill/>
        </p:spPr>
        <p:txBody>
          <a:bodyPr wrap="none" lIns="36000" rIns="36000" rtlCol="0" anchor="ctr">
            <a:spAutoFit/>
          </a:bodyPr>
          <a:lstStyle/>
          <a:p>
            <a:r>
              <a:rPr lang="en-US" altLang="ko-KR" sz="2800" spc="-100" dirty="0">
                <a:gradFill>
                  <a:gsLst>
                    <a:gs pos="0">
                      <a:srgbClr val="F79646">
                        <a:lumMod val="75000"/>
                      </a:srgbClr>
                    </a:gs>
                    <a:gs pos="100000">
                      <a:srgbClr val="CC3300"/>
                    </a:gs>
                  </a:gsLst>
                  <a:lin ang="5400000" scaled="0"/>
                </a:gradFill>
                <a:effectLst>
                  <a:glow rad="101600">
                    <a:srgbClr val="FFFFFF"/>
                  </a:glow>
                </a:effectLst>
                <a:latin typeface="Arial Black" panose="020B0A04020102020204" pitchFamily="34" charset="0"/>
                <a:ea typeface="HY견고딕" pitchFamily="18" charset="-127"/>
              </a:rPr>
              <a:t>Introduction</a:t>
            </a:r>
            <a:endParaRPr lang="ko-KR" altLang="en-US" sz="2800" spc="-100" dirty="0">
              <a:gradFill>
                <a:gsLst>
                  <a:gs pos="0">
                    <a:srgbClr val="F79646">
                      <a:lumMod val="75000"/>
                    </a:srgbClr>
                  </a:gs>
                  <a:gs pos="100000">
                    <a:srgbClr val="CC3300"/>
                  </a:gs>
                </a:gsLst>
                <a:lin ang="5400000" scaled="0"/>
              </a:gradFill>
              <a:effectLst>
                <a:glow rad="101600">
                  <a:srgbClr val="FFFFFF"/>
                </a:glow>
              </a:effectLst>
              <a:latin typeface="Arial Black" panose="020B0A04020102020204" pitchFamily="34" charset="0"/>
              <a:ea typeface="HY견고딕" pitchFamily="18" charset="-127"/>
            </a:endParaRPr>
          </a:p>
        </p:txBody>
      </p:sp>
      <p:pic>
        <p:nvPicPr>
          <p:cNvPr id="56" name="Picture 3" descr="C:\Users\nipa\Desktop\BS-04-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100" y="125057"/>
            <a:ext cx="1885950" cy="379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" name="모서리가 둥근 직사각형 94"/>
          <p:cNvSpPr/>
          <p:nvPr/>
        </p:nvSpPr>
        <p:spPr>
          <a:xfrm>
            <a:off x="611187" y="1406728"/>
            <a:ext cx="7919969" cy="1863179"/>
          </a:xfrm>
          <a:prstGeom prst="roundRect">
            <a:avLst>
              <a:gd name="adj" fmla="val 2282"/>
            </a:avLst>
          </a:prstGeom>
          <a:solidFill>
            <a:schemeClr val="bg1"/>
          </a:solidFill>
          <a:ln w="25400">
            <a:gradFill flip="none" rotWithShape="1">
              <a:gsLst>
                <a:gs pos="0">
                  <a:srgbClr val="00ABB4"/>
                </a:gs>
                <a:gs pos="100000">
                  <a:schemeClr val="bg1"/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6" name="직사각형 95"/>
          <p:cNvSpPr/>
          <p:nvPr/>
        </p:nvSpPr>
        <p:spPr>
          <a:xfrm>
            <a:off x="464664" y="1268760"/>
            <a:ext cx="5156903" cy="422158"/>
          </a:xfrm>
          <a:prstGeom prst="rect">
            <a:avLst/>
          </a:prstGeom>
          <a:solidFill>
            <a:srgbClr val="00ABB4"/>
          </a:solidFill>
          <a:ln w="3175">
            <a:noFill/>
          </a:ln>
          <a:effectLst>
            <a:outerShdw dist="76200" algn="l" rotWithShape="0">
              <a:schemeClr val="accent5">
                <a:lumMod val="60000"/>
                <a:lumOff val="4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pic>
        <p:nvPicPr>
          <p:cNvPr id="65" name="Picture 4" descr="C:\Users\O\Desktop\라인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75" t="41600"/>
          <a:stretch/>
        </p:blipFill>
        <p:spPr bwMode="auto">
          <a:xfrm>
            <a:off x="7020272" y="5301208"/>
            <a:ext cx="2123728" cy="155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8604448" y="6453336"/>
            <a:ext cx="430695" cy="365125"/>
          </a:xfrm>
        </p:spPr>
        <p:txBody>
          <a:bodyPr/>
          <a:lstStyle/>
          <a:p>
            <a:fld id="{39B9D086-CB07-40F2-BE8A-FA3E89239419}" type="slidenum">
              <a:rPr lang="ko-KR" altLang="en-US" smtClean="0"/>
              <a:pPr/>
              <a:t>5</a:t>
            </a:fld>
            <a:endParaRPr lang="ko-KR" altLang="en-US" dirty="0"/>
          </a:p>
        </p:txBody>
      </p:sp>
      <p:sp>
        <p:nvSpPr>
          <p:cNvPr id="64" name="TextBox 63"/>
          <p:cNvSpPr txBox="1"/>
          <p:nvPr/>
        </p:nvSpPr>
        <p:spPr>
          <a:xfrm>
            <a:off x="539552" y="1270233"/>
            <a:ext cx="4049507" cy="43088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ko-KR"/>
            </a:defPPr>
            <a:lvl1pPr>
              <a:defRPr sz="1600" spc="-100">
                <a:gradFill flip="none" rotWithShape="1">
                  <a:gsLst>
                    <a:gs pos="92917">
                      <a:srgbClr val="033461">
                        <a:lumMod val="90000"/>
                        <a:lumOff val="10000"/>
                      </a:srgbClr>
                    </a:gs>
                    <a:gs pos="80833">
                      <a:srgbClr val="033461">
                        <a:lumMod val="90000"/>
                        <a:lumOff val="10000"/>
                      </a:srgbClr>
                    </a:gs>
                  </a:gsLst>
                  <a:lin ang="16200000" scaled="1"/>
                  <a:tileRect/>
                </a:gradFill>
                <a:latin typeface="나눔고딕 ExtraBold" panose="020D0904000000000000" pitchFamily="50" charset="-127"/>
                <a:ea typeface="나눔고딕 ExtraBold" panose="020D0904000000000000" pitchFamily="50" charset="-127"/>
              </a:defRPr>
            </a:lvl1pPr>
          </a:lstStyle>
          <a:p>
            <a:pPr lvl="0" fontAlgn="base"/>
            <a:r>
              <a:rPr kumimoji="1" lang="en-US" altLang="ko-KR" sz="2200" b="1" kern="0" spc="-150" dirty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latin typeface="+mn-lt"/>
                <a:ea typeface="+mn-ea"/>
              </a:rPr>
              <a:t>What </a:t>
            </a:r>
            <a:r>
              <a:rPr kumimoji="1" lang="en-US" altLang="ko-KR" sz="2200" b="1" kern="0" spc="-150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latin typeface="+mn-lt"/>
                <a:ea typeface="+mn-ea"/>
              </a:rPr>
              <a:t>Will Happen </a:t>
            </a:r>
            <a:r>
              <a:rPr kumimoji="1" lang="en-US" altLang="ko-KR" sz="2200" b="1" kern="0" spc="-150" dirty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latin typeface="+mn-lt"/>
                <a:ea typeface="+mn-ea"/>
              </a:rPr>
              <a:t>in the </a:t>
            </a:r>
            <a:r>
              <a:rPr kumimoji="1" lang="en-US" altLang="ko-KR" sz="2200" b="1" kern="0" spc="-150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latin typeface="+mn-lt"/>
                <a:ea typeface="+mn-ea"/>
              </a:rPr>
              <a:t>Future</a:t>
            </a:r>
            <a:r>
              <a:rPr kumimoji="1" lang="en-US" altLang="ko-KR" sz="2200" b="1" kern="0" spc="-150" dirty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latin typeface="+mn-lt"/>
                <a:ea typeface="+mn-ea"/>
              </a:rPr>
              <a:t>?</a:t>
            </a:r>
            <a:endParaRPr kumimoji="1" lang="ko-KR" altLang="en-US" sz="2200" b="1" kern="0" spc="-150" dirty="0">
              <a:gradFill>
                <a:gsLst>
                  <a:gs pos="0">
                    <a:prstClr val="white"/>
                  </a:gs>
                  <a:gs pos="100000">
                    <a:prstClr val="white"/>
                  </a:gs>
                </a:gsLst>
                <a:lin ang="5400000" scaled="0"/>
              </a:gradFill>
              <a:latin typeface="+mn-lt"/>
              <a:ea typeface="+mn-ea"/>
            </a:endParaRPr>
          </a:p>
        </p:txBody>
      </p:sp>
      <p:sp>
        <p:nvSpPr>
          <p:cNvPr id="68" name="직사각형 67"/>
          <p:cNvSpPr/>
          <p:nvPr/>
        </p:nvSpPr>
        <p:spPr>
          <a:xfrm>
            <a:off x="1071087" y="2314058"/>
            <a:ext cx="6950121" cy="307777"/>
          </a:xfrm>
          <a:prstGeom prst="rect">
            <a:avLst/>
          </a:prstGeom>
          <a:noFill/>
          <a:ln w="12700" cap="flat" cmpd="sng" algn="ctr">
            <a:noFill/>
            <a:prstDash val="solid"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 marL="0" lvl="1">
              <a:spcAft>
                <a:spcPts val="100"/>
              </a:spcAft>
              <a:buSzPct val="120000"/>
            </a:pPr>
            <a:r>
              <a:rPr lang="en-US" altLang="ko-K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맑은 고딕" panose="020B0503020000020004" pitchFamily="50" charset="-127"/>
              </a:rPr>
              <a:t>To </a:t>
            </a:r>
            <a:r>
              <a:rPr lang="en-US" altLang="ko-KR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맑은 고딕" panose="020B0503020000020004" pitchFamily="50" charset="-127"/>
              </a:rPr>
              <a:t>Prepare </a:t>
            </a:r>
            <a:r>
              <a:rPr lang="en-US" altLang="ko-K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맑은 고딕" panose="020B0503020000020004" pitchFamily="50" charset="-127"/>
              </a:rPr>
              <a:t>for </a:t>
            </a:r>
            <a:r>
              <a:rPr kumimoji="1" lang="en-US" altLang="ko-KR" sz="2000" b="1" dirty="0">
                <a:gradFill>
                  <a:gsLst>
                    <a:gs pos="0">
                      <a:srgbClr val="00969E"/>
                    </a:gs>
                    <a:gs pos="100000">
                      <a:srgbClr val="00969E"/>
                    </a:gs>
                  </a:gsLst>
                  <a:lin ang="5400000" scaled="0"/>
                </a:gradFill>
                <a:latin typeface="Arial Narrow" panose="020B0606020202030204" pitchFamily="34" charset="0"/>
              </a:rPr>
              <a:t>Competitiveness in </a:t>
            </a:r>
            <a:r>
              <a:rPr kumimoji="1" lang="en-US" altLang="ko-KR" sz="2000" b="1" dirty="0" smtClean="0">
                <a:gradFill>
                  <a:gsLst>
                    <a:gs pos="0">
                      <a:srgbClr val="00969E"/>
                    </a:gs>
                    <a:gs pos="100000">
                      <a:srgbClr val="00969E"/>
                    </a:gs>
                  </a:gsLst>
                  <a:lin ang="5400000" scaled="0"/>
                </a:gradFill>
                <a:latin typeface="Arial Narrow" panose="020B0606020202030204" pitchFamily="34" charset="0"/>
              </a:rPr>
              <a:t>Advance</a:t>
            </a:r>
            <a:endParaRPr kumimoji="1" lang="en-US" altLang="ko-KR" sz="2000" b="1" dirty="0">
              <a:gradFill>
                <a:gsLst>
                  <a:gs pos="0">
                    <a:srgbClr val="00969E"/>
                  </a:gs>
                  <a:gs pos="100000">
                    <a:srgbClr val="00969E"/>
                  </a:gs>
                </a:gsLst>
                <a:lin ang="5400000" scaled="0"/>
              </a:gradFill>
              <a:latin typeface="Arial Narrow" panose="020B0606020202030204" pitchFamily="34" charset="0"/>
            </a:endParaRPr>
          </a:p>
        </p:txBody>
      </p:sp>
      <p:sp>
        <p:nvSpPr>
          <p:cNvPr id="69" name="직사각형 68"/>
          <p:cNvSpPr/>
          <p:nvPr/>
        </p:nvSpPr>
        <p:spPr>
          <a:xfrm>
            <a:off x="1071088" y="1829747"/>
            <a:ext cx="6950121" cy="307777"/>
          </a:xfrm>
          <a:prstGeom prst="rect">
            <a:avLst/>
          </a:prstGeom>
          <a:noFill/>
          <a:ln w="12700" cap="flat" cmpd="sng" algn="ctr">
            <a:noFill/>
            <a:prstDash val="solid"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 marL="0" lvl="1">
              <a:spcAft>
                <a:spcPts val="100"/>
              </a:spcAft>
              <a:buSzPct val="120000"/>
            </a:pPr>
            <a:r>
              <a:rPr lang="en-US" altLang="ko-K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맑은 고딕" panose="020B0503020000020004" pitchFamily="50" charset="-127"/>
              </a:rPr>
              <a:t>To </a:t>
            </a:r>
            <a:r>
              <a:rPr kumimoji="1" lang="en-US" altLang="ko-KR" sz="2000" b="1" dirty="0">
                <a:gradFill>
                  <a:gsLst>
                    <a:gs pos="0">
                      <a:srgbClr val="00969E"/>
                    </a:gs>
                    <a:gs pos="100000">
                      <a:srgbClr val="00969E"/>
                    </a:gs>
                  </a:gsLst>
                  <a:lin ang="5400000" scaled="0"/>
                </a:gradFill>
                <a:latin typeface="Arial Narrow" panose="020B0606020202030204" pitchFamily="34" charset="0"/>
              </a:rPr>
              <a:t>R</a:t>
            </a:r>
            <a:r>
              <a:rPr kumimoji="1" lang="en-US" altLang="ko-KR" sz="2000" b="1" dirty="0" smtClean="0">
                <a:gradFill>
                  <a:gsLst>
                    <a:gs pos="0">
                      <a:srgbClr val="00969E"/>
                    </a:gs>
                    <a:gs pos="100000">
                      <a:srgbClr val="00969E"/>
                    </a:gs>
                  </a:gsLst>
                  <a:lin ang="5400000" scaled="0"/>
                </a:gradFill>
                <a:latin typeface="Arial Narrow" panose="020B0606020202030204" pitchFamily="34" charset="0"/>
              </a:rPr>
              <a:t>educe </a:t>
            </a:r>
            <a:r>
              <a:rPr kumimoji="1" lang="en-US" altLang="ko-KR" sz="2000" b="1" dirty="0">
                <a:gradFill>
                  <a:gsLst>
                    <a:gs pos="0">
                      <a:srgbClr val="00969E"/>
                    </a:gs>
                    <a:gs pos="100000">
                      <a:srgbClr val="00969E"/>
                    </a:gs>
                  </a:gsLst>
                  <a:lin ang="5400000" scaled="0"/>
                </a:gradFill>
                <a:latin typeface="Arial Narrow" panose="020B0606020202030204" pitchFamily="34" charset="0"/>
              </a:rPr>
              <a:t>Risks</a:t>
            </a:r>
            <a:r>
              <a:rPr lang="en-US" altLang="ko-K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맑은 고딕" panose="020B0503020000020004" pitchFamily="50" charset="-127"/>
              </a:rPr>
              <a:t> in the </a:t>
            </a:r>
            <a:r>
              <a:rPr lang="en-US" altLang="ko-KR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맑은 고딕" panose="020B0503020000020004" pitchFamily="50" charset="-127"/>
              </a:rPr>
              <a:t>Future </a:t>
            </a:r>
            <a:endParaRPr lang="en-US" altLang="ko-KR" sz="2000" b="1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  <a:ea typeface="맑은 고딕" panose="020B0503020000020004" pitchFamily="50" charset="-127"/>
            </a:endParaRPr>
          </a:p>
        </p:txBody>
      </p:sp>
      <p:sp>
        <p:nvSpPr>
          <p:cNvPr id="71" name="직사각형 70"/>
          <p:cNvSpPr/>
          <p:nvPr/>
        </p:nvSpPr>
        <p:spPr>
          <a:xfrm>
            <a:off x="1055149" y="2782327"/>
            <a:ext cx="7333275" cy="307777"/>
          </a:xfrm>
          <a:prstGeom prst="rect">
            <a:avLst/>
          </a:prstGeom>
          <a:noFill/>
          <a:ln w="12700" cap="flat" cmpd="sng" algn="ctr">
            <a:noFill/>
            <a:prstDash val="solid"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 marL="0" lvl="1">
              <a:spcAft>
                <a:spcPts val="100"/>
              </a:spcAft>
              <a:buSzPct val="120000"/>
            </a:pPr>
            <a:r>
              <a:rPr lang="en-US" altLang="ko-K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맑은 고딕" panose="020B0503020000020004" pitchFamily="50" charset="-127"/>
              </a:rPr>
              <a:t>Check </a:t>
            </a:r>
            <a:r>
              <a:rPr kumimoji="1" lang="en-US" altLang="ko-KR" sz="2000" b="1" dirty="0">
                <a:gradFill>
                  <a:gsLst>
                    <a:gs pos="0">
                      <a:srgbClr val="00969E"/>
                    </a:gs>
                    <a:gs pos="100000">
                      <a:srgbClr val="00969E"/>
                    </a:gs>
                  </a:gsLst>
                  <a:lin ang="5400000" scaled="0"/>
                </a:gradFill>
                <a:latin typeface="Arial Narrow" panose="020B0606020202030204" pitchFamily="34" charset="0"/>
              </a:rPr>
              <a:t>the Trend</a:t>
            </a:r>
            <a:r>
              <a:rPr lang="en-US" altLang="ko-K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맑은 고딕" panose="020B0503020000020004" pitchFamily="50" charset="-127"/>
              </a:rPr>
              <a:t>, Catch </a:t>
            </a:r>
            <a:r>
              <a:rPr kumimoji="1" lang="en-US" altLang="ko-KR" sz="2000" b="1" dirty="0">
                <a:gradFill>
                  <a:gsLst>
                    <a:gs pos="0">
                      <a:srgbClr val="00969E"/>
                    </a:gs>
                    <a:gs pos="100000">
                      <a:srgbClr val="00969E"/>
                    </a:gs>
                  </a:gsLst>
                  <a:lin ang="5400000" scaled="0"/>
                </a:gradFill>
                <a:latin typeface="Arial Narrow" panose="020B0606020202030204" pitchFamily="34" charset="0"/>
              </a:rPr>
              <a:t>the Changes </a:t>
            </a:r>
            <a:r>
              <a:rPr lang="en-US" altLang="ko-K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맑은 고딕" panose="020B0503020000020004" pitchFamily="50" charset="-127"/>
              </a:rPr>
              <a:t>of </a:t>
            </a:r>
            <a:r>
              <a:rPr kumimoji="1" lang="en-US" altLang="ko-KR" sz="2000" b="1" dirty="0">
                <a:gradFill>
                  <a:gsLst>
                    <a:gs pos="0">
                      <a:srgbClr val="00969E"/>
                    </a:gs>
                    <a:gs pos="100000">
                      <a:srgbClr val="00969E"/>
                    </a:gs>
                  </a:gsLst>
                  <a:lin ang="5400000" scaled="0"/>
                </a:gradFill>
                <a:latin typeface="Arial Narrow" panose="020B0606020202030204" pitchFamily="34" charset="0"/>
              </a:rPr>
              <a:t>Paradigm Shift </a:t>
            </a:r>
          </a:p>
        </p:txBody>
      </p:sp>
      <p:grpSp>
        <p:nvGrpSpPr>
          <p:cNvPr id="79" name="그룹 78"/>
          <p:cNvGrpSpPr/>
          <p:nvPr/>
        </p:nvGrpSpPr>
        <p:grpSpPr>
          <a:xfrm>
            <a:off x="839446" y="1936284"/>
            <a:ext cx="106410" cy="167333"/>
            <a:chOff x="409755" y="4148034"/>
            <a:chExt cx="97813" cy="153813"/>
          </a:xfrm>
          <a:solidFill>
            <a:schemeClr val="accent5">
              <a:lumMod val="75000"/>
            </a:schemeClr>
          </a:solidFill>
        </p:grpSpPr>
        <p:sp>
          <p:nvSpPr>
            <p:cNvPr id="80" name="모서리가 둥근 직사각형 79"/>
            <p:cNvSpPr/>
            <p:nvPr/>
          </p:nvSpPr>
          <p:spPr>
            <a:xfrm>
              <a:off x="409755" y="4148034"/>
              <a:ext cx="54677" cy="5467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81" name="모서리가 둥근 직사각형 80"/>
            <p:cNvSpPr/>
            <p:nvPr/>
          </p:nvSpPr>
          <p:spPr>
            <a:xfrm>
              <a:off x="452891" y="4197602"/>
              <a:ext cx="54677" cy="5467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82" name="모서리가 둥근 직사각형 81"/>
            <p:cNvSpPr/>
            <p:nvPr/>
          </p:nvSpPr>
          <p:spPr>
            <a:xfrm>
              <a:off x="409755" y="4247170"/>
              <a:ext cx="54677" cy="5467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83" name="그룹 82"/>
          <p:cNvGrpSpPr/>
          <p:nvPr/>
        </p:nvGrpSpPr>
        <p:grpSpPr>
          <a:xfrm>
            <a:off x="820396" y="2412534"/>
            <a:ext cx="106410" cy="167333"/>
            <a:chOff x="409755" y="4148034"/>
            <a:chExt cx="97813" cy="153813"/>
          </a:xfrm>
          <a:solidFill>
            <a:schemeClr val="accent5">
              <a:lumMod val="75000"/>
            </a:schemeClr>
          </a:solidFill>
        </p:grpSpPr>
        <p:sp>
          <p:nvSpPr>
            <p:cNvPr id="84" name="모서리가 둥근 직사각형 83"/>
            <p:cNvSpPr/>
            <p:nvPr/>
          </p:nvSpPr>
          <p:spPr>
            <a:xfrm>
              <a:off x="409755" y="4148034"/>
              <a:ext cx="54677" cy="5467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85" name="모서리가 둥근 직사각형 84"/>
            <p:cNvSpPr/>
            <p:nvPr/>
          </p:nvSpPr>
          <p:spPr>
            <a:xfrm>
              <a:off x="452891" y="4197602"/>
              <a:ext cx="54677" cy="5467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86" name="모서리가 둥근 직사각형 85"/>
            <p:cNvSpPr/>
            <p:nvPr/>
          </p:nvSpPr>
          <p:spPr>
            <a:xfrm>
              <a:off x="409755" y="4247170"/>
              <a:ext cx="54677" cy="5467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87" name="그룹 86"/>
          <p:cNvGrpSpPr/>
          <p:nvPr/>
        </p:nvGrpSpPr>
        <p:grpSpPr>
          <a:xfrm>
            <a:off x="829921" y="2860209"/>
            <a:ext cx="106410" cy="167333"/>
            <a:chOff x="409755" y="4148034"/>
            <a:chExt cx="97813" cy="153813"/>
          </a:xfrm>
          <a:solidFill>
            <a:schemeClr val="accent5">
              <a:lumMod val="75000"/>
            </a:schemeClr>
          </a:solidFill>
        </p:grpSpPr>
        <p:sp>
          <p:nvSpPr>
            <p:cNvPr id="88" name="모서리가 둥근 직사각형 87"/>
            <p:cNvSpPr/>
            <p:nvPr/>
          </p:nvSpPr>
          <p:spPr>
            <a:xfrm>
              <a:off x="409755" y="4148034"/>
              <a:ext cx="54677" cy="5467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89" name="모서리가 둥근 직사각형 88"/>
            <p:cNvSpPr/>
            <p:nvPr/>
          </p:nvSpPr>
          <p:spPr>
            <a:xfrm>
              <a:off x="452891" y="4197602"/>
              <a:ext cx="54677" cy="5467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90" name="모서리가 둥근 직사각형 89"/>
            <p:cNvSpPr/>
            <p:nvPr/>
          </p:nvSpPr>
          <p:spPr>
            <a:xfrm>
              <a:off x="409755" y="4247170"/>
              <a:ext cx="54677" cy="5467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97" name="모서리가 둥근 직사각형 96"/>
          <p:cNvSpPr/>
          <p:nvPr/>
        </p:nvSpPr>
        <p:spPr>
          <a:xfrm>
            <a:off x="611187" y="3769018"/>
            <a:ext cx="7919969" cy="2309201"/>
          </a:xfrm>
          <a:prstGeom prst="roundRect">
            <a:avLst>
              <a:gd name="adj" fmla="val 2282"/>
            </a:avLst>
          </a:prstGeom>
          <a:solidFill>
            <a:schemeClr val="bg1"/>
          </a:solidFill>
          <a:ln w="25400">
            <a:gradFill flip="none" rotWithShape="1">
              <a:gsLst>
                <a:gs pos="0">
                  <a:srgbClr val="148AC7"/>
                </a:gs>
                <a:gs pos="100000">
                  <a:schemeClr val="bg1"/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8" name="직사각형 97"/>
          <p:cNvSpPr/>
          <p:nvPr/>
        </p:nvSpPr>
        <p:spPr>
          <a:xfrm>
            <a:off x="464664" y="3557939"/>
            <a:ext cx="7567821" cy="422158"/>
          </a:xfrm>
          <a:prstGeom prst="rect">
            <a:avLst/>
          </a:prstGeom>
          <a:solidFill>
            <a:srgbClr val="007ECC"/>
          </a:solidFill>
          <a:ln w="3175">
            <a:noFill/>
          </a:ln>
          <a:effectLst>
            <a:outerShdw dist="76200" algn="l" rotWithShape="0">
              <a:schemeClr val="tx2">
                <a:lumMod val="20000"/>
                <a:lumOff val="8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539552" y="3557939"/>
            <a:ext cx="662473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kumimoji="1" lang="en-US" altLang="ko-KR" sz="2200" b="1" kern="0" spc="-150" dirty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</a:rPr>
              <a:t>How </a:t>
            </a:r>
            <a:r>
              <a:rPr kumimoji="1" lang="en-US" altLang="ko-KR" sz="2200" b="1" kern="0" spc="-150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</a:rPr>
              <a:t>Do We Know </a:t>
            </a:r>
            <a:r>
              <a:rPr kumimoji="1" lang="en-US" altLang="ko-KR" sz="2200" b="1" kern="0" spc="-150" dirty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</a:rPr>
              <a:t>Future IT Technology / Service?</a:t>
            </a:r>
            <a:endParaRPr kumimoji="1" lang="ko-KR" altLang="en-US" sz="2200" b="1" kern="0" spc="-150" dirty="0">
              <a:gradFill>
                <a:gsLst>
                  <a:gs pos="0">
                    <a:prstClr val="white"/>
                  </a:gs>
                  <a:gs pos="100000">
                    <a:prstClr val="white"/>
                  </a:gs>
                </a:gsLst>
                <a:lin ang="5400000" scaled="0"/>
              </a:gradFill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987311" y="5070107"/>
            <a:ext cx="67616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lnSpc>
                <a:spcPct val="150000"/>
              </a:lnSpc>
              <a:spcAft>
                <a:spcPts val="100"/>
              </a:spcAft>
              <a:buSzPct val="120000"/>
            </a:pPr>
            <a:r>
              <a:rPr lang="en-US" altLang="ko-K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맑은 고딕" panose="020B0503020000020004" pitchFamily="50" charset="-127"/>
              </a:rPr>
              <a:t>The </a:t>
            </a:r>
            <a:r>
              <a:rPr kumimoji="1" lang="en-US" altLang="ko-KR" sz="2000" b="1" kern="0" dirty="0">
                <a:gradFill>
                  <a:gsLst>
                    <a:gs pos="0">
                      <a:srgbClr val="034AA1"/>
                    </a:gs>
                    <a:gs pos="100000">
                      <a:srgbClr val="034AA1"/>
                    </a:gs>
                  </a:gsLst>
                  <a:lin ang="5400000" scaled="0"/>
                </a:gradFill>
                <a:latin typeface="Arial Narrow" panose="020B0606020202030204" pitchFamily="34" charset="0"/>
              </a:rPr>
              <a:t>Rise and Fall </a:t>
            </a:r>
            <a:r>
              <a:rPr lang="en-US" altLang="ko-K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맑은 고딕" panose="020B0503020000020004" pitchFamily="50" charset="-127"/>
              </a:rPr>
              <a:t>of Global IT Companies</a:t>
            </a:r>
            <a:endParaRPr lang="ko-KR" alt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  <a:ea typeface="맑은 고딕" panose="020B0503020000020004" pitchFamily="50" charset="-127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971600" y="4206011"/>
            <a:ext cx="57278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>
              <a:spcAft>
                <a:spcPts val="100"/>
              </a:spcAft>
              <a:buSzPct val="120000"/>
            </a:pPr>
            <a:r>
              <a:rPr kumimoji="1" lang="en-US" altLang="ko-KR" sz="2000" b="1" kern="0" dirty="0">
                <a:gradFill>
                  <a:gsLst>
                    <a:gs pos="0">
                      <a:srgbClr val="034AA1"/>
                    </a:gs>
                    <a:gs pos="100000">
                      <a:srgbClr val="034AA1"/>
                    </a:gs>
                  </a:gsLst>
                  <a:lin ang="5400000" scaled="0"/>
                </a:gradFill>
                <a:latin typeface="Arial Narrow" panose="020B0606020202030204" pitchFamily="34" charset="0"/>
              </a:rPr>
              <a:t>Ranking of Global IT </a:t>
            </a:r>
            <a:r>
              <a:rPr kumimoji="1" lang="en-US" altLang="ko-KR" sz="2000" b="1" kern="0" dirty="0" smtClean="0">
                <a:gradFill>
                  <a:gsLst>
                    <a:gs pos="0">
                      <a:srgbClr val="034AA1"/>
                    </a:gs>
                    <a:gs pos="100000">
                      <a:srgbClr val="034AA1"/>
                    </a:gs>
                  </a:gsLst>
                  <a:lin ang="5400000" scaled="0"/>
                </a:gradFill>
                <a:latin typeface="Arial Narrow" panose="020B0606020202030204" pitchFamily="34" charset="0"/>
              </a:rPr>
              <a:t>Companies </a:t>
            </a:r>
            <a:r>
              <a:rPr lang="en-US" altLang="ko-KR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맑은 고딕" panose="020B0503020000020004" pitchFamily="50" charset="-127"/>
              </a:rPr>
              <a:t>Over </a:t>
            </a:r>
            <a:r>
              <a:rPr lang="en-US" altLang="ko-K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맑은 고딕" panose="020B0503020000020004" pitchFamily="50" charset="-127"/>
              </a:rPr>
              <a:t>the </a:t>
            </a:r>
            <a:r>
              <a:rPr lang="en-US" altLang="ko-KR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맑은 고딕" panose="020B0503020000020004" pitchFamily="50" charset="-127"/>
              </a:rPr>
              <a:t>Past </a:t>
            </a:r>
            <a:r>
              <a:rPr lang="en-US" altLang="ko-K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맑은 고딕" panose="020B0503020000020004" pitchFamily="50" charset="-127"/>
              </a:rPr>
              <a:t>35 </a:t>
            </a:r>
            <a:r>
              <a:rPr lang="en-US" altLang="ko-KR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맑은 고딕" panose="020B0503020000020004" pitchFamily="50" charset="-127"/>
              </a:rPr>
              <a:t>Years</a:t>
            </a:r>
            <a:endParaRPr lang="ko-KR" alt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  <a:ea typeface="맑은 고딕" panose="020B0503020000020004" pitchFamily="50" charset="-127"/>
            </a:endParaRPr>
          </a:p>
        </p:txBody>
      </p:sp>
      <p:sp>
        <p:nvSpPr>
          <p:cNvPr id="101" name="직사각형 100"/>
          <p:cNvSpPr/>
          <p:nvPr/>
        </p:nvSpPr>
        <p:spPr>
          <a:xfrm>
            <a:off x="1080784" y="4747859"/>
            <a:ext cx="7655882" cy="307777"/>
          </a:xfrm>
          <a:prstGeom prst="rect">
            <a:avLst/>
          </a:prstGeom>
          <a:noFill/>
          <a:ln w="12700" cap="flat" cmpd="sng" algn="ctr">
            <a:noFill/>
            <a:prstDash val="solid"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 marL="0" lvl="1">
              <a:spcAft>
                <a:spcPts val="100"/>
              </a:spcAft>
              <a:buSzPct val="120000"/>
            </a:pPr>
            <a:r>
              <a:rPr lang="en-US" altLang="ko-K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맑은 고딕" panose="020B0503020000020004" pitchFamily="50" charset="-127"/>
              </a:rPr>
              <a:t>Sales</a:t>
            </a:r>
            <a:r>
              <a: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맑은 고딕" panose="020B0503020000020004" pitchFamily="50" charset="-127"/>
              </a:rPr>
              <a:t> </a:t>
            </a:r>
            <a:r>
              <a:rPr lang="en-US" altLang="ko-K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맑은 고딕" panose="020B0503020000020004" pitchFamily="50" charset="-127"/>
              </a:rPr>
              <a:t>: Current </a:t>
            </a:r>
            <a:r>
              <a:rPr lang="en-US" altLang="ko-KR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맑은 고딕" panose="020B0503020000020004" pitchFamily="50" charset="-127"/>
              </a:rPr>
              <a:t>Value </a:t>
            </a:r>
            <a:r>
              <a:rPr lang="en-US" altLang="ko-K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맑은 고딕" panose="020B0503020000020004" pitchFamily="50" charset="-127"/>
              </a:rPr>
              <a:t>/ </a:t>
            </a:r>
            <a:r>
              <a:rPr kumimoji="1" lang="en-US" altLang="ko-KR" sz="2000" b="1" kern="0" dirty="0">
                <a:gradFill>
                  <a:gsLst>
                    <a:gs pos="0">
                      <a:srgbClr val="034AA1"/>
                    </a:gs>
                    <a:gs pos="100000">
                      <a:srgbClr val="034AA1"/>
                    </a:gs>
                  </a:gsLst>
                  <a:lin ang="5400000" scaled="0"/>
                </a:gradFill>
                <a:latin typeface="Arial Narrow" panose="020B0606020202030204" pitchFamily="34" charset="0"/>
              </a:rPr>
              <a:t>Market Capitalization : Future </a:t>
            </a:r>
            <a:r>
              <a:rPr kumimoji="1" lang="en-US" altLang="ko-KR" sz="2000" b="1" kern="0" dirty="0" smtClean="0">
                <a:gradFill>
                  <a:gsLst>
                    <a:gs pos="0">
                      <a:srgbClr val="034AA1"/>
                    </a:gs>
                    <a:gs pos="100000">
                      <a:srgbClr val="034AA1"/>
                    </a:gs>
                  </a:gsLst>
                  <a:lin ang="5400000" scaled="0"/>
                </a:gradFill>
                <a:latin typeface="Arial Narrow" panose="020B0606020202030204" pitchFamily="34" charset="0"/>
              </a:rPr>
              <a:t>Value</a:t>
            </a:r>
            <a:endParaRPr kumimoji="1" lang="en-US" altLang="ko-KR" sz="2000" b="1" kern="0" dirty="0">
              <a:gradFill>
                <a:gsLst>
                  <a:gs pos="0">
                    <a:srgbClr val="034AA1"/>
                  </a:gs>
                  <a:gs pos="100000">
                    <a:srgbClr val="034AA1"/>
                  </a:gs>
                </a:gsLst>
                <a:lin ang="5400000" scaled="0"/>
              </a:gradFill>
              <a:latin typeface="Arial Narrow" panose="020B0606020202030204" pitchFamily="34" charset="0"/>
            </a:endParaRPr>
          </a:p>
        </p:txBody>
      </p:sp>
      <p:grpSp>
        <p:nvGrpSpPr>
          <p:cNvPr id="102" name="그룹 101"/>
          <p:cNvGrpSpPr/>
          <p:nvPr/>
        </p:nvGrpSpPr>
        <p:grpSpPr>
          <a:xfrm>
            <a:off x="848971" y="4327059"/>
            <a:ext cx="106410" cy="167333"/>
            <a:chOff x="409755" y="4148034"/>
            <a:chExt cx="97813" cy="153813"/>
          </a:xfrm>
          <a:solidFill>
            <a:srgbClr val="0066FF"/>
          </a:solidFill>
        </p:grpSpPr>
        <p:sp>
          <p:nvSpPr>
            <p:cNvPr id="103" name="모서리가 둥근 직사각형 102"/>
            <p:cNvSpPr/>
            <p:nvPr/>
          </p:nvSpPr>
          <p:spPr>
            <a:xfrm>
              <a:off x="409755" y="4148034"/>
              <a:ext cx="54677" cy="5467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04" name="모서리가 둥근 직사각형 103"/>
            <p:cNvSpPr/>
            <p:nvPr/>
          </p:nvSpPr>
          <p:spPr>
            <a:xfrm>
              <a:off x="452891" y="4197602"/>
              <a:ext cx="54677" cy="5467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05" name="모서리가 둥근 직사각형 104"/>
            <p:cNvSpPr/>
            <p:nvPr/>
          </p:nvSpPr>
          <p:spPr>
            <a:xfrm>
              <a:off x="409755" y="4247170"/>
              <a:ext cx="54677" cy="5467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06" name="그룹 105"/>
          <p:cNvGrpSpPr/>
          <p:nvPr/>
        </p:nvGrpSpPr>
        <p:grpSpPr>
          <a:xfrm>
            <a:off x="829921" y="4803309"/>
            <a:ext cx="106410" cy="167333"/>
            <a:chOff x="409755" y="4148034"/>
            <a:chExt cx="97813" cy="153813"/>
          </a:xfrm>
          <a:solidFill>
            <a:srgbClr val="0066FF"/>
          </a:solidFill>
        </p:grpSpPr>
        <p:sp>
          <p:nvSpPr>
            <p:cNvPr id="107" name="모서리가 둥근 직사각형 106"/>
            <p:cNvSpPr/>
            <p:nvPr/>
          </p:nvSpPr>
          <p:spPr>
            <a:xfrm>
              <a:off x="409755" y="4148034"/>
              <a:ext cx="54677" cy="5467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08" name="모서리가 둥근 직사각형 107"/>
            <p:cNvSpPr/>
            <p:nvPr/>
          </p:nvSpPr>
          <p:spPr>
            <a:xfrm>
              <a:off x="452891" y="4197602"/>
              <a:ext cx="54677" cy="5467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09" name="모서리가 둥근 직사각형 108"/>
            <p:cNvSpPr/>
            <p:nvPr/>
          </p:nvSpPr>
          <p:spPr>
            <a:xfrm>
              <a:off x="409755" y="4247170"/>
              <a:ext cx="54677" cy="5467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10" name="그룹 109"/>
          <p:cNvGrpSpPr/>
          <p:nvPr/>
        </p:nvGrpSpPr>
        <p:grpSpPr>
          <a:xfrm>
            <a:off x="839446" y="5262814"/>
            <a:ext cx="106410" cy="167333"/>
            <a:chOff x="409755" y="4148034"/>
            <a:chExt cx="97813" cy="153813"/>
          </a:xfrm>
          <a:solidFill>
            <a:srgbClr val="0066FF"/>
          </a:solidFill>
        </p:grpSpPr>
        <p:sp>
          <p:nvSpPr>
            <p:cNvPr id="111" name="모서리가 둥근 직사각형 110"/>
            <p:cNvSpPr/>
            <p:nvPr/>
          </p:nvSpPr>
          <p:spPr>
            <a:xfrm>
              <a:off x="409755" y="4148034"/>
              <a:ext cx="54677" cy="5467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12" name="모서리가 둥근 직사각형 111"/>
            <p:cNvSpPr/>
            <p:nvPr/>
          </p:nvSpPr>
          <p:spPr>
            <a:xfrm>
              <a:off x="452891" y="4197602"/>
              <a:ext cx="54677" cy="5467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13" name="모서리가 둥근 직사각형 112"/>
            <p:cNvSpPr/>
            <p:nvPr/>
          </p:nvSpPr>
          <p:spPr>
            <a:xfrm>
              <a:off x="409755" y="4247170"/>
              <a:ext cx="54677" cy="5467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7011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8" descr="C:\Users\O\Desktop\V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62" b="91999"/>
          <a:stretch/>
        </p:blipFill>
        <p:spPr bwMode="auto">
          <a:xfrm>
            <a:off x="7092280" y="0"/>
            <a:ext cx="2051720" cy="54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제작중\2015.05.14_IITP 파워포인트\1\시안\요소\내지라인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10" r="3583"/>
          <a:stretch/>
        </p:blipFill>
        <p:spPr bwMode="auto">
          <a:xfrm>
            <a:off x="0" y="11548"/>
            <a:ext cx="9144000" cy="1232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E:\제작중\2014.06.23_정보통신산업진흥원 파워포인트\템플릿\0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882249" y="2680003"/>
            <a:ext cx="5890267" cy="156966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48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ea typeface="HY헤드라인M" panose="02030600000101010101" pitchFamily="18" charset="-127"/>
              </a:rPr>
              <a:t>G</a:t>
            </a:r>
            <a:r>
              <a:rPr lang="en-US" altLang="ko-KR" sz="48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ea typeface="HY헤드라인M" panose="02030600000101010101" pitchFamily="18" charset="-127"/>
              </a:rPr>
              <a:t>lobal</a:t>
            </a:r>
            <a:r>
              <a:rPr lang="ko-KR" altLang="en-US" sz="48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ea typeface="HY헤드라인M" panose="02030600000101010101" pitchFamily="18" charset="-127"/>
              </a:rPr>
              <a:t> </a:t>
            </a:r>
            <a:r>
              <a:rPr lang="en-US" altLang="ko-KR" sz="48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ea typeface="HY헤드라인M" panose="02030600000101010101" pitchFamily="18" charset="-127"/>
              </a:rPr>
              <a:t>IT </a:t>
            </a:r>
            <a:r>
              <a:rPr lang="en-US" altLang="ko-KR" sz="48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ea typeface="HY헤드라인M" panose="02030600000101010101" pitchFamily="18" charset="-127"/>
              </a:rPr>
              <a:t>Industry</a:t>
            </a:r>
          </a:p>
          <a:p>
            <a:r>
              <a:rPr lang="en-US" altLang="ko-KR" sz="48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ea typeface="HY헤드라인M" panose="02030600000101010101" pitchFamily="18" charset="-127"/>
              </a:rPr>
              <a:t>Paradigm </a:t>
            </a:r>
            <a:r>
              <a:rPr lang="en-US" altLang="ko-KR" sz="48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ea typeface="HY헤드라인M" panose="02030600000101010101" pitchFamily="18" charset="-127"/>
              </a:rPr>
              <a:t>Shift</a:t>
            </a:r>
            <a:endParaRPr lang="en-US" altLang="ko-KR" sz="4800" spc="-150" dirty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  <a:ea typeface="HY헤드라인M" panose="02030600000101010101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71600" y="2564904"/>
            <a:ext cx="8771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Ⅱ</a:t>
            </a:r>
            <a:endParaRPr lang="ko-KR" altLang="en-US" sz="5400" b="1" dirty="0">
              <a:solidFill>
                <a:schemeClr val="tx1">
                  <a:lumMod val="75000"/>
                  <a:lumOff val="25000"/>
                </a:schemeClr>
              </a:solidFill>
              <a:latin typeface="PMingLiU" panose="02020500000000000000" pitchFamily="18" charset="-120"/>
            </a:endParaRPr>
          </a:p>
        </p:txBody>
      </p:sp>
      <p:sp>
        <p:nvSpPr>
          <p:cNvPr id="8" name="타원 7"/>
          <p:cNvSpPr/>
          <p:nvPr/>
        </p:nvSpPr>
        <p:spPr>
          <a:xfrm>
            <a:off x="1740987" y="3227635"/>
            <a:ext cx="85725" cy="85725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43412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C:\Users\O\Desktop\마스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" y="3297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5" descr="E:\제작중\2015.05.14_IITP 파워포인트\1\시안\요소\내지라인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10" r="3583"/>
          <a:stretch/>
        </p:blipFill>
        <p:spPr bwMode="auto">
          <a:xfrm>
            <a:off x="0" y="0"/>
            <a:ext cx="9144000" cy="1232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O\Desktop\라인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75" t="41600"/>
          <a:stretch/>
        </p:blipFill>
        <p:spPr bwMode="auto">
          <a:xfrm>
            <a:off x="8083916" y="2852936"/>
            <a:ext cx="1061864" cy="400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43" t="19137" r="29297" b="8191"/>
          <a:stretch/>
        </p:blipFill>
        <p:spPr bwMode="auto">
          <a:xfrm>
            <a:off x="1907704" y="1052736"/>
            <a:ext cx="1864996" cy="5540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41" t="19445" r="21412" b="8191"/>
          <a:stretch/>
        </p:blipFill>
        <p:spPr bwMode="auto">
          <a:xfrm>
            <a:off x="3762652" y="1079904"/>
            <a:ext cx="1795542" cy="5517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23" t="19410" r="13387" b="8191"/>
          <a:stretch/>
        </p:blipFill>
        <p:spPr bwMode="auto">
          <a:xfrm>
            <a:off x="5558194" y="1052736"/>
            <a:ext cx="1803512" cy="5520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" name="직사각형 90"/>
          <p:cNvSpPr/>
          <p:nvPr/>
        </p:nvSpPr>
        <p:spPr>
          <a:xfrm>
            <a:off x="35496" y="117793"/>
            <a:ext cx="6922408" cy="430887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fontAlgn="base"/>
            <a:r>
              <a:rPr lang="en-US" altLang="ko-KR" sz="2200" spc="-100" dirty="0" smtClean="0">
                <a:gradFill>
                  <a:gsLst>
                    <a:gs pos="0">
                      <a:srgbClr val="F79646">
                        <a:lumMod val="75000"/>
                      </a:srgbClr>
                    </a:gs>
                    <a:gs pos="100000">
                      <a:srgbClr val="CC3300"/>
                    </a:gs>
                  </a:gsLst>
                  <a:lin ang="5400000" scaled="0"/>
                </a:gradFill>
                <a:effectLst>
                  <a:glow rad="101600">
                    <a:srgbClr val="FFFFFF"/>
                  </a:glow>
                </a:effectLst>
                <a:latin typeface="Arial Black" panose="020B0A04020102020204" pitchFamily="34" charset="0"/>
                <a:ea typeface="HY견고딕" pitchFamily="18" charset="-127"/>
              </a:rPr>
              <a:t>2. Top</a:t>
            </a:r>
            <a:r>
              <a:rPr lang="en-US" altLang="ko-KR" sz="2200" b="1" spc="-130" dirty="0" smtClean="0">
                <a:gradFill>
                  <a:gsLst>
                    <a:gs pos="57500">
                      <a:srgbClr val="DE5A00"/>
                    </a:gs>
                    <a:gs pos="44583">
                      <a:srgbClr val="DE5A00"/>
                    </a:gs>
                  </a:gsLst>
                  <a:lin ang="5400000" scaled="0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2200" spc="-100" dirty="0">
                <a:gradFill>
                  <a:gsLst>
                    <a:gs pos="0">
                      <a:srgbClr val="F79646">
                        <a:lumMod val="75000"/>
                      </a:srgbClr>
                    </a:gs>
                    <a:gs pos="100000">
                      <a:srgbClr val="CC3300"/>
                    </a:gs>
                  </a:gsLst>
                  <a:lin ang="5400000" scaled="0"/>
                </a:gradFill>
                <a:effectLst>
                  <a:glow rad="101600">
                    <a:srgbClr val="FFFFFF"/>
                  </a:glow>
                </a:effectLst>
                <a:latin typeface="Arial Black" panose="020B0A04020102020204" pitchFamily="34" charset="0"/>
                <a:ea typeface="HY견고딕" pitchFamily="18" charset="-127"/>
              </a:rPr>
              <a:t>30 IT </a:t>
            </a:r>
            <a:r>
              <a:rPr lang="en-US" altLang="ko-KR" sz="2200" spc="-100" dirty="0" smtClean="0">
                <a:gradFill>
                  <a:gsLst>
                    <a:gs pos="0">
                      <a:srgbClr val="F79646">
                        <a:lumMod val="75000"/>
                      </a:srgbClr>
                    </a:gs>
                    <a:gs pos="100000">
                      <a:srgbClr val="CC3300"/>
                    </a:gs>
                  </a:gsLst>
                  <a:lin ang="5400000" scaled="0"/>
                </a:gradFill>
                <a:effectLst>
                  <a:glow rad="101600">
                    <a:srgbClr val="FFFFFF"/>
                  </a:glow>
                </a:effectLst>
                <a:latin typeface="Arial Black" panose="020B0A04020102020204" pitchFamily="34" charset="0"/>
                <a:ea typeface="HY견고딕" pitchFamily="18" charset="-127"/>
              </a:rPr>
              <a:t>Companies </a:t>
            </a:r>
            <a:r>
              <a:rPr lang="en-US" altLang="ko-KR" sz="2200" spc="-100" dirty="0">
                <a:gradFill>
                  <a:gsLst>
                    <a:gs pos="0">
                      <a:srgbClr val="F79646">
                        <a:lumMod val="75000"/>
                      </a:srgbClr>
                    </a:gs>
                    <a:gs pos="100000">
                      <a:srgbClr val="CC3300"/>
                    </a:gs>
                  </a:gsLst>
                  <a:lin ang="5400000" scaled="0"/>
                </a:gradFill>
                <a:effectLst>
                  <a:glow rad="101600">
                    <a:srgbClr val="FFFFFF"/>
                  </a:glow>
                </a:effectLst>
                <a:latin typeface="Arial Black" panose="020B0A04020102020204" pitchFamily="34" charset="0"/>
                <a:ea typeface="HY견고딕" pitchFamily="18" charset="-127"/>
              </a:rPr>
              <a:t>in </a:t>
            </a:r>
            <a:r>
              <a:rPr lang="en-US" altLang="ko-KR" sz="2200" spc="-100" dirty="0" smtClean="0">
                <a:gradFill>
                  <a:gsLst>
                    <a:gs pos="0">
                      <a:srgbClr val="F79646">
                        <a:lumMod val="75000"/>
                      </a:srgbClr>
                    </a:gs>
                    <a:gs pos="100000">
                      <a:srgbClr val="CC3300"/>
                    </a:gs>
                  </a:gsLst>
                  <a:lin ang="5400000" scaled="0"/>
                </a:gradFill>
                <a:effectLst>
                  <a:glow rad="101600">
                    <a:srgbClr val="FFFFFF"/>
                  </a:glow>
                </a:effectLst>
                <a:latin typeface="Arial Black" panose="020B0A04020102020204" pitchFamily="34" charset="0"/>
                <a:ea typeface="HY견고딕" pitchFamily="18" charset="-127"/>
              </a:rPr>
              <a:t>Market Capitalization</a:t>
            </a:r>
            <a:endParaRPr lang="en-US" altLang="ko-KR" sz="2200" spc="-100" dirty="0">
              <a:gradFill>
                <a:gsLst>
                  <a:gs pos="0">
                    <a:srgbClr val="F79646">
                      <a:lumMod val="75000"/>
                    </a:srgbClr>
                  </a:gs>
                  <a:gs pos="100000">
                    <a:srgbClr val="CC3300"/>
                  </a:gs>
                </a:gsLst>
                <a:lin ang="5400000" scaled="0"/>
              </a:gradFill>
              <a:effectLst>
                <a:glow rad="101600">
                  <a:srgbClr val="FFFFFF"/>
                </a:glow>
              </a:effectLst>
              <a:latin typeface="Arial Black" panose="020B0A04020102020204" pitchFamily="34" charset="0"/>
              <a:ea typeface="HY견고딕" pitchFamily="18" charset="-127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57" t="19137" r="36965" b="8191"/>
          <a:stretch/>
        </p:blipFill>
        <p:spPr bwMode="auto">
          <a:xfrm>
            <a:off x="-9519" y="1056416"/>
            <a:ext cx="1996321" cy="5540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8677809" y="6520259"/>
            <a:ext cx="430695" cy="365125"/>
          </a:xfrm>
        </p:spPr>
        <p:txBody>
          <a:bodyPr/>
          <a:lstStyle/>
          <a:p>
            <a:fld id="{39B9D086-CB07-40F2-BE8A-FA3E89239419}" type="slidenum">
              <a:rPr lang="ko-KR" altLang="en-US" smtClean="0"/>
              <a:pPr/>
              <a:t>7</a:t>
            </a:fld>
            <a:endParaRPr lang="ko-KR" altLang="en-US" dirty="0"/>
          </a:p>
        </p:txBody>
      </p:sp>
      <p:pic>
        <p:nvPicPr>
          <p:cNvPr id="17" name="Picture 3" descr="C:\Users\nipa\Desktop\BS-04-4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116632"/>
            <a:ext cx="1885950" cy="379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그림 9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99" t="96772" b="108"/>
          <a:stretch/>
        </p:blipFill>
        <p:spPr>
          <a:xfrm>
            <a:off x="7332687" y="6616402"/>
            <a:ext cx="1800200" cy="235968"/>
          </a:xfrm>
          <a:prstGeom prst="rect">
            <a:avLst/>
          </a:prstGeom>
        </p:spPr>
      </p:pic>
      <p:grpSp>
        <p:nvGrpSpPr>
          <p:cNvPr id="31" name="그룹 196"/>
          <p:cNvGrpSpPr>
            <a:grpSpLocks/>
          </p:cNvGrpSpPr>
          <p:nvPr/>
        </p:nvGrpSpPr>
        <p:grpSpPr bwMode="auto">
          <a:xfrm rot="10800000">
            <a:off x="331912" y="698500"/>
            <a:ext cx="1128588" cy="301686"/>
            <a:chOff x="619199" y="2006777"/>
            <a:chExt cx="2219875" cy="474466"/>
          </a:xfrm>
        </p:grpSpPr>
        <p:sp>
          <p:nvSpPr>
            <p:cNvPr id="32" name="사다리꼴 31"/>
            <p:cNvSpPr/>
            <p:nvPr/>
          </p:nvSpPr>
          <p:spPr>
            <a:xfrm rot="10800000">
              <a:off x="619199" y="2006777"/>
              <a:ext cx="2219875" cy="455264"/>
            </a:xfrm>
            <a:prstGeom prst="trapezoid">
              <a:avLst>
                <a:gd name="adj" fmla="val 41611"/>
              </a:avLst>
            </a:prstGeom>
            <a:solidFill>
              <a:srgbClr val="045ECC"/>
            </a:solidFill>
            <a:ln w="3175">
              <a:noFill/>
            </a:ln>
            <a:effectLst>
              <a:outerShdw blurRad="12700" dist="38100" dir="4200000" algn="tl" rotWithShape="0">
                <a:prstClr val="black">
                  <a:alpha val="1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</a:endParaRPr>
            </a:p>
          </p:txBody>
        </p:sp>
        <p:sp>
          <p:nvSpPr>
            <p:cNvPr id="33" name="Freeform 5"/>
            <p:cNvSpPr>
              <a:spLocks/>
            </p:cNvSpPr>
            <p:nvPr/>
          </p:nvSpPr>
          <p:spPr bwMode="auto">
            <a:xfrm>
              <a:off x="640148" y="2006777"/>
              <a:ext cx="1136640" cy="474466"/>
            </a:xfrm>
            <a:custGeom>
              <a:avLst/>
              <a:gdLst>
                <a:gd name="T0" fmla="*/ 0 w 10073"/>
                <a:gd name="T1" fmla="*/ 0 h 10000"/>
                <a:gd name="T2" fmla="*/ 2147483647 w 10073"/>
                <a:gd name="T3" fmla="*/ 1068115034 h 10000"/>
                <a:gd name="T4" fmla="*/ 2147483647 w 10073"/>
                <a:gd name="T5" fmla="*/ 0 h 10000"/>
                <a:gd name="T6" fmla="*/ 0 w 10073"/>
                <a:gd name="T7" fmla="*/ 0 h 100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073" h="10000">
                  <a:moveTo>
                    <a:pt x="0" y="0"/>
                  </a:moveTo>
                  <a:cubicBezTo>
                    <a:pt x="612" y="8908"/>
                    <a:pt x="685" y="10000"/>
                    <a:pt x="685" y="10000"/>
                  </a:cubicBezTo>
                  <a:cubicBezTo>
                    <a:pt x="2262" y="4893"/>
                    <a:pt x="5330" y="2146"/>
                    <a:pt x="1007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1803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>
                <a:solidFill>
                  <a:prstClr val="black"/>
                </a:solidFill>
                <a:ea typeface="굴림" panose="020B0600000101010101" pitchFamily="50" charset="-127"/>
              </a:endParaRPr>
            </a:p>
          </p:txBody>
        </p:sp>
      </p:grpSp>
      <p:sp>
        <p:nvSpPr>
          <p:cNvPr id="34" name="직사각형 33"/>
          <p:cNvSpPr/>
          <p:nvPr/>
        </p:nvSpPr>
        <p:spPr>
          <a:xfrm>
            <a:off x="578932" y="694766"/>
            <a:ext cx="633508" cy="323165"/>
          </a:xfrm>
          <a:prstGeom prst="rect">
            <a:avLst/>
          </a:prstGeom>
          <a:ln w="15875" cmpd="sng">
            <a:noFill/>
          </a:ln>
        </p:spPr>
        <p:txBody>
          <a:bodyPr wrap="none">
            <a:spAutoFit/>
          </a:bodyPr>
          <a:lstStyle/>
          <a:p>
            <a:pPr algn="ctr" fontAlgn="base"/>
            <a:r>
              <a:rPr kumimoji="1" lang="en-US" altLang="ko-KR" sz="1500" b="1" kern="0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</a:rPr>
              <a:t>1980</a:t>
            </a:r>
            <a:endParaRPr kumimoji="1" lang="ko-KR" altLang="en-US" sz="1500" b="1" kern="0" dirty="0">
              <a:gradFill>
                <a:gsLst>
                  <a:gs pos="0">
                    <a:prstClr val="white"/>
                  </a:gs>
                  <a:gs pos="100000">
                    <a:prstClr val="white"/>
                  </a:gs>
                </a:gsLst>
                <a:lin ang="5400000" scaled="0"/>
              </a:gradFill>
            </a:endParaRPr>
          </a:p>
        </p:txBody>
      </p:sp>
      <p:grpSp>
        <p:nvGrpSpPr>
          <p:cNvPr id="35" name="그룹 196"/>
          <p:cNvGrpSpPr>
            <a:grpSpLocks/>
          </p:cNvGrpSpPr>
          <p:nvPr/>
        </p:nvGrpSpPr>
        <p:grpSpPr bwMode="auto">
          <a:xfrm rot="10800000">
            <a:off x="2195736" y="685800"/>
            <a:ext cx="1128588" cy="301686"/>
            <a:chOff x="619199" y="2006777"/>
            <a:chExt cx="2219875" cy="474466"/>
          </a:xfrm>
        </p:grpSpPr>
        <p:sp>
          <p:nvSpPr>
            <p:cNvPr id="36" name="사다리꼴 35"/>
            <p:cNvSpPr/>
            <p:nvPr/>
          </p:nvSpPr>
          <p:spPr>
            <a:xfrm rot="10800000">
              <a:off x="619199" y="2006777"/>
              <a:ext cx="2219875" cy="455264"/>
            </a:xfrm>
            <a:prstGeom prst="trapezoid">
              <a:avLst>
                <a:gd name="adj" fmla="val 41611"/>
              </a:avLst>
            </a:prstGeom>
            <a:solidFill>
              <a:srgbClr val="045ECC"/>
            </a:solidFill>
            <a:ln w="3175">
              <a:noFill/>
            </a:ln>
            <a:effectLst>
              <a:outerShdw blurRad="12700" dist="38100" dir="4200000" algn="tl" rotWithShape="0">
                <a:prstClr val="black">
                  <a:alpha val="1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</a:endParaRPr>
            </a:p>
          </p:txBody>
        </p:sp>
        <p:sp>
          <p:nvSpPr>
            <p:cNvPr id="37" name="Freeform 5"/>
            <p:cNvSpPr>
              <a:spLocks/>
            </p:cNvSpPr>
            <p:nvPr/>
          </p:nvSpPr>
          <p:spPr bwMode="auto">
            <a:xfrm>
              <a:off x="640148" y="2006777"/>
              <a:ext cx="1136640" cy="474466"/>
            </a:xfrm>
            <a:custGeom>
              <a:avLst/>
              <a:gdLst>
                <a:gd name="T0" fmla="*/ 0 w 10073"/>
                <a:gd name="T1" fmla="*/ 0 h 10000"/>
                <a:gd name="T2" fmla="*/ 2147483647 w 10073"/>
                <a:gd name="T3" fmla="*/ 1068115034 h 10000"/>
                <a:gd name="T4" fmla="*/ 2147483647 w 10073"/>
                <a:gd name="T5" fmla="*/ 0 h 10000"/>
                <a:gd name="T6" fmla="*/ 0 w 10073"/>
                <a:gd name="T7" fmla="*/ 0 h 100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073" h="10000">
                  <a:moveTo>
                    <a:pt x="0" y="0"/>
                  </a:moveTo>
                  <a:cubicBezTo>
                    <a:pt x="612" y="8908"/>
                    <a:pt x="685" y="10000"/>
                    <a:pt x="685" y="10000"/>
                  </a:cubicBezTo>
                  <a:cubicBezTo>
                    <a:pt x="2262" y="4893"/>
                    <a:pt x="5330" y="2146"/>
                    <a:pt x="1007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1803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>
                <a:solidFill>
                  <a:prstClr val="black"/>
                </a:solidFill>
                <a:ea typeface="굴림" panose="020B0600000101010101" pitchFamily="50" charset="-127"/>
              </a:endParaRPr>
            </a:p>
          </p:txBody>
        </p:sp>
      </p:grpSp>
      <p:grpSp>
        <p:nvGrpSpPr>
          <p:cNvPr id="38" name="그룹 196"/>
          <p:cNvGrpSpPr>
            <a:grpSpLocks/>
          </p:cNvGrpSpPr>
          <p:nvPr/>
        </p:nvGrpSpPr>
        <p:grpSpPr bwMode="auto">
          <a:xfrm rot="10800000">
            <a:off x="4067944" y="698500"/>
            <a:ext cx="1128588" cy="301686"/>
            <a:chOff x="619199" y="2006777"/>
            <a:chExt cx="2219875" cy="474466"/>
          </a:xfrm>
        </p:grpSpPr>
        <p:sp>
          <p:nvSpPr>
            <p:cNvPr id="39" name="사다리꼴 38"/>
            <p:cNvSpPr/>
            <p:nvPr/>
          </p:nvSpPr>
          <p:spPr>
            <a:xfrm rot="10800000">
              <a:off x="619199" y="2006777"/>
              <a:ext cx="2219875" cy="455264"/>
            </a:xfrm>
            <a:prstGeom prst="trapezoid">
              <a:avLst>
                <a:gd name="adj" fmla="val 41611"/>
              </a:avLst>
            </a:prstGeom>
            <a:solidFill>
              <a:srgbClr val="045ECC"/>
            </a:solidFill>
            <a:ln w="3175">
              <a:noFill/>
            </a:ln>
            <a:effectLst>
              <a:outerShdw blurRad="12700" dist="38100" dir="4200000" algn="tl" rotWithShape="0">
                <a:prstClr val="black">
                  <a:alpha val="1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</a:endParaRPr>
            </a:p>
          </p:txBody>
        </p:sp>
        <p:sp>
          <p:nvSpPr>
            <p:cNvPr id="40" name="Freeform 5"/>
            <p:cNvSpPr>
              <a:spLocks/>
            </p:cNvSpPr>
            <p:nvPr/>
          </p:nvSpPr>
          <p:spPr bwMode="auto">
            <a:xfrm>
              <a:off x="640148" y="2006777"/>
              <a:ext cx="1136640" cy="474466"/>
            </a:xfrm>
            <a:custGeom>
              <a:avLst/>
              <a:gdLst>
                <a:gd name="T0" fmla="*/ 0 w 10073"/>
                <a:gd name="T1" fmla="*/ 0 h 10000"/>
                <a:gd name="T2" fmla="*/ 2147483647 w 10073"/>
                <a:gd name="T3" fmla="*/ 1068115034 h 10000"/>
                <a:gd name="T4" fmla="*/ 2147483647 w 10073"/>
                <a:gd name="T5" fmla="*/ 0 h 10000"/>
                <a:gd name="T6" fmla="*/ 0 w 10073"/>
                <a:gd name="T7" fmla="*/ 0 h 100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073" h="10000">
                  <a:moveTo>
                    <a:pt x="0" y="0"/>
                  </a:moveTo>
                  <a:cubicBezTo>
                    <a:pt x="612" y="8908"/>
                    <a:pt x="685" y="10000"/>
                    <a:pt x="685" y="10000"/>
                  </a:cubicBezTo>
                  <a:cubicBezTo>
                    <a:pt x="2262" y="4893"/>
                    <a:pt x="5330" y="2146"/>
                    <a:pt x="1007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1803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>
                <a:solidFill>
                  <a:prstClr val="black"/>
                </a:solidFill>
                <a:ea typeface="굴림" panose="020B0600000101010101" pitchFamily="50" charset="-127"/>
              </a:endParaRPr>
            </a:p>
          </p:txBody>
        </p:sp>
      </p:grpSp>
      <p:grpSp>
        <p:nvGrpSpPr>
          <p:cNvPr id="41" name="그룹 196"/>
          <p:cNvGrpSpPr>
            <a:grpSpLocks/>
          </p:cNvGrpSpPr>
          <p:nvPr/>
        </p:nvGrpSpPr>
        <p:grpSpPr bwMode="auto">
          <a:xfrm rot="10800000">
            <a:off x="5831012" y="673100"/>
            <a:ext cx="1128588" cy="301686"/>
            <a:chOff x="619199" y="2006777"/>
            <a:chExt cx="2219875" cy="474466"/>
          </a:xfrm>
        </p:grpSpPr>
        <p:sp>
          <p:nvSpPr>
            <p:cNvPr id="43" name="사다리꼴 42"/>
            <p:cNvSpPr/>
            <p:nvPr/>
          </p:nvSpPr>
          <p:spPr>
            <a:xfrm rot="10800000">
              <a:off x="619199" y="2006777"/>
              <a:ext cx="2219875" cy="455264"/>
            </a:xfrm>
            <a:prstGeom prst="trapezoid">
              <a:avLst>
                <a:gd name="adj" fmla="val 41611"/>
              </a:avLst>
            </a:prstGeom>
            <a:solidFill>
              <a:srgbClr val="045ECC"/>
            </a:solidFill>
            <a:ln w="3175">
              <a:noFill/>
            </a:ln>
            <a:effectLst>
              <a:outerShdw blurRad="12700" dist="38100" dir="4200000" algn="tl" rotWithShape="0">
                <a:prstClr val="black">
                  <a:alpha val="1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</a:endParaRPr>
            </a:p>
          </p:txBody>
        </p:sp>
        <p:sp>
          <p:nvSpPr>
            <p:cNvPr id="44" name="Freeform 5"/>
            <p:cNvSpPr>
              <a:spLocks/>
            </p:cNvSpPr>
            <p:nvPr/>
          </p:nvSpPr>
          <p:spPr bwMode="auto">
            <a:xfrm>
              <a:off x="640148" y="2006777"/>
              <a:ext cx="1136640" cy="474466"/>
            </a:xfrm>
            <a:custGeom>
              <a:avLst/>
              <a:gdLst>
                <a:gd name="T0" fmla="*/ 0 w 10073"/>
                <a:gd name="T1" fmla="*/ 0 h 10000"/>
                <a:gd name="T2" fmla="*/ 2147483647 w 10073"/>
                <a:gd name="T3" fmla="*/ 1068115034 h 10000"/>
                <a:gd name="T4" fmla="*/ 2147483647 w 10073"/>
                <a:gd name="T5" fmla="*/ 0 h 10000"/>
                <a:gd name="T6" fmla="*/ 0 w 10073"/>
                <a:gd name="T7" fmla="*/ 0 h 100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073" h="10000">
                  <a:moveTo>
                    <a:pt x="0" y="0"/>
                  </a:moveTo>
                  <a:cubicBezTo>
                    <a:pt x="612" y="8908"/>
                    <a:pt x="685" y="10000"/>
                    <a:pt x="685" y="10000"/>
                  </a:cubicBezTo>
                  <a:cubicBezTo>
                    <a:pt x="2262" y="4893"/>
                    <a:pt x="5330" y="2146"/>
                    <a:pt x="1007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1803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>
                <a:solidFill>
                  <a:prstClr val="black"/>
                </a:solidFill>
                <a:ea typeface="굴림" panose="020B0600000101010101" pitchFamily="50" charset="-127"/>
              </a:endParaRPr>
            </a:p>
          </p:txBody>
        </p:sp>
      </p:grpSp>
      <p:grpSp>
        <p:nvGrpSpPr>
          <p:cNvPr id="45" name="그룹 196"/>
          <p:cNvGrpSpPr>
            <a:grpSpLocks/>
          </p:cNvGrpSpPr>
          <p:nvPr/>
        </p:nvGrpSpPr>
        <p:grpSpPr bwMode="auto">
          <a:xfrm rot="10800000">
            <a:off x="7736012" y="685800"/>
            <a:ext cx="1128588" cy="301686"/>
            <a:chOff x="619199" y="2006777"/>
            <a:chExt cx="2219875" cy="474466"/>
          </a:xfrm>
        </p:grpSpPr>
        <p:sp>
          <p:nvSpPr>
            <p:cNvPr id="46" name="사다리꼴 45"/>
            <p:cNvSpPr/>
            <p:nvPr/>
          </p:nvSpPr>
          <p:spPr>
            <a:xfrm rot="10800000">
              <a:off x="619199" y="2006777"/>
              <a:ext cx="2219875" cy="455264"/>
            </a:xfrm>
            <a:prstGeom prst="trapezoid">
              <a:avLst>
                <a:gd name="adj" fmla="val 41611"/>
              </a:avLst>
            </a:prstGeom>
            <a:solidFill>
              <a:srgbClr val="045ECC"/>
            </a:solidFill>
            <a:ln w="3175">
              <a:noFill/>
            </a:ln>
            <a:effectLst>
              <a:outerShdw blurRad="12700" dist="38100" dir="4200000" algn="tl" rotWithShape="0">
                <a:prstClr val="black">
                  <a:alpha val="1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</a:endParaRPr>
            </a:p>
          </p:txBody>
        </p:sp>
        <p:sp>
          <p:nvSpPr>
            <p:cNvPr id="47" name="Freeform 5"/>
            <p:cNvSpPr>
              <a:spLocks/>
            </p:cNvSpPr>
            <p:nvPr/>
          </p:nvSpPr>
          <p:spPr bwMode="auto">
            <a:xfrm>
              <a:off x="640148" y="2006777"/>
              <a:ext cx="1136640" cy="474466"/>
            </a:xfrm>
            <a:custGeom>
              <a:avLst/>
              <a:gdLst>
                <a:gd name="T0" fmla="*/ 0 w 10073"/>
                <a:gd name="T1" fmla="*/ 0 h 10000"/>
                <a:gd name="T2" fmla="*/ 2147483647 w 10073"/>
                <a:gd name="T3" fmla="*/ 1068115034 h 10000"/>
                <a:gd name="T4" fmla="*/ 2147483647 w 10073"/>
                <a:gd name="T5" fmla="*/ 0 h 10000"/>
                <a:gd name="T6" fmla="*/ 0 w 10073"/>
                <a:gd name="T7" fmla="*/ 0 h 100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073" h="10000">
                  <a:moveTo>
                    <a:pt x="0" y="0"/>
                  </a:moveTo>
                  <a:cubicBezTo>
                    <a:pt x="612" y="8908"/>
                    <a:pt x="685" y="10000"/>
                    <a:pt x="685" y="10000"/>
                  </a:cubicBezTo>
                  <a:cubicBezTo>
                    <a:pt x="2262" y="4893"/>
                    <a:pt x="5330" y="2146"/>
                    <a:pt x="1007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1803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>
                <a:solidFill>
                  <a:prstClr val="black"/>
                </a:solidFill>
                <a:ea typeface="굴림" panose="020B0600000101010101" pitchFamily="50" charset="-127"/>
              </a:endParaRPr>
            </a:p>
          </p:txBody>
        </p:sp>
      </p:grpSp>
      <p:sp>
        <p:nvSpPr>
          <p:cNvPr id="48" name="직사각형 47"/>
          <p:cNvSpPr/>
          <p:nvPr/>
        </p:nvSpPr>
        <p:spPr>
          <a:xfrm>
            <a:off x="2483768" y="682066"/>
            <a:ext cx="633508" cy="323165"/>
          </a:xfrm>
          <a:prstGeom prst="rect">
            <a:avLst/>
          </a:prstGeom>
          <a:ln w="15875" cmpd="sng">
            <a:noFill/>
          </a:ln>
        </p:spPr>
        <p:txBody>
          <a:bodyPr wrap="none">
            <a:spAutoFit/>
          </a:bodyPr>
          <a:lstStyle/>
          <a:p>
            <a:pPr algn="ctr" fontAlgn="base"/>
            <a:r>
              <a:rPr kumimoji="1" lang="en-US" altLang="ko-KR" sz="1500" b="1" kern="0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</a:rPr>
              <a:t>1990</a:t>
            </a:r>
            <a:endParaRPr kumimoji="1" lang="ko-KR" altLang="en-US" sz="1500" b="1" kern="0" dirty="0">
              <a:gradFill>
                <a:gsLst>
                  <a:gs pos="0">
                    <a:prstClr val="white"/>
                  </a:gs>
                  <a:gs pos="100000">
                    <a:prstClr val="white"/>
                  </a:gs>
                </a:gsLst>
                <a:lin ang="5400000" scaled="0"/>
              </a:gradFill>
            </a:endParaRPr>
          </a:p>
        </p:txBody>
      </p:sp>
      <p:sp>
        <p:nvSpPr>
          <p:cNvPr id="49" name="직사각형 48"/>
          <p:cNvSpPr/>
          <p:nvPr/>
        </p:nvSpPr>
        <p:spPr>
          <a:xfrm>
            <a:off x="4298532" y="669366"/>
            <a:ext cx="633508" cy="323165"/>
          </a:xfrm>
          <a:prstGeom prst="rect">
            <a:avLst/>
          </a:prstGeom>
          <a:ln w="15875" cmpd="sng">
            <a:noFill/>
          </a:ln>
        </p:spPr>
        <p:txBody>
          <a:bodyPr wrap="none">
            <a:spAutoFit/>
          </a:bodyPr>
          <a:lstStyle/>
          <a:p>
            <a:pPr algn="ctr" fontAlgn="base"/>
            <a:r>
              <a:rPr kumimoji="1" lang="en-US" altLang="ko-KR" sz="1500" b="1" kern="0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</a:rPr>
              <a:t>2000</a:t>
            </a:r>
            <a:endParaRPr kumimoji="1" lang="ko-KR" altLang="en-US" sz="1500" b="1" kern="0" dirty="0">
              <a:gradFill>
                <a:gsLst>
                  <a:gs pos="0">
                    <a:prstClr val="white"/>
                  </a:gs>
                  <a:gs pos="100000">
                    <a:prstClr val="white"/>
                  </a:gs>
                </a:gsLst>
                <a:lin ang="5400000" scaled="0"/>
              </a:gradFill>
            </a:endParaRPr>
          </a:p>
        </p:txBody>
      </p:sp>
      <p:sp>
        <p:nvSpPr>
          <p:cNvPr id="50" name="직사각형 49"/>
          <p:cNvSpPr/>
          <p:nvPr/>
        </p:nvSpPr>
        <p:spPr>
          <a:xfrm>
            <a:off x="6103433" y="643966"/>
            <a:ext cx="633508" cy="323165"/>
          </a:xfrm>
          <a:prstGeom prst="rect">
            <a:avLst/>
          </a:prstGeom>
          <a:ln w="15875" cmpd="sng">
            <a:noFill/>
          </a:ln>
        </p:spPr>
        <p:txBody>
          <a:bodyPr wrap="none">
            <a:spAutoFit/>
          </a:bodyPr>
          <a:lstStyle/>
          <a:p>
            <a:pPr algn="ctr" fontAlgn="base"/>
            <a:r>
              <a:rPr kumimoji="1" lang="en-US" altLang="ko-KR" sz="1500" b="1" kern="0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</a:rPr>
              <a:t>2010</a:t>
            </a:r>
            <a:endParaRPr kumimoji="1" lang="ko-KR" altLang="en-US" sz="1500" b="1" kern="0" dirty="0">
              <a:gradFill>
                <a:gsLst>
                  <a:gs pos="0">
                    <a:prstClr val="white"/>
                  </a:gs>
                  <a:gs pos="100000">
                    <a:prstClr val="white"/>
                  </a:gs>
                </a:gsLst>
                <a:lin ang="5400000" scaled="0"/>
              </a:gradFill>
            </a:endParaRPr>
          </a:p>
        </p:txBody>
      </p:sp>
      <p:sp>
        <p:nvSpPr>
          <p:cNvPr id="51" name="직사각형 50"/>
          <p:cNvSpPr/>
          <p:nvPr/>
        </p:nvSpPr>
        <p:spPr>
          <a:xfrm>
            <a:off x="7970333" y="656666"/>
            <a:ext cx="633508" cy="323165"/>
          </a:xfrm>
          <a:prstGeom prst="rect">
            <a:avLst/>
          </a:prstGeom>
          <a:ln w="15875" cmpd="sng">
            <a:noFill/>
          </a:ln>
        </p:spPr>
        <p:txBody>
          <a:bodyPr wrap="none">
            <a:spAutoFit/>
          </a:bodyPr>
          <a:lstStyle/>
          <a:p>
            <a:pPr algn="ctr" fontAlgn="base"/>
            <a:r>
              <a:rPr kumimoji="1" lang="en-US" altLang="ko-KR" sz="1500" b="1" kern="0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</a:rPr>
              <a:t>2015</a:t>
            </a:r>
            <a:endParaRPr kumimoji="1" lang="ko-KR" altLang="en-US" sz="1500" b="1" kern="0" dirty="0">
              <a:gradFill>
                <a:gsLst>
                  <a:gs pos="0">
                    <a:prstClr val="white"/>
                  </a:gs>
                  <a:gs pos="100000">
                    <a:prstClr val="white"/>
                  </a:gs>
                </a:gsLst>
                <a:lin ang="5400000" scaled="0"/>
              </a:gradFill>
            </a:endParaRPr>
          </a:p>
        </p:txBody>
      </p:sp>
      <p:cxnSp>
        <p:nvCxnSpPr>
          <p:cNvPr id="53" name="직선 연결선 52"/>
          <p:cNvCxnSpPr/>
          <p:nvPr/>
        </p:nvCxnSpPr>
        <p:spPr>
          <a:xfrm>
            <a:off x="219998" y="548680"/>
            <a:ext cx="6584250" cy="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직선 연결선 53"/>
          <p:cNvCxnSpPr/>
          <p:nvPr/>
        </p:nvCxnSpPr>
        <p:spPr>
          <a:xfrm>
            <a:off x="155284" y="552602"/>
            <a:ext cx="349259" cy="0"/>
          </a:xfrm>
          <a:prstGeom prst="line">
            <a:avLst/>
          </a:prstGeom>
          <a:ln w="22225" cap="sq">
            <a:solidFill>
              <a:srgbClr val="DE5A00"/>
            </a:solidFill>
            <a:prstDash val="solid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그림 5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4361" y="5100951"/>
            <a:ext cx="151608" cy="151608"/>
          </a:xfrm>
          <a:prstGeom prst="rect">
            <a:avLst/>
          </a:prstGeom>
        </p:spPr>
      </p:pic>
      <p:grpSp>
        <p:nvGrpSpPr>
          <p:cNvPr id="57" name="그룹 56"/>
          <p:cNvGrpSpPr/>
          <p:nvPr/>
        </p:nvGrpSpPr>
        <p:grpSpPr>
          <a:xfrm>
            <a:off x="7409372" y="1042688"/>
            <a:ext cx="1676501" cy="5472390"/>
            <a:chOff x="12941049" y="1554163"/>
            <a:chExt cx="2356391" cy="6448025"/>
          </a:xfrm>
        </p:grpSpPr>
        <p:pic>
          <p:nvPicPr>
            <p:cNvPr id="58" name="Picture 650" descr="Apple-Logo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90299" y="1555750"/>
              <a:ext cx="152400" cy="187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" name="Picture 651" descr="flag_usa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14336" y="1558800"/>
              <a:ext cx="179388" cy="179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Picture 652" descr="Microsoft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90299" y="2009936"/>
              <a:ext cx="766762" cy="1317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" name="Picture 653" descr="flag_usa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14336" y="2206800"/>
              <a:ext cx="179388" cy="179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" name="Picture 654" descr="flag_usa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14336" y="1774825"/>
              <a:ext cx="179388" cy="1793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Picture 656" descr="flag_usa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14336" y="2422800"/>
              <a:ext cx="179388" cy="179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" name="Picture 660" descr="Cisco-Systems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95061" y="3734583"/>
              <a:ext cx="609600" cy="136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" name="Picture 662" descr="flag_usa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14336" y="3070225"/>
              <a:ext cx="179388" cy="1793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6" name="Picture 664" descr="flag_usa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14336" y="1990800"/>
              <a:ext cx="179388" cy="179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" name="Picture 669" descr="Tata-Consultancy-Services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04586" y="4838687"/>
              <a:ext cx="1676400" cy="873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" name="Picture 671" descr="EMC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080" y="5888823"/>
              <a:ext cx="457200" cy="1476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9" name="Picture 682" descr="Baidu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99824" y="5198248"/>
              <a:ext cx="533400" cy="180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" name="Picture 692" descr="Texas-Instruments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99824" y="5472760"/>
              <a:ext cx="1219200" cy="1000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" name="Picture 736" descr="flag_south_korea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12800" y="3286800"/>
              <a:ext cx="179388" cy="1793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" name="Picture 737" descr="SAmsung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87757" y="3308952"/>
              <a:ext cx="866775" cy="131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" name="Picture 738" descr="숫자_30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41049" y="7815263"/>
              <a:ext cx="234950" cy="179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4" name="Picture 739" descr="숫자_01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01374" y="1554163"/>
              <a:ext cx="146050" cy="179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" name="Picture 740" descr="숫자_02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01374" y="1770063"/>
              <a:ext cx="146050" cy="179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" name="Picture 741" descr="숫자_03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01374" y="1985963"/>
              <a:ext cx="146050" cy="179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" name="Picture 742" descr="숫자_04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01374" y="2201863"/>
              <a:ext cx="146050" cy="179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" name="Picture 743" descr="숫자_05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01374" y="2417763"/>
              <a:ext cx="146050" cy="179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0" name="Picture 744" descr="숫자_06"/>
            <p:cNvPicPr>
              <a:picLocks noChangeAspect="1" noChangeArrowheads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01374" y="2633663"/>
              <a:ext cx="146050" cy="179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" name="Picture 745" descr="숫자_07"/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01374" y="2849563"/>
              <a:ext cx="146050" cy="179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" name="Picture 746" descr="숫자_08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01374" y="3065463"/>
              <a:ext cx="146050" cy="179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3" name="Picture 747" descr="숫자_09"/>
            <p:cNvPicPr>
              <a:picLocks noChangeAspect="1" noChangeArrowheads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01374" y="3281363"/>
              <a:ext cx="146050" cy="179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4" name="Picture 748" descr="숫자_10"/>
            <p:cNvPicPr>
              <a:picLocks noChangeAspect="1" noChangeArrowheads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41049" y="3497263"/>
              <a:ext cx="234950" cy="179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5" name="Picture 749" descr="숫자_11"/>
            <p:cNvPicPr>
              <a:picLocks noChangeAspect="1" noChangeArrowheads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41049" y="3713163"/>
              <a:ext cx="234950" cy="179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6" name="Picture 750" descr="숫자_12"/>
            <p:cNvPicPr>
              <a:picLocks noChangeAspect="1" noChangeArrowheads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41049" y="3929063"/>
              <a:ext cx="234950" cy="179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7" name="Picture 751" descr="숫자_13"/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41049" y="4144963"/>
              <a:ext cx="234950" cy="179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8" name="Picture 752" descr="숫자_14"/>
            <p:cNvPicPr>
              <a:picLocks noChangeAspect="1" noChangeArrowheads="1"/>
            </p:cNvPicPr>
            <p:nvPr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41049" y="4360863"/>
              <a:ext cx="234950" cy="179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9" name="Picture 753" descr="숫자_15"/>
            <p:cNvPicPr>
              <a:picLocks noChangeAspect="1" noChangeArrowheads="1"/>
            </p:cNvPicPr>
            <p:nvPr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41049" y="4576763"/>
              <a:ext cx="234950" cy="179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0" name="Picture 754" descr="숫자_16"/>
            <p:cNvPicPr>
              <a:picLocks noChangeAspect="1" noChangeArrowheads="1"/>
            </p:cNvPicPr>
            <p:nvPr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41049" y="4792663"/>
              <a:ext cx="234950" cy="179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3" name="Picture 755" descr="숫자_17"/>
            <p:cNvPicPr>
              <a:picLocks noChangeAspect="1" noChangeArrowheads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41049" y="5008563"/>
              <a:ext cx="234950" cy="179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4" name="Picture 756" descr="숫자_18"/>
            <p:cNvPicPr>
              <a:picLocks noChangeAspect="1" noChangeArrowheads="1"/>
            </p:cNvPicPr>
            <p:nvPr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41049" y="5224463"/>
              <a:ext cx="234950" cy="179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5" name="Picture 757" descr="숫자_19"/>
            <p:cNvPicPr>
              <a:picLocks noChangeAspect="1" noChangeArrowheads="1"/>
            </p:cNvPicPr>
            <p:nvPr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41049" y="5440363"/>
              <a:ext cx="234950" cy="179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6" name="Picture 758" descr="숫자_20"/>
            <p:cNvPicPr>
              <a:picLocks noChangeAspect="1" noChangeArrowheads="1"/>
            </p:cNvPicPr>
            <p:nvPr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41049" y="5656263"/>
              <a:ext cx="234950" cy="179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7" name="Picture 759" descr="숫자_21"/>
            <p:cNvPicPr>
              <a:picLocks noChangeAspect="1" noChangeArrowheads="1"/>
            </p:cNvPicPr>
            <p:nvPr/>
          </p:nvPicPr>
          <p:blipFill>
            <a:blip r:embed="rId4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41049" y="5872163"/>
              <a:ext cx="234950" cy="179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8" name="Picture 760" descr="숫자_22"/>
            <p:cNvPicPr>
              <a:picLocks noChangeAspect="1" noChangeArrowheads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41049" y="6088063"/>
              <a:ext cx="234950" cy="179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9" name="Picture 761" descr="숫자_23"/>
            <p:cNvPicPr>
              <a:picLocks noChangeAspect="1" noChangeArrowheads="1"/>
            </p:cNvPicPr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41049" y="6303963"/>
              <a:ext cx="234950" cy="179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0" name="Picture 762" descr="숫자_24"/>
            <p:cNvPicPr>
              <a:picLocks noChangeAspect="1" noChangeArrowheads="1"/>
            </p:cNvPicPr>
            <p:nvPr/>
          </p:nvPicPr>
          <p:blipFill>
            <a:blip r:embed="rId4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41049" y="6519863"/>
              <a:ext cx="234950" cy="179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1" name="Picture 763" descr="숫자_25"/>
            <p:cNvPicPr>
              <a:picLocks noChangeAspect="1" noChangeArrowheads="1"/>
            </p:cNvPicPr>
            <p:nvPr/>
          </p:nvPicPr>
          <p:blipFill>
            <a:blip r:embed="rId4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41049" y="6735763"/>
              <a:ext cx="234950" cy="179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" name="Picture 764" descr="숫자_26"/>
            <p:cNvPicPr>
              <a:picLocks noChangeAspect="1" noChangeArrowheads="1"/>
            </p:cNvPicPr>
            <p:nvPr/>
          </p:nvPicPr>
          <p:blipFill>
            <a:blip r:embed="rId4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41049" y="6951663"/>
              <a:ext cx="234950" cy="179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" name="Picture 765" descr="숫자_27"/>
            <p:cNvPicPr>
              <a:picLocks noChangeAspect="1" noChangeArrowheads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41049" y="7167563"/>
              <a:ext cx="234950" cy="179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" name="Picture 766" descr="숫자_28"/>
            <p:cNvPicPr>
              <a:picLocks noChangeAspect="1" noChangeArrowheads="1"/>
            </p:cNvPicPr>
            <p:nvPr/>
          </p:nvPicPr>
          <p:blipFill>
            <a:blip r:embed="rId4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41049" y="7383463"/>
              <a:ext cx="234950" cy="179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" name="Picture 767" descr="숫자_29"/>
            <p:cNvPicPr>
              <a:picLocks noChangeAspect="1" noChangeArrowheads="1"/>
            </p:cNvPicPr>
            <p:nvPr/>
          </p:nvPicPr>
          <p:blipFill>
            <a:blip r:embed="rId5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41049" y="7599363"/>
              <a:ext cx="234950" cy="179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" name="Picture 791" descr="Logo_Facebook"/>
            <p:cNvPicPr>
              <a:picLocks noChangeAspect="1" noChangeArrowheads="1"/>
            </p:cNvPicPr>
            <p:nvPr/>
          </p:nvPicPr>
          <p:blipFill>
            <a:blip r:embed="rId5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09350" y="2430125"/>
              <a:ext cx="741362" cy="153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7" name="Picture 793" descr="Logo_ASML"/>
            <p:cNvPicPr>
              <a:picLocks noChangeAspect="1" noChangeArrowheads="1"/>
            </p:cNvPicPr>
            <p:nvPr/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98236" y="6756245"/>
              <a:ext cx="466316" cy="1309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8" name="그림 107"/>
            <p:cNvPicPr>
              <a:picLocks noChangeAspect="1"/>
            </p:cNvPicPr>
            <p:nvPr/>
          </p:nvPicPr>
          <p:blipFill>
            <a:blip r:embed="rId5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95061" y="3940531"/>
              <a:ext cx="372877" cy="149151"/>
            </a:xfrm>
            <a:prstGeom prst="rect">
              <a:avLst/>
            </a:prstGeom>
          </p:spPr>
        </p:pic>
        <p:pic>
          <p:nvPicPr>
            <p:cNvPr id="109" name="그림 108"/>
            <p:cNvPicPr>
              <a:picLocks noChangeAspect="1"/>
            </p:cNvPicPr>
            <p:nvPr/>
          </p:nvPicPr>
          <p:blipFill>
            <a:blip r:embed="rId5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95061" y="2673932"/>
              <a:ext cx="962673" cy="103969"/>
            </a:xfrm>
            <a:prstGeom prst="rect">
              <a:avLst/>
            </a:prstGeom>
          </p:spPr>
        </p:pic>
        <p:pic>
          <p:nvPicPr>
            <p:cNvPr id="110" name="Picture 30" descr="Oracle"/>
            <p:cNvPicPr>
              <a:picLocks noChangeAspect="1" noChangeArrowheads="1"/>
            </p:cNvPicPr>
            <p:nvPr/>
          </p:nvPicPr>
          <p:blipFill>
            <a:blip r:embed="rId5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98237" y="3532743"/>
              <a:ext cx="766762" cy="1001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" name="Picture 93" descr="intel"/>
            <p:cNvPicPr>
              <a:picLocks noChangeAspect="1" noChangeArrowheads="1"/>
            </p:cNvPicPr>
            <p:nvPr/>
          </p:nvPicPr>
          <p:blipFill>
            <a:blip r:embed="rId5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90298" y="3079503"/>
              <a:ext cx="345667" cy="151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3" name="Picture 514" descr="Logo_Tencent"/>
            <p:cNvPicPr>
              <a:picLocks noChangeAspect="1" noChangeArrowheads="1"/>
            </p:cNvPicPr>
            <p:nvPr/>
          </p:nvPicPr>
          <p:blipFill>
            <a:blip r:embed="rId5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82994" y="2877605"/>
              <a:ext cx="876300" cy="1123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4" name="Picture 123" descr="TSMC"/>
            <p:cNvPicPr>
              <a:picLocks noChangeAspect="1" noChangeArrowheads="1"/>
            </p:cNvPicPr>
            <p:nvPr/>
          </p:nvPicPr>
          <p:blipFill>
            <a:blip r:embed="rId5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88711" y="4168511"/>
              <a:ext cx="511175" cy="1310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5" name="Picture 151" descr="SAP"/>
            <p:cNvPicPr>
              <a:picLocks noChangeAspect="1" noChangeArrowheads="1"/>
            </p:cNvPicPr>
            <p:nvPr/>
          </p:nvPicPr>
          <p:blipFill>
            <a:blip r:embed="rId5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93021" y="4375825"/>
              <a:ext cx="312165" cy="1378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6" name="Picture 509" descr="Logo_Accenture"/>
            <p:cNvPicPr>
              <a:picLocks noChangeAspect="1" noChangeArrowheads="1"/>
            </p:cNvPicPr>
            <p:nvPr/>
          </p:nvPicPr>
          <p:blipFill>
            <a:blip r:embed="rId6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02747" y="5032002"/>
              <a:ext cx="641350" cy="113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7" name="Picture 148" descr="Foxconn"/>
            <p:cNvPicPr>
              <a:picLocks noChangeAspect="1" noChangeArrowheads="1"/>
            </p:cNvPicPr>
            <p:nvPr/>
          </p:nvPicPr>
          <p:blipFill>
            <a:blip r:embed="rId6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09350" y="6989471"/>
              <a:ext cx="876300" cy="97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8" name="그림 117"/>
            <p:cNvPicPr>
              <a:picLocks noChangeAspect="1"/>
            </p:cNvPicPr>
            <p:nvPr/>
          </p:nvPicPr>
          <p:blipFill>
            <a:blip r:embed="rId6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11400" y="6527936"/>
              <a:ext cx="335278" cy="152399"/>
            </a:xfrm>
            <a:prstGeom prst="rect">
              <a:avLst/>
            </a:prstGeom>
          </p:spPr>
        </p:pic>
        <p:pic>
          <p:nvPicPr>
            <p:cNvPr id="119" name="Picture 666" descr="flag_taiwan"/>
            <p:cNvPicPr>
              <a:picLocks noChangeAspect="1" noChangeArrowheads="1"/>
            </p:cNvPicPr>
            <p:nvPr/>
          </p:nvPicPr>
          <p:blipFill>
            <a:blip r:embed="rId6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18052" y="4150800"/>
              <a:ext cx="179388" cy="179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0" name="Picture 668" descr="flag_germany"/>
            <p:cNvPicPr>
              <a:picLocks noChangeAspect="1" noChangeArrowheads="1"/>
            </p:cNvPicPr>
            <p:nvPr/>
          </p:nvPicPr>
          <p:blipFill>
            <a:blip r:embed="rId6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12800" y="4366800"/>
              <a:ext cx="179388" cy="179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1" name="Picture 670" descr="flag_india"/>
            <p:cNvPicPr>
              <a:picLocks noChangeAspect="1" noChangeArrowheads="1"/>
            </p:cNvPicPr>
            <p:nvPr/>
          </p:nvPicPr>
          <p:blipFill>
            <a:blip r:embed="rId6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14336" y="4798800"/>
              <a:ext cx="179388" cy="179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2" name="Picture 680" descr="flag_usa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14336" y="4582800"/>
              <a:ext cx="179388" cy="179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3" name="Picture 686" descr="flag_usa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14336" y="5446800"/>
              <a:ext cx="179388" cy="179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4" name="Picture 693" descr="flag_usa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12800" y="7390800"/>
              <a:ext cx="179388" cy="179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5" name="Picture 707" descr="flag_usa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12800" y="5014800"/>
              <a:ext cx="179388" cy="179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6" name="Picture 710" descr="flag_taiwan"/>
            <p:cNvPicPr>
              <a:picLocks noChangeAspect="1" noChangeArrowheads="1"/>
            </p:cNvPicPr>
            <p:nvPr/>
          </p:nvPicPr>
          <p:blipFill>
            <a:blip r:embed="rId6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12748" y="6958800"/>
              <a:ext cx="179388" cy="179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7" name="Picture 721" descr="flag_usa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14337" y="5878800"/>
              <a:ext cx="179388" cy="1793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8" name="Picture 732" descr="flag_netherlands"/>
            <p:cNvPicPr>
              <a:picLocks noChangeAspect="1" noChangeArrowheads="1"/>
            </p:cNvPicPr>
            <p:nvPr/>
          </p:nvPicPr>
          <p:blipFill>
            <a:blip r:embed="rId6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12800" y="6742800"/>
              <a:ext cx="179388" cy="1793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9" name="Picture 780" descr="flag_japan"/>
            <p:cNvPicPr>
              <a:picLocks noChangeAspect="1" noChangeArrowheads="1"/>
            </p:cNvPicPr>
            <p:nvPr/>
          </p:nvPicPr>
          <p:blipFill>
            <a:blip r:embed="rId6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12800" y="7822800"/>
              <a:ext cx="179387" cy="1793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0" name="Picture 788" descr="flag_usa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12749" y="3718800"/>
              <a:ext cx="179387" cy="1793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1" name="Picture 850" descr="flag_china"/>
            <p:cNvPicPr>
              <a:picLocks noChangeAspect="1" noChangeArrowheads="1"/>
            </p:cNvPicPr>
            <p:nvPr/>
          </p:nvPicPr>
          <p:blipFill>
            <a:blip r:embed="rId6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12749" y="2638800"/>
              <a:ext cx="179387" cy="1793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2" name="Picture 850" descr="flag_china"/>
            <p:cNvPicPr>
              <a:picLocks noChangeAspect="1" noChangeArrowheads="1"/>
            </p:cNvPicPr>
            <p:nvPr/>
          </p:nvPicPr>
          <p:blipFill>
            <a:blip r:embed="rId6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12749" y="5230800"/>
              <a:ext cx="179387" cy="1793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3" name="Picture 686" descr="flag_usa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12749" y="5662800"/>
              <a:ext cx="179388" cy="179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4" name="Picture 721" descr="flag_usa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12800" y="6094800"/>
              <a:ext cx="179388" cy="1793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5" name="Picture 693" descr="flag_usa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12800" y="7606800"/>
              <a:ext cx="179388" cy="179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6" name="Picture 788" descr="flag_usa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12800" y="3502800"/>
              <a:ext cx="179387" cy="1793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7" name="그림 136"/>
            <p:cNvPicPr>
              <a:picLocks noChangeAspect="1"/>
            </p:cNvPicPr>
            <p:nvPr/>
          </p:nvPicPr>
          <p:blipFill>
            <a:blip r:embed="rId6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89879" y="2217954"/>
              <a:ext cx="956346" cy="188824"/>
            </a:xfrm>
            <a:prstGeom prst="rect">
              <a:avLst/>
            </a:prstGeom>
          </p:spPr>
        </p:pic>
        <p:pic>
          <p:nvPicPr>
            <p:cNvPr id="138" name="Picture 68" descr="Qualcomm"/>
            <p:cNvPicPr>
              <a:picLocks noChangeAspect="1" noChangeArrowheads="1"/>
            </p:cNvPicPr>
            <p:nvPr/>
          </p:nvPicPr>
          <p:blipFill>
            <a:blip r:embed="rId7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92927" y="4586326"/>
              <a:ext cx="744539" cy="177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9" name="그림 138"/>
            <p:cNvPicPr>
              <a:picLocks noChangeAspect="1"/>
            </p:cNvPicPr>
            <p:nvPr/>
          </p:nvPicPr>
          <p:blipFill>
            <a:blip r:embed="rId7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92399" y="1804940"/>
              <a:ext cx="618614" cy="147478"/>
            </a:xfrm>
            <a:prstGeom prst="rect">
              <a:avLst/>
            </a:prstGeom>
          </p:spPr>
        </p:pic>
        <p:pic>
          <p:nvPicPr>
            <p:cNvPr id="140" name="Picture 850" descr="flag_china"/>
            <p:cNvPicPr>
              <a:picLocks noChangeAspect="1" noChangeArrowheads="1"/>
            </p:cNvPicPr>
            <p:nvPr/>
          </p:nvPicPr>
          <p:blipFill>
            <a:blip r:embed="rId6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12749" y="2854800"/>
              <a:ext cx="179387" cy="1793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1" name="Picture 788" descr="flag_usa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12748" y="3934800"/>
              <a:ext cx="179387" cy="1793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2" name="그림 141"/>
            <p:cNvPicPr>
              <a:picLocks noChangeAspect="1"/>
            </p:cNvPicPr>
            <p:nvPr/>
          </p:nvPicPr>
          <p:blipFill>
            <a:blip r:embed="rId7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00670" y="6112905"/>
              <a:ext cx="523330" cy="125957"/>
            </a:xfrm>
            <a:prstGeom prst="rect">
              <a:avLst/>
            </a:prstGeom>
          </p:spPr>
        </p:pic>
        <p:pic>
          <p:nvPicPr>
            <p:cNvPr id="143" name="그림 142"/>
            <p:cNvPicPr>
              <a:picLocks noChangeAspect="1"/>
            </p:cNvPicPr>
            <p:nvPr/>
          </p:nvPicPr>
          <p:blipFill>
            <a:blip r:embed="rId7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94722" y="6313606"/>
              <a:ext cx="473343" cy="152656"/>
            </a:xfrm>
            <a:prstGeom prst="rect">
              <a:avLst/>
            </a:prstGeom>
          </p:spPr>
        </p:pic>
        <p:pic>
          <p:nvPicPr>
            <p:cNvPr id="144" name="Picture 721" descr="flag_usa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12800" y="6526800"/>
              <a:ext cx="179388" cy="1793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" name="Picture 109" descr="Infosys"/>
            <p:cNvPicPr>
              <a:picLocks noChangeAspect="1" noChangeArrowheads="1"/>
            </p:cNvPicPr>
            <p:nvPr/>
          </p:nvPicPr>
          <p:blipFill>
            <a:blip r:embed="rId7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95853" y="7178870"/>
              <a:ext cx="457200" cy="177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6" name="그림 145"/>
            <p:cNvPicPr>
              <a:picLocks noChangeAspect="1"/>
            </p:cNvPicPr>
            <p:nvPr/>
          </p:nvPicPr>
          <p:blipFill>
            <a:blip r:embed="rId7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98236" y="7409157"/>
              <a:ext cx="581079" cy="149025"/>
            </a:xfrm>
            <a:prstGeom prst="rect">
              <a:avLst/>
            </a:prstGeom>
          </p:spPr>
        </p:pic>
        <p:pic>
          <p:nvPicPr>
            <p:cNvPr id="147" name="그림 146"/>
            <p:cNvPicPr>
              <a:picLocks noChangeAspect="1"/>
            </p:cNvPicPr>
            <p:nvPr/>
          </p:nvPicPr>
          <p:blipFill>
            <a:blip r:embed="rId7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96898" y="7636921"/>
              <a:ext cx="914437" cy="110324"/>
            </a:xfrm>
            <a:prstGeom prst="rect">
              <a:avLst/>
            </a:prstGeom>
          </p:spPr>
        </p:pic>
        <p:pic>
          <p:nvPicPr>
            <p:cNvPr id="148" name="그림 147"/>
            <p:cNvPicPr>
              <a:picLocks noChangeAspect="1"/>
            </p:cNvPicPr>
            <p:nvPr/>
          </p:nvPicPr>
          <p:blipFill>
            <a:blip r:embed="rId7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96898" y="7848006"/>
              <a:ext cx="709377" cy="127396"/>
            </a:xfrm>
            <a:prstGeom prst="rect">
              <a:avLst/>
            </a:prstGeom>
          </p:spPr>
        </p:pic>
        <p:pic>
          <p:nvPicPr>
            <p:cNvPr id="149" name="그림 148"/>
            <p:cNvPicPr>
              <a:picLocks noChangeAspect="1"/>
            </p:cNvPicPr>
            <p:nvPr/>
          </p:nvPicPr>
          <p:blipFill>
            <a:blip r:embed="rId7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96898" y="5665468"/>
              <a:ext cx="742527" cy="168909"/>
            </a:xfrm>
            <a:prstGeom prst="rect">
              <a:avLst/>
            </a:prstGeom>
          </p:spPr>
        </p:pic>
        <p:pic>
          <p:nvPicPr>
            <p:cNvPr id="150" name="Picture 670" descr="flag_india"/>
            <p:cNvPicPr>
              <a:picLocks noChangeAspect="1" noChangeArrowheads="1"/>
            </p:cNvPicPr>
            <p:nvPr/>
          </p:nvPicPr>
          <p:blipFill>
            <a:blip r:embed="rId6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12800" y="7174800"/>
              <a:ext cx="179388" cy="179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1" name="그림 150"/>
            <p:cNvPicPr>
              <a:picLocks noChangeAspect="1"/>
            </p:cNvPicPr>
            <p:nvPr/>
          </p:nvPicPr>
          <p:blipFill>
            <a:blip r:embed="rId7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12800" y="6310800"/>
              <a:ext cx="180000" cy="1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40740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C:\Users\O\Desktop\마스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" y="3297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5" descr="E:\제작중\2015.05.14_IITP 파워포인트\1\시안\요소\내지라인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10" r="3583"/>
          <a:stretch/>
        </p:blipFill>
        <p:spPr bwMode="auto">
          <a:xfrm>
            <a:off x="0" y="0"/>
            <a:ext cx="9144000" cy="1232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O\Desktop\라인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75" t="41600"/>
          <a:stretch/>
        </p:blipFill>
        <p:spPr bwMode="auto">
          <a:xfrm>
            <a:off x="8083916" y="2852936"/>
            <a:ext cx="1061864" cy="400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57" t="18923" r="37252" b="8191"/>
          <a:stretch/>
        </p:blipFill>
        <p:spPr bwMode="auto">
          <a:xfrm>
            <a:off x="395536" y="939800"/>
            <a:ext cx="2156595" cy="5701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그룹 12"/>
          <p:cNvGrpSpPr/>
          <p:nvPr/>
        </p:nvGrpSpPr>
        <p:grpSpPr>
          <a:xfrm>
            <a:off x="373594" y="963476"/>
            <a:ext cx="165958" cy="2969580"/>
            <a:chOff x="77324" y="963476"/>
            <a:chExt cx="165958" cy="2969580"/>
          </a:xfrm>
        </p:grpSpPr>
        <p:sp>
          <p:nvSpPr>
            <p:cNvPr id="18" name="포인트가 5개인 별 17"/>
            <p:cNvSpPr/>
            <p:nvPr/>
          </p:nvSpPr>
          <p:spPr>
            <a:xfrm>
              <a:off x="81711" y="963476"/>
              <a:ext cx="157332" cy="144016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9" name="포인트가 5개인 별 18"/>
            <p:cNvSpPr/>
            <p:nvPr/>
          </p:nvSpPr>
          <p:spPr>
            <a:xfrm>
              <a:off x="81711" y="1531033"/>
              <a:ext cx="157332" cy="144016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0" name="포인트가 5개인 별 19"/>
            <p:cNvSpPr/>
            <p:nvPr/>
          </p:nvSpPr>
          <p:spPr>
            <a:xfrm>
              <a:off x="85950" y="1710152"/>
              <a:ext cx="157332" cy="144016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1" name="포인트가 5개인 별 20"/>
            <p:cNvSpPr/>
            <p:nvPr/>
          </p:nvSpPr>
          <p:spPr>
            <a:xfrm>
              <a:off x="81711" y="2636912"/>
              <a:ext cx="157332" cy="144016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2" name="포인트가 5개인 별 21"/>
            <p:cNvSpPr/>
            <p:nvPr/>
          </p:nvSpPr>
          <p:spPr>
            <a:xfrm>
              <a:off x="81711" y="3558978"/>
              <a:ext cx="157332" cy="144016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3" name="포인트가 5개인 별 22"/>
            <p:cNvSpPr/>
            <p:nvPr/>
          </p:nvSpPr>
          <p:spPr>
            <a:xfrm>
              <a:off x="77324" y="3789040"/>
              <a:ext cx="157332" cy="144016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79" name="포인트가 5개인 별 78"/>
            <p:cNvSpPr/>
            <p:nvPr/>
          </p:nvSpPr>
          <p:spPr>
            <a:xfrm>
              <a:off x="81711" y="1145841"/>
              <a:ext cx="157332" cy="144016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78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8677809" y="6520259"/>
            <a:ext cx="430695" cy="365125"/>
          </a:xfrm>
        </p:spPr>
        <p:txBody>
          <a:bodyPr/>
          <a:lstStyle/>
          <a:p>
            <a:fld id="{39B9D086-CB07-40F2-BE8A-FA3E89239419}" type="slidenum">
              <a:rPr lang="ko-KR" altLang="en-US" smtClean="0"/>
              <a:pPr/>
              <a:t>8</a:t>
            </a:fld>
            <a:endParaRPr lang="ko-KR" altLang="en-US" dirty="0"/>
          </a:p>
        </p:txBody>
      </p:sp>
      <p:cxnSp>
        <p:nvCxnSpPr>
          <p:cNvPr id="30" name="직선 연결선 29"/>
          <p:cNvCxnSpPr/>
          <p:nvPr/>
        </p:nvCxnSpPr>
        <p:spPr>
          <a:xfrm>
            <a:off x="219998" y="548680"/>
            <a:ext cx="4856058" cy="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그룹 11"/>
          <p:cNvGrpSpPr/>
          <p:nvPr/>
        </p:nvGrpSpPr>
        <p:grpSpPr>
          <a:xfrm>
            <a:off x="2780309" y="829323"/>
            <a:ext cx="5447623" cy="624531"/>
            <a:chOff x="2780309" y="829323"/>
            <a:chExt cx="5447623" cy="624531"/>
          </a:xfrm>
        </p:grpSpPr>
        <p:pic>
          <p:nvPicPr>
            <p:cNvPr id="35" name="그림 34" descr="4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780309" y="836712"/>
              <a:ext cx="5447623" cy="617142"/>
            </a:xfrm>
            <a:prstGeom prst="rect">
              <a:avLst/>
            </a:prstGeom>
          </p:spPr>
        </p:pic>
        <p:sp>
          <p:nvSpPr>
            <p:cNvPr id="107" name="TextBox 106"/>
            <p:cNvSpPr txBox="1"/>
            <p:nvPr/>
          </p:nvSpPr>
          <p:spPr>
            <a:xfrm>
              <a:off x="3491880" y="829323"/>
              <a:ext cx="4176464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2400" b="1" dirty="0">
                  <a:solidFill>
                    <a:schemeClr val="bg1"/>
                  </a:solidFill>
                  <a:latin typeface="Arial Narrow" panose="020B0606020202030204" pitchFamily="34" charset="0"/>
                  <a:ea typeface="맑은 고딕" panose="020B0503020000020004" pitchFamily="50" charset="-127"/>
                </a:rPr>
                <a:t>Era of Mainframe Computing</a:t>
              </a:r>
              <a:endParaRPr lang="ko-KR" altLang="en-US" sz="2400" b="1" dirty="0">
                <a:solidFill>
                  <a:schemeClr val="bg1"/>
                </a:solidFill>
                <a:latin typeface="Arial Narrow" panose="020B0606020202030204" pitchFamily="34" charset="0"/>
                <a:ea typeface="맑은 고딕" panose="020B0503020000020004" pitchFamily="50" charset="-127"/>
              </a:endParaRPr>
            </a:p>
          </p:txBody>
        </p:sp>
      </p:grpSp>
      <p:sp>
        <p:nvSpPr>
          <p:cNvPr id="91" name="직사각형 90"/>
          <p:cNvSpPr/>
          <p:nvPr/>
        </p:nvSpPr>
        <p:spPr>
          <a:xfrm>
            <a:off x="179512" y="98088"/>
            <a:ext cx="4604209" cy="430887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fontAlgn="base"/>
            <a:r>
              <a:rPr lang="en-US" altLang="ko-KR" sz="2200" spc="-100" dirty="0" smtClean="0">
                <a:gradFill>
                  <a:gsLst>
                    <a:gs pos="0">
                      <a:srgbClr val="F79646">
                        <a:lumMod val="75000"/>
                      </a:srgbClr>
                    </a:gs>
                    <a:gs pos="100000">
                      <a:srgbClr val="CC3300"/>
                    </a:gs>
                  </a:gsLst>
                  <a:lin ang="5400000" scaled="0"/>
                </a:gradFill>
                <a:effectLst>
                  <a:glow rad="101600">
                    <a:srgbClr val="FFFFFF"/>
                  </a:glow>
                </a:effectLst>
                <a:latin typeface="Arial Black" panose="020B0A04020102020204" pitchFamily="34" charset="0"/>
                <a:ea typeface="HY견고딕" pitchFamily="18" charset="-127"/>
              </a:rPr>
              <a:t>2. Top </a:t>
            </a:r>
            <a:r>
              <a:rPr lang="en-US" altLang="ko-KR" sz="2200" spc="-100" dirty="0">
                <a:gradFill>
                  <a:gsLst>
                    <a:gs pos="0">
                      <a:srgbClr val="F79646">
                        <a:lumMod val="75000"/>
                      </a:srgbClr>
                    </a:gs>
                    <a:gs pos="100000">
                      <a:srgbClr val="CC3300"/>
                    </a:gs>
                  </a:gsLst>
                  <a:lin ang="5400000" scaled="0"/>
                </a:gradFill>
                <a:effectLst>
                  <a:glow rad="101600">
                    <a:srgbClr val="FFFFFF"/>
                  </a:glow>
                </a:effectLst>
                <a:latin typeface="Arial Black" panose="020B0A04020102020204" pitchFamily="34" charset="0"/>
                <a:ea typeface="HY견고딕" pitchFamily="18" charset="-127"/>
              </a:rPr>
              <a:t>30 IT </a:t>
            </a:r>
            <a:r>
              <a:rPr lang="en-US" altLang="ko-KR" sz="2200" spc="-100" dirty="0" smtClean="0">
                <a:gradFill>
                  <a:gsLst>
                    <a:gs pos="0">
                      <a:srgbClr val="F79646">
                        <a:lumMod val="75000"/>
                      </a:srgbClr>
                    </a:gs>
                    <a:gs pos="100000">
                      <a:srgbClr val="CC3300"/>
                    </a:gs>
                  </a:gsLst>
                  <a:lin ang="5400000" scaled="0"/>
                </a:gradFill>
                <a:effectLst>
                  <a:glow rad="101600">
                    <a:srgbClr val="FFFFFF"/>
                  </a:glow>
                </a:effectLst>
                <a:latin typeface="Arial Black" panose="020B0A04020102020204" pitchFamily="34" charset="0"/>
                <a:ea typeface="HY견고딕" pitchFamily="18" charset="-127"/>
              </a:rPr>
              <a:t>Companies </a:t>
            </a:r>
            <a:r>
              <a:rPr lang="en-US" altLang="ko-KR" sz="2200" spc="-100" dirty="0">
                <a:gradFill>
                  <a:gsLst>
                    <a:gs pos="0">
                      <a:srgbClr val="F79646">
                        <a:lumMod val="75000"/>
                      </a:srgbClr>
                    </a:gs>
                    <a:gs pos="100000">
                      <a:srgbClr val="CC3300"/>
                    </a:gs>
                  </a:gsLst>
                  <a:lin ang="5400000" scaled="0"/>
                </a:gradFill>
                <a:effectLst>
                  <a:glow rad="101600">
                    <a:srgbClr val="FFFFFF"/>
                  </a:glow>
                </a:effectLst>
                <a:latin typeface="Arial Black" panose="020B0A04020102020204" pitchFamily="34" charset="0"/>
                <a:ea typeface="HY견고딕" pitchFamily="18" charset="-127"/>
              </a:rPr>
              <a:t>in</a:t>
            </a:r>
            <a:r>
              <a:rPr lang="ko-KR" altLang="en-US" sz="2200" spc="-100" dirty="0">
                <a:gradFill>
                  <a:gsLst>
                    <a:gs pos="0">
                      <a:srgbClr val="F79646">
                        <a:lumMod val="75000"/>
                      </a:srgbClr>
                    </a:gs>
                    <a:gs pos="100000">
                      <a:srgbClr val="CC3300"/>
                    </a:gs>
                  </a:gsLst>
                  <a:lin ang="5400000" scaled="0"/>
                </a:gradFill>
                <a:effectLst>
                  <a:glow rad="101600">
                    <a:srgbClr val="FFFFFF"/>
                  </a:glow>
                </a:effectLst>
                <a:latin typeface="Arial Black" panose="020B0A04020102020204" pitchFamily="34" charset="0"/>
                <a:ea typeface="HY견고딕" pitchFamily="18" charset="-127"/>
              </a:rPr>
              <a:t> </a:t>
            </a:r>
            <a:r>
              <a:rPr lang="en-US" altLang="ko-KR" sz="2200" spc="-100" dirty="0">
                <a:gradFill>
                  <a:gsLst>
                    <a:gs pos="0">
                      <a:srgbClr val="F79646">
                        <a:lumMod val="75000"/>
                      </a:srgbClr>
                    </a:gs>
                    <a:gs pos="100000">
                      <a:srgbClr val="CC3300"/>
                    </a:gs>
                  </a:gsLst>
                  <a:lin ang="5400000" scaled="0"/>
                </a:gradFill>
                <a:effectLst>
                  <a:glow rad="101600">
                    <a:srgbClr val="FFFFFF"/>
                  </a:glow>
                </a:effectLst>
                <a:latin typeface="Arial Black" panose="020B0A04020102020204" pitchFamily="34" charset="0"/>
                <a:ea typeface="HY견고딕" pitchFamily="18" charset="-127"/>
              </a:rPr>
              <a:t>1980</a:t>
            </a:r>
          </a:p>
        </p:txBody>
      </p:sp>
      <p:cxnSp>
        <p:nvCxnSpPr>
          <p:cNvPr id="31" name="직선 연결선 30"/>
          <p:cNvCxnSpPr/>
          <p:nvPr/>
        </p:nvCxnSpPr>
        <p:spPr>
          <a:xfrm>
            <a:off x="229424" y="544364"/>
            <a:ext cx="349259" cy="0"/>
          </a:xfrm>
          <a:prstGeom prst="line">
            <a:avLst/>
          </a:prstGeom>
          <a:ln w="22225" cap="sq">
            <a:solidFill>
              <a:srgbClr val="DE5A00"/>
            </a:solidFill>
            <a:prstDash val="solid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그룹 196"/>
          <p:cNvGrpSpPr>
            <a:grpSpLocks/>
          </p:cNvGrpSpPr>
          <p:nvPr/>
        </p:nvGrpSpPr>
        <p:grpSpPr bwMode="auto">
          <a:xfrm rot="10800000">
            <a:off x="923132" y="589289"/>
            <a:ext cx="1128588" cy="301686"/>
            <a:chOff x="619199" y="2006777"/>
            <a:chExt cx="2219875" cy="474466"/>
          </a:xfrm>
        </p:grpSpPr>
        <p:sp>
          <p:nvSpPr>
            <p:cNvPr id="33" name="사다리꼴 32"/>
            <p:cNvSpPr/>
            <p:nvPr/>
          </p:nvSpPr>
          <p:spPr>
            <a:xfrm rot="10800000">
              <a:off x="619199" y="2006777"/>
              <a:ext cx="2219875" cy="455264"/>
            </a:xfrm>
            <a:prstGeom prst="trapezoid">
              <a:avLst>
                <a:gd name="adj" fmla="val 41611"/>
              </a:avLst>
            </a:prstGeom>
            <a:solidFill>
              <a:srgbClr val="045ECC"/>
            </a:solidFill>
            <a:ln w="3175">
              <a:noFill/>
            </a:ln>
            <a:effectLst>
              <a:outerShdw blurRad="12700" dist="38100" dir="4200000" algn="tl" rotWithShape="0">
                <a:prstClr val="black">
                  <a:alpha val="1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</a:endParaRPr>
            </a:p>
          </p:txBody>
        </p:sp>
        <p:sp>
          <p:nvSpPr>
            <p:cNvPr id="34" name="Freeform 5"/>
            <p:cNvSpPr>
              <a:spLocks/>
            </p:cNvSpPr>
            <p:nvPr/>
          </p:nvSpPr>
          <p:spPr bwMode="auto">
            <a:xfrm>
              <a:off x="640148" y="2006777"/>
              <a:ext cx="1136640" cy="474466"/>
            </a:xfrm>
            <a:custGeom>
              <a:avLst/>
              <a:gdLst>
                <a:gd name="T0" fmla="*/ 0 w 10073"/>
                <a:gd name="T1" fmla="*/ 0 h 10000"/>
                <a:gd name="T2" fmla="*/ 2147483647 w 10073"/>
                <a:gd name="T3" fmla="*/ 1068115034 h 10000"/>
                <a:gd name="T4" fmla="*/ 2147483647 w 10073"/>
                <a:gd name="T5" fmla="*/ 0 h 10000"/>
                <a:gd name="T6" fmla="*/ 0 w 10073"/>
                <a:gd name="T7" fmla="*/ 0 h 100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073" h="10000">
                  <a:moveTo>
                    <a:pt x="0" y="0"/>
                  </a:moveTo>
                  <a:cubicBezTo>
                    <a:pt x="612" y="8908"/>
                    <a:pt x="685" y="10000"/>
                    <a:pt x="685" y="10000"/>
                  </a:cubicBezTo>
                  <a:cubicBezTo>
                    <a:pt x="2262" y="4893"/>
                    <a:pt x="5330" y="2146"/>
                    <a:pt x="1007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1803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>
                <a:solidFill>
                  <a:prstClr val="black"/>
                </a:solidFill>
                <a:ea typeface="굴림" panose="020B0600000101010101" pitchFamily="50" charset="-127"/>
              </a:endParaRPr>
            </a:p>
          </p:txBody>
        </p:sp>
      </p:grpSp>
      <p:sp>
        <p:nvSpPr>
          <p:cNvPr id="36" name="직사각형 35"/>
          <p:cNvSpPr/>
          <p:nvPr/>
        </p:nvSpPr>
        <p:spPr>
          <a:xfrm>
            <a:off x="1170152" y="585555"/>
            <a:ext cx="633508" cy="323165"/>
          </a:xfrm>
          <a:prstGeom prst="rect">
            <a:avLst/>
          </a:prstGeom>
          <a:ln w="15875" cmpd="sng">
            <a:noFill/>
          </a:ln>
        </p:spPr>
        <p:txBody>
          <a:bodyPr wrap="none">
            <a:spAutoFit/>
          </a:bodyPr>
          <a:lstStyle/>
          <a:p>
            <a:pPr algn="ctr" fontAlgn="base"/>
            <a:r>
              <a:rPr kumimoji="1" lang="en-US" altLang="ko-KR" sz="1500" b="1" kern="0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</a:rPr>
              <a:t>1980</a:t>
            </a:r>
            <a:endParaRPr kumimoji="1" lang="ko-KR" altLang="en-US" sz="1500" b="1" kern="0" dirty="0">
              <a:gradFill>
                <a:gsLst>
                  <a:gs pos="0">
                    <a:prstClr val="white"/>
                  </a:gs>
                  <a:gs pos="100000">
                    <a:prstClr val="white"/>
                  </a:gs>
                </a:gsLst>
                <a:lin ang="5400000" scaled="0"/>
              </a:gradFill>
            </a:endParaRPr>
          </a:p>
        </p:txBody>
      </p:sp>
      <p:pic>
        <p:nvPicPr>
          <p:cNvPr id="41" name="Picture 3" descr="C:\Users\nipa\Desktop\BS-04-4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116632"/>
            <a:ext cx="1885950" cy="379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그룹 10"/>
          <p:cNvGrpSpPr/>
          <p:nvPr/>
        </p:nvGrpSpPr>
        <p:grpSpPr>
          <a:xfrm>
            <a:off x="2796150" y="1647087"/>
            <a:ext cx="5664282" cy="4334613"/>
            <a:chOff x="2796150" y="1647087"/>
            <a:chExt cx="5664282" cy="4334613"/>
          </a:xfrm>
        </p:grpSpPr>
        <p:sp>
          <p:nvSpPr>
            <p:cNvPr id="39" name="모서리가 둥근 직사각형 38"/>
            <p:cNvSpPr/>
            <p:nvPr/>
          </p:nvSpPr>
          <p:spPr>
            <a:xfrm>
              <a:off x="2796150" y="1647087"/>
              <a:ext cx="5458850" cy="4334613"/>
            </a:xfrm>
            <a:prstGeom prst="roundRect">
              <a:avLst>
                <a:gd name="adj" fmla="val 3689"/>
              </a:avLst>
            </a:prstGeom>
            <a:solidFill>
              <a:srgbClr val="007E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pic>
          <p:nvPicPr>
            <p:cNvPr id="40" name="그림 39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06" r="-1"/>
            <a:stretch/>
          </p:blipFill>
          <p:spPr>
            <a:xfrm>
              <a:off x="2870200" y="1696607"/>
              <a:ext cx="4838699" cy="1770493"/>
            </a:xfrm>
            <a:prstGeom prst="rect">
              <a:avLst/>
            </a:prstGeom>
          </p:spPr>
        </p:pic>
        <p:sp>
          <p:nvSpPr>
            <p:cNvPr id="10" name="모서리가 둥근 직사각형 9"/>
            <p:cNvSpPr/>
            <p:nvPr/>
          </p:nvSpPr>
          <p:spPr>
            <a:xfrm>
              <a:off x="2898924" y="2014240"/>
              <a:ext cx="5267176" cy="386586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5" name="직사각형 24"/>
            <p:cNvSpPr/>
            <p:nvPr/>
          </p:nvSpPr>
          <p:spPr>
            <a:xfrm>
              <a:off x="3449772" y="2492896"/>
              <a:ext cx="442849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042988" fontAlgn="base" latinLnBrk="0">
                <a:spcBef>
                  <a:spcPct val="0"/>
                </a:spcBef>
                <a:spcAft>
                  <a:spcPct val="0"/>
                </a:spcAft>
                <a:buClr>
                  <a:srgbClr val="161645"/>
                </a:buClr>
                <a:buSzPts val="1200"/>
                <a:defRPr/>
              </a:pPr>
              <a:r>
                <a:rPr kumimoji="1" lang="en-US" altLang="ko-KR" sz="2400" b="1" kern="0" dirty="0">
                  <a:gradFill>
                    <a:gsLst>
                      <a:gs pos="0">
                        <a:srgbClr val="034AA1"/>
                      </a:gs>
                      <a:gs pos="100000">
                        <a:srgbClr val="034AA1"/>
                      </a:gs>
                    </a:gsLst>
                    <a:lin ang="5400000" scaled="0"/>
                  </a:gradFill>
                  <a:latin typeface="Arial Narrow" panose="020B0606020202030204" pitchFamily="34" charset="0"/>
                </a:rPr>
                <a:t>IBM</a:t>
              </a:r>
              <a:r>
                <a:rPr kumimoji="1" lang="en-US" altLang="ko-KR" sz="2000" b="1" kern="0" dirty="0">
                  <a:gradFill>
                    <a:gsLst>
                      <a:gs pos="0">
                        <a:srgbClr val="034AA1"/>
                      </a:gs>
                      <a:gs pos="100000">
                        <a:srgbClr val="034AA1"/>
                      </a:gs>
                    </a:gsLst>
                    <a:lin ang="5400000" scaled="0"/>
                  </a:gradFill>
                  <a:latin typeface="Arial Narrow" panose="020B0606020202030204" pitchFamily="34" charset="0"/>
                </a:rPr>
                <a:t> </a:t>
              </a:r>
              <a:r>
                <a:rPr lang="en-US" altLang="ko-KR" sz="24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arrow" panose="020B0606020202030204" pitchFamily="34" charset="0"/>
                  <a:ea typeface="맑은 고딕" panose="020B0503020000020004" pitchFamily="50" charset="-127"/>
                </a:rPr>
                <a:t>used to be the absolute No. 1 </a:t>
              </a:r>
              <a:r>
                <a:rPr lang="en-US" altLang="ko-KR" sz="2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arrow" panose="020B0606020202030204" pitchFamily="34" charset="0"/>
                  <a:ea typeface="맑은 고딕" panose="020B0503020000020004" pitchFamily="50" charset="-127"/>
                </a:rPr>
                <a:t>company in </a:t>
              </a:r>
              <a:r>
                <a:rPr lang="en-US" altLang="ko-KR" sz="24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arrow" panose="020B0606020202030204" pitchFamily="34" charset="0"/>
                  <a:ea typeface="맑은 고딕" panose="020B0503020000020004" pitchFamily="50" charset="-127"/>
                </a:rPr>
                <a:t>IT</a:t>
              </a:r>
              <a:endParaRPr lang="en-US" altLang="ko-K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맑은 고딕" panose="020B0503020000020004" pitchFamily="50" charset="-127"/>
              </a:endParaRPr>
            </a:p>
          </p:txBody>
        </p:sp>
        <p:sp>
          <p:nvSpPr>
            <p:cNvPr id="2" name="직사각형 1"/>
            <p:cNvSpPr/>
            <p:nvPr/>
          </p:nvSpPr>
          <p:spPr>
            <a:xfrm>
              <a:off x="3444586" y="3557290"/>
              <a:ext cx="4572000" cy="83099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defTabSz="1042988" fontAlgn="base" latinLnBrk="0">
                <a:spcBef>
                  <a:spcPct val="0"/>
                </a:spcBef>
                <a:spcAft>
                  <a:spcPct val="0"/>
                </a:spcAft>
                <a:buClr>
                  <a:srgbClr val="161645"/>
                </a:buClr>
                <a:buSzPts val="1200"/>
                <a:defRPr/>
              </a:pPr>
              <a:r>
                <a:rPr lang="en-US" altLang="ko-KR" sz="24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arrow" panose="020B0606020202030204" pitchFamily="34" charset="0"/>
                  <a:ea typeface="맑은 고딕" panose="020B0503020000020004" pitchFamily="50" charset="-127"/>
                </a:rPr>
                <a:t>IBM was famous for their </a:t>
              </a:r>
              <a:br>
                <a:rPr lang="en-US" altLang="ko-KR" sz="24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arrow" panose="020B0606020202030204" pitchFamily="34" charset="0"/>
                  <a:ea typeface="맑은 고딕" panose="020B0503020000020004" pitchFamily="50" charset="-127"/>
                </a:rPr>
              </a:br>
              <a:r>
                <a:rPr kumimoji="1" lang="en-US" altLang="ko-KR" sz="2400" b="1" kern="0" dirty="0" smtClean="0">
                  <a:gradFill>
                    <a:gsLst>
                      <a:gs pos="0">
                        <a:srgbClr val="034AA1"/>
                      </a:gs>
                      <a:gs pos="100000">
                        <a:srgbClr val="034AA1"/>
                      </a:gs>
                    </a:gsLst>
                    <a:lin ang="5400000" scaled="0"/>
                  </a:gradFill>
                  <a:latin typeface="Arial Narrow" panose="020B0606020202030204" pitchFamily="34" charset="0"/>
                </a:rPr>
                <a:t>System </a:t>
              </a:r>
              <a:r>
                <a:rPr kumimoji="1" lang="en-US" altLang="ko-KR" sz="2400" b="1" kern="0" dirty="0">
                  <a:gradFill>
                    <a:gsLst>
                      <a:gs pos="0">
                        <a:srgbClr val="034AA1"/>
                      </a:gs>
                      <a:gs pos="100000">
                        <a:srgbClr val="034AA1"/>
                      </a:gs>
                    </a:gsLst>
                    <a:lin ang="5400000" scaled="0"/>
                  </a:gradFill>
                  <a:latin typeface="Arial Narrow" panose="020B0606020202030204" pitchFamily="34" charset="0"/>
                </a:rPr>
                <a:t>360 Mainframe Computer</a:t>
              </a:r>
            </a:p>
          </p:txBody>
        </p:sp>
        <p:sp>
          <p:nvSpPr>
            <p:cNvPr id="3" name="직사각형 2"/>
            <p:cNvSpPr/>
            <p:nvPr/>
          </p:nvSpPr>
          <p:spPr>
            <a:xfrm>
              <a:off x="3456384" y="4614227"/>
              <a:ext cx="5004048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042988" fontAlgn="base" latinLnBrk="0">
                <a:spcBef>
                  <a:spcPct val="0"/>
                </a:spcBef>
                <a:spcAft>
                  <a:spcPct val="0"/>
                </a:spcAft>
                <a:buClr>
                  <a:srgbClr val="161645"/>
                </a:buClr>
                <a:buSzPts val="1200"/>
                <a:defRPr/>
              </a:pPr>
              <a:r>
                <a:rPr lang="en-US" altLang="ko-KR" sz="24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arrow" panose="020B0606020202030204" pitchFamily="34" charset="0"/>
                  <a:ea typeface="맑은 고딕" panose="020B0503020000020004" pitchFamily="50" charset="-127"/>
                </a:rPr>
                <a:t>IBM’s market value </a:t>
              </a:r>
              <a:r>
                <a:rPr lang="en-US" altLang="ko-KR" sz="2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arrow" panose="020B0606020202030204" pitchFamily="34" charset="0"/>
                  <a:ea typeface="맑은 고딕" panose="020B0503020000020004" pitchFamily="50" charset="-127"/>
                </a:rPr>
                <a:t>was about </a:t>
              </a:r>
              <a:r>
                <a:rPr kumimoji="1" lang="en-US" altLang="ko-KR" sz="2400" b="1" kern="0" dirty="0">
                  <a:gradFill>
                    <a:gsLst>
                      <a:gs pos="0">
                        <a:srgbClr val="034AA1"/>
                      </a:gs>
                      <a:gs pos="100000">
                        <a:srgbClr val="034AA1"/>
                      </a:gs>
                    </a:gsLst>
                    <a:lin ang="5400000" scaled="0"/>
                  </a:gradFill>
                  <a:latin typeface="Arial Narrow" panose="020B0606020202030204" pitchFamily="34" charset="0"/>
                </a:rPr>
                <a:t>4 times higher than </a:t>
              </a:r>
              <a:r>
                <a:rPr kumimoji="1" lang="en-US" altLang="ko-KR" sz="2400" b="1" kern="0" dirty="0" smtClean="0">
                  <a:gradFill>
                    <a:gsLst>
                      <a:gs pos="0">
                        <a:srgbClr val="034AA1"/>
                      </a:gs>
                      <a:gs pos="100000">
                        <a:srgbClr val="034AA1"/>
                      </a:gs>
                    </a:gsLst>
                    <a:lin ang="5400000" scaled="0"/>
                  </a:gradFill>
                  <a:latin typeface="Arial Narrow" panose="020B0606020202030204" pitchFamily="34" charset="0"/>
                </a:rPr>
                <a:t>that of HP </a:t>
              </a:r>
              <a:r>
                <a:rPr kumimoji="1" lang="en-US" altLang="ko-KR" b="1" kern="0" dirty="0" smtClean="0">
                  <a:gradFill>
                    <a:gsLst>
                      <a:gs pos="0">
                        <a:prstClr val="black">
                          <a:lumMod val="75000"/>
                          <a:lumOff val="25000"/>
                        </a:prstClr>
                      </a:gs>
                      <a:gs pos="100000">
                        <a:prstClr val="black">
                          <a:lumMod val="75000"/>
                          <a:lumOff val="25000"/>
                        </a:prstClr>
                      </a:gs>
                    </a:gsLst>
                    <a:lin ang="5400000" scaled="0"/>
                  </a:gradFill>
                </a:rPr>
                <a:t>(</a:t>
              </a:r>
              <a:r>
                <a:rPr lang="en-US" altLang="ko-KR" sz="24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arrow" panose="020B0606020202030204" pitchFamily="34" charset="0"/>
                  <a:ea typeface="맑은 고딕" panose="020B0503020000020004" pitchFamily="50" charset="-127"/>
                </a:rPr>
                <a:t>2nd </a:t>
              </a:r>
              <a:r>
                <a:rPr lang="en-US" altLang="ko-KR" sz="2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arrow" panose="020B0606020202030204" pitchFamily="34" charset="0"/>
                  <a:ea typeface="맑은 고딕" panose="020B0503020000020004" pitchFamily="50" charset="-127"/>
                </a:rPr>
                <a:t>highest)</a:t>
              </a:r>
              <a:endPara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맑은 고딕" panose="020B0503020000020004" pitchFamily="50" charset="-127"/>
              </a:endParaRPr>
            </a:p>
          </p:txBody>
        </p:sp>
        <p:grpSp>
          <p:nvGrpSpPr>
            <p:cNvPr id="46" name="그룹 45"/>
            <p:cNvGrpSpPr/>
            <p:nvPr/>
          </p:nvGrpSpPr>
          <p:grpSpPr>
            <a:xfrm>
              <a:off x="3216852" y="2590800"/>
              <a:ext cx="203020" cy="348186"/>
              <a:chOff x="409755" y="4148034"/>
              <a:chExt cx="97813" cy="153813"/>
            </a:xfrm>
            <a:solidFill>
              <a:srgbClr val="0070C0"/>
            </a:solidFill>
          </p:grpSpPr>
          <p:sp>
            <p:nvSpPr>
              <p:cNvPr id="47" name="모서리가 둥근 직사각형 46"/>
              <p:cNvSpPr/>
              <p:nvPr/>
            </p:nvSpPr>
            <p:spPr>
              <a:xfrm>
                <a:off x="409755" y="4148034"/>
                <a:ext cx="54677" cy="54677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8" name="모서리가 둥근 직사각형 47"/>
              <p:cNvSpPr/>
              <p:nvPr/>
            </p:nvSpPr>
            <p:spPr>
              <a:xfrm>
                <a:off x="452891" y="4197602"/>
                <a:ext cx="54677" cy="54677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9" name="모서리가 둥근 직사각형 48"/>
              <p:cNvSpPr/>
              <p:nvPr/>
            </p:nvSpPr>
            <p:spPr>
              <a:xfrm>
                <a:off x="409755" y="4247170"/>
                <a:ext cx="54677" cy="54677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54" name="그룹 53"/>
            <p:cNvGrpSpPr/>
            <p:nvPr/>
          </p:nvGrpSpPr>
          <p:grpSpPr>
            <a:xfrm>
              <a:off x="3189963" y="3644900"/>
              <a:ext cx="203020" cy="348186"/>
              <a:chOff x="409755" y="4148034"/>
              <a:chExt cx="97813" cy="153813"/>
            </a:xfrm>
            <a:solidFill>
              <a:srgbClr val="0070C0"/>
            </a:solidFill>
          </p:grpSpPr>
          <p:sp>
            <p:nvSpPr>
              <p:cNvPr id="55" name="모서리가 둥근 직사각형 54"/>
              <p:cNvSpPr/>
              <p:nvPr/>
            </p:nvSpPr>
            <p:spPr>
              <a:xfrm>
                <a:off x="409755" y="4148034"/>
                <a:ext cx="54677" cy="54677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6" name="모서리가 둥근 직사각형 55"/>
              <p:cNvSpPr/>
              <p:nvPr/>
            </p:nvSpPr>
            <p:spPr>
              <a:xfrm>
                <a:off x="452891" y="4197602"/>
                <a:ext cx="54677" cy="54677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7" name="모서리가 둥근 직사각형 56"/>
              <p:cNvSpPr/>
              <p:nvPr/>
            </p:nvSpPr>
            <p:spPr>
              <a:xfrm>
                <a:off x="409755" y="4247170"/>
                <a:ext cx="54677" cy="54677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58" name="그룹 57"/>
            <p:cNvGrpSpPr/>
            <p:nvPr/>
          </p:nvGrpSpPr>
          <p:grpSpPr>
            <a:xfrm>
              <a:off x="3228063" y="4724400"/>
              <a:ext cx="203020" cy="348186"/>
              <a:chOff x="409755" y="4148034"/>
              <a:chExt cx="97813" cy="153813"/>
            </a:xfrm>
            <a:solidFill>
              <a:srgbClr val="0070C0"/>
            </a:solidFill>
          </p:grpSpPr>
          <p:sp>
            <p:nvSpPr>
              <p:cNvPr id="59" name="모서리가 둥근 직사각형 58"/>
              <p:cNvSpPr/>
              <p:nvPr/>
            </p:nvSpPr>
            <p:spPr>
              <a:xfrm>
                <a:off x="409755" y="4148034"/>
                <a:ext cx="54677" cy="54677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0" name="모서리가 둥근 직사각형 59"/>
              <p:cNvSpPr/>
              <p:nvPr/>
            </p:nvSpPr>
            <p:spPr>
              <a:xfrm>
                <a:off x="452891" y="4197602"/>
                <a:ext cx="54677" cy="54677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1" name="모서리가 둥근 직사각형 60"/>
              <p:cNvSpPr/>
              <p:nvPr/>
            </p:nvSpPr>
            <p:spPr>
              <a:xfrm>
                <a:off x="409755" y="4247170"/>
                <a:ext cx="54677" cy="54677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46373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C:\Users\O\Desktop\마스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" y="3297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7" name="그룹 56"/>
          <p:cNvGrpSpPr/>
          <p:nvPr/>
        </p:nvGrpSpPr>
        <p:grpSpPr>
          <a:xfrm>
            <a:off x="2796150" y="1647087"/>
            <a:ext cx="5458850" cy="4334613"/>
            <a:chOff x="2796150" y="1647087"/>
            <a:chExt cx="5458850" cy="4334613"/>
          </a:xfrm>
        </p:grpSpPr>
        <p:sp>
          <p:nvSpPr>
            <p:cNvPr id="58" name="모서리가 둥근 직사각형 57"/>
            <p:cNvSpPr/>
            <p:nvPr/>
          </p:nvSpPr>
          <p:spPr>
            <a:xfrm>
              <a:off x="2796150" y="1647087"/>
              <a:ext cx="5458850" cy="4334613"/>
            </a:xfrm>
            <a:prstGeom prst="roundRect">
              <a:avLst>
                <a:gd name="adj" fmla="val 3689"/>
              </a:avLst>
            </a:prstGeom>
            <a:solidFill>
              <a:srgbClr val="007E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pic>
          <p:nvPicPr>
            <p:cNvPr id="59" name="그림 5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06" r="-1"/>
            <a:stretch/>
          </p:blipFill>
          <p:spPr>
            <a:xfrm>
              <a:off x="2870200" y="1696607"/>
              <a:ext cx="4838699" cy="1770493"/>
            </a:xfrm>
            <a:prstGeom prst="rect">
              <a:avLst/>
            </a:prstGeom>
          </p:spPr>
        </p:pic>
        <p:sp>
          <p:nvSpPr>
            <p:cNvPr id="60" name="모서리가 둥근 직사각형 59"/>
            <p:cNvSpPr/>
            <p:nvPr/>
          </p:nvSpPr>
          <p:spPr>
            <a:xfrm>
              <a:off x="2898924" y="2014240"/>
              <a:ext cx="5267176" cy="386586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1" name="직사각형 60"/>
            <p:cNvSpPr/>
            <p:nvPr/>
          </p:nvSpPr>
          <p:spPr>
            <a:xfrm>
              <a:off x="3449772" y="2492896"/>
              <a:ext cx="442849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042988" fontAlgn="base" latinLnBrk="0">
                <a:spcBef>
                  <a:spcPct val="0"/>
                </a:spcBef>
                <a:spcAft>
                  <a:spcPct val="0"/>
                </a:spcAft>
                <a:buClr>
                  <a:srgbClr val="161645"/>
                </a:buClr>
                <a:buSzPts val="1200"/>
                <a:defRPr/>
              </a:pPr>
              <a:r>
                <a:rPr lang="en-US" altLang="ko-KR" sz="24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arrow" panose="020B0606020202030204" pitchFamily="34" charset="0"/>
                  <a:ea typeface="맑은 고딕" panose="020B0503020000020004" pitchFamily="50" charset="-127"/>
                </a:rPr>
                <a:t>Many </a:t>
              </a:r>
              <a:r>
                <a:rPr kumimoji="1" lang="en-US" altLang="ko-KR" sz="2400" b="1" kern="0" dirty="0">
                  <a:gradFill>
                    <a:gsLst>
                      <a:gs pos="0">
                        <a:srgbClr val="034AA1"/>
                      </a:gs>
                      <a:gs pos="100000">
                        <a:srgbClr val="034AA1"/>
                      </a:gs>
                    </a:gsLst>
                    <a:lin ang="5400000" scaled="0"/>
                  </a:gradFill>
                  <a:latin typeface="Arial Narrow" panose="020B0606020202030204" pitchFamily="34" charset="0"/>
                </a:rPr>
                <a:t>Japanese </a:t>
              </a:r>
              <a:r>
                <a:rPr kumimoji="1" lang="en-US" altLang="ko-KR" sz="2400" b="1" kern="0" dirty="0" smtClean="0">
                  <a:gradFill>
                    <a:gsLst>
                      <a:gs pos="0">
                        <a:srgbClr val="034AA1"/>
                      </a:gs>
                      <a:gs pos="100000">
                        <a:srgbClr val="034AA1"/>
                      </a:gs>
                    </a:gsLst>
                    <a:lin ang="5400000" scaled="0"/>
                  </a:gradFill>
                  <a:latin typeface="Arial Narrow" panose="020B0606020202030204" pitchFamily="34" charset="0"/>
                </a:rPr>
                <a:t>home appliance companies rose to the top</a:t>
              </a:r>
              <a:endParaRPr kumimoji="1" lang="en-US" altLang="ko-KR" sz="2400" b="1" kern="0" dirty="0">
                <a:gradFill>
                  <a:gsLst>
                    <a:gs pos="0">
                      <a:srgbClr val="034AA1"/>
                    </a:gs>
                    <a:gs pos="100000">
                      <a:srgbClr val="034AA1"/>
                    </a:gs>
                  </a:gsLst>
                  <a:lin ang="5400000" scaled="0"/>
                </a:gradFill>
                <a:latin typeface="Arial Narrow" panose="020B0606020202030204" pitchFamily="34" charset="0"/>
              </a:endParaRPr>
            </a:p>
          </p:txBody>
        </p:sp>
        <p:sp>
          <p:nvSpPr>
            <p:cNvPr id="62" name="직사각형 61"/>
            <p:cNvSpPr/>
            <p:nvPr/>
          </p:nvSpPr>
          <p:spPr>
            <a:xfrm>
              <a:off x="3444586" y="3557290"/>
              <a:ext cx="4721514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042988" fontAlgn="base" latinLnBrk="0">
                <a:spcBef>
                  <a:spcPct val="0"/>
                </a:spcBef>
                <a:spcAft>
                  <a:spcPct val="0"/>
                </a:spcAft>
                <a:buClr>
                  <a:srgbClr val="161645"/>
                </a:buClr>
                <a:buSzPts val="1200"/>
                <a:defRPr/>
              </a:pPr>
              <a:r>
                <a:rPr lang="en-US" altLang="ko-KR" sz="24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arrow" panose="020B0606020202030204" pitchFamily="34" charset="0"/>
                  <a:ea typeface="맑은 고딕" panose="020B0503020000020004" pitchFamily="50" charset="-127"/>
                </a:rPr>
                <a:t>The </a:t>
              </a:r>
              <a:r>
                <a:rPr lang="en-US" altLang="ko-KR" sz="2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arrow" panose="020B0606020202030204" pitchFamily="34" charset="0"/>
                  <a:ea typeface="맑은 고딕" panose="020B0503020000020004" pitchFamily="50" charset="-127"/>
                </a:rPr>
                <a:t>computer industry </a:t>
              </a:r>
              <a:r>
                <a:rPr lang="en-US" altLang="ko-KR" sz="24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arrow" panose="020B0606020202030204" pitchFamily="34" charset="0"/>
                  <a:ea typeface="맑은 고딕" panose="020B0503020000020004" pitchFamily="50" charset="-127"/>
                </a:rPr>
                <a:t>began trending toward </a:t>
              </a:r>
              <a:r>
                <a:rPr kumimoji="1" lang="en-US" altLang="ko-KR" sz="2400" b="1" kern="0" dirty="0" smtClean="0">
                  <a:gradFill>
                    <a:gsLst>
                      <a:gs pos="0">
                        <a:srgbClr val="034AA1"/>
                      </a:gs>
                      <a:gs pos="100000">
                        <a:srgbClr val="034AA1"/>
                      </a:gs>
                    </a:gsLst>
                    <a:lin ang="5400000" scaled="0"/>
                  </a:gradFill>
                  <a:latin typeface="Arial Narrow" panose="020B0606020202030204" pitchFamily="34" charset="0"/>
                </a:rPr>
                <a:t>Personal Computers</a:t>
              </a:r>
              <a:endParaRPr kumimoji="1" lang="en-US" altLang="ko-KR" sz="2400" b="1" kern="0" dirty="0">
                <a:gradFill>
                  <a:gsLst>
                    <a:gs pos="0">
                      <a:srgbClr val="034AA1"/>
                    </a:gs>
                    <a:gs pos="100000">
                      <a:srgbClr val="034AA1"/>
                    </a:gs>
                  </a:gsLst>
                  <a:lin ang="5400000" scaled="0"/>
                </a:gradFill>
                <a:latin typeface="Arial Narrow" panose="020B0606020202030204" pitchFamily="34" charset="0"/>
              </a:endParaRPr>
            </a:p>
          </p:txBody>
        </p:sp>
        <p:sp>
          <p:nvSpPr>
            <p:cNvPr id="63" name="직사각형 62"/>
            <p:cNvSpPr/>
            <p:nvPr/>
          </p:nvSpPr>
          <p:spPr>
            <a:xfrm>
              <a:off x="3456384" y="4614227"/>
              <a:ext cx="4572000" cy="46166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defTabSz="1042988" fontAlgn="base" latinLnBrk="0">
                <a:spcBef>
                  <a:spcPct val="0"/>
                </a:spcBef>
                <a:spcAft>
                  <a:spcPct val="0"/>
                </a:spcAft>
                <a:buClr>
                  <a:srgbClr val="161645"/>
                </a:buClr>
                <a:buSzPts val="1200"/>
                <a:defRPr/>
              </a:pPr>
              <a:r>
                <a:rPr lang="en-US" altLang="ko-KR" sz="2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arrow" panose="020B0606020202030204" pitchFamily="34" charset="0"/>
                  <a:ea typeface="맑은 고딕" panose="020B0503020000020004" pitchFamily="50" charset="-127"/>
                </a:rPr>
                <a:t>IBM opened </a:t>
              </a:r>
              <a:r>
                <a:rPr kumimoji="1" lang="en-US" altLang="ko-KR" sz="2400" b="1" kern="0" dirty="0">
                  <a:gradFill>
                    <a:gsLst>
                      <a:gs pos="0">
                        <a:srgbClr val="034AA1"/>
                      </a:gs>
                      <a:gs pos="100000">
                        <a:srgbClr val="034AA1"/>
                      </a:gs>
                    </a:gsLst>
                    <a:lin ang="5400000" scaled="0"/>
                  </a:gradFill>
                  <a:latin typeface="Arial Narrow" panose="020B0606020202030204" pitchFamily="34" charset="0"/>
                </a:rPr>
                <a:t>PC </a:t>
              </a:r>
              <a:r>
                <a:rPr kumimoji="1" lang="en-US" altLang="ko-KR" sz="2400" b="1" kern="0" dirty="0" smtClean="0">
                  <a:gradFill>
                    <a:gsLst>
                      <a:gs pos="0">
                        <a:srgbClr val="034AA1"/>
                      </a:gs>
                      <a:gs pos="100000">
                        <a:srgbClr val="034AA1"/>
                      </a:gs>
                    </a:gsLst>
                    <a:lin ang="5400000" scaled="0"/>
                  </a:gradFill>
                  <a:latin typeface="Arial Narrow" panose="020B0606020202030204" pitchFamily="34" charset="0"/>
                </a:rPr>
                <a:t>specification</a:t>
              </a:r>
              <a:endParaRPr kumimoji="1" lang="en-US" altLang="ko-KR" sz="2400" b="1" kern="0" dirty="0">
                <a:gradFill>
                  <a:gsLst>
                    <a:gs pos="0">
                      <a:srgbClr val="034AA1"/>
                    </a:gs>
                    <a:gs pos="100000">
                      <a:srgbClr val="034AA1"/>
                    </a:gs>
                  </a:gsLst>
                  <a:lin ang="5400000" scaled="0"/>
                </a:gradFill>
                <a:latin typeface="Arial Narrow" panose="020B0606020202030204" pitchFamily="34" charset="0"/>
              </a:endParaRPr>
            </a:p>
          </p:txBody>
        </p:sp>
        <p:grpSp>
          <p:nvGrpSpPr>
            <p:cNvPr id="64" name="그룹 63"/>
            <p:cNvGrpSpPr/>
            <p:nvPr/>
          </p:nvGrpSpPr>
          <p:grpSpPr>
            <a:xfrm>
              <a:off x="3216852" y="2590800"/>
              <a:ext cx="203020" cy="348186"/>
              <a:chOff x="409755" y="4148034"/>
              <a:chExt cx="97813" cy="153813"/>
            </a:xfrm>
            <a:solidFill>
              <a:srgbClr val="0070C0"/>
            </a:solidFill>
          </p:grpSpPr>
          <p:sp>
            <p:nvSpPr>
              <p:cNvPr id="73" name="모서리가 둥근 직사각형 72"/>
              <p:cNvSpPr/>
              <p:nvPr/>
            </p:nvSpPr>
            <p:spPr>
              <a:xfrm>
                <a:off x="409755" y="4148034"/>
                <a:ext cx="54677" cy="54677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4" name="모서리가 둥근 직사각형 73"/>
              <p:cNvSpPr/>
              <p:nvPr/>
            </p:nvSpPr>
            <p:spPr>
              <a:xfrm>
                <a:off x="452891" y="4197602"/>
                <a:ext cx="54677" cy="54677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5" name="모서리가 둥근 직사각형 74"/>
              <p:cNvSpPr/>
              <p:nvPr/>
            </p:nvSpPr>
            <p:spPr>
              <a:xfrm>
                <a:off x="409755" y="4247170"/>
                <a:ext cx="54677" cy="54677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65" name="그룹 64"/>
            <p:cNvGrpSpPr/>
            <p:nvPr/>
          </p:nvGrpSpPr>
          <p:grpSpPr>
            <a:xfrm>
              <a:off x="3189963" y="3644900"/>
              <a:ext cx="203020" cy="348186"/>
              <a:chOff x="409755" y="4148034"/>
              <a:chExt cx="97813" cy="153813"/>
            </a:xfrm>
            <a:solidFill>
              <a:srgbClr val="0070C0"/>
            </a:solidFill>
          </p:grpSpPr>
          <p:sp>
            <p:nvSpPr>
              <p:cNvPr id="70" name="모서리가 둥근 직사각형 69"/>
              <p:cNvSpPr/>
              <p:nvPr/>
            </p:nvSpPr>
            <p:spPr>
              <a:xfrm>
                <a:off x="409755" y="4148034"/>
                <a:ext cx="54677" cy="54677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1" name="모서리가 둥근 직사각형 70"/>
              <p:cNvSpPr/>
              <p:nvPr/>
            </p:nvSpPr>
            <p:spPr>
              <a:xfrm>
                <a:off x="452891" y="4197602"/>
                <a:ext cx="54677" cy="54677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2" name="모서리가 둥근 직사각형 71"/>
              <p:cNvSpPr/>
              <p:nvPr/>
            </p:nvSpPr>
            <p:spPr>
              <a:xfrm>
                <a:off x="409755" y="4247170"/>
                <a:ext cx="54677" cy="54677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66" name="그룹 65"/>
            <p:cNvGrpSpPr/>
            <p:nvPr/>
          </p:nvGrpSpPr>
          <p:grpSpPr>
            <a:xfrm>
              <a:off x="3228063" y="4724400"/>
              <a:ext cx="203020" cy="348186"/>
              <a:chOff x="409755" y="4148034"/>
              <a:chExt cx="97813" cy="153813"/>
            </a:xfrm>
            <a:solidFill>
              <a:srgbClr val="0070C0"/>
            </a:solidFill>
          </p:grpSpPr>
          <p:sp>
            <p:nvSpPr>
              <p:cNvPr id="67" name="모서리가 둥근 직사각형 66"/>
              <p:cNvSpPr/>
              <p:nvPr/>
            </p:nvSpPr>
            <p:spPr>
              <a:xfrm>
                <a:off x="409755" y="4148034"/>
                <a:ext cx="54677" cy="54677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8" name="모서리가 둥근 직사각형 67"/>
              <p:cNvSpPr/>
              <p:nvPr/>
            </p:nvSpPr>
            <p:spPr>
              <a:xfrm>
                <a:off x="452891" y="4197602"/>
                <a:ext cx="54677" cy="54677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9" name="모서리가 둥근 직사각형 68"/>
              <p:cNvSpPr/>
              <p:nvPr/>
            </p:nvSpPr>
            <p:spPr>
              <a:xfrm>
                <a:off x="409755" y="4247170"/>
                <a:ext cx="54677" cy="54677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</p:grpSp>
      </p:grpSp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43" t="19445" r="29297" b="8191"/>
          <a:stretch/>
        </p:blipFill>
        <p:spPr bwMode="auto">
          <a:xfrm>
            <a:off x="555398" y="980728"/>
            <a:ext cx="1864996" cy="5660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그룹 14"/>
          <p:cNvGrpSpPr/>
          <p:nvPr/>
        </p:nvGrpSpPr>
        <p:grpSpPr>
          <a:xfrm>
            <a:off x="1818387" y="948758"/>
            <a:ext cx="170948" cy="4407982"/>
            <a:chOff x="3170693" y="948758"/>
            <a:chExt cx="170948" cy="4407982"/>
          </a:xfrm>
        </p:grpSpPr>
        <p:sp>
          <p:nvSpPr>
            <p:cNvPr id="94" name="포인트가 5개인 별 93"/>
            <p:cNvSpPr/>
            <p:nvPr/>
          </p:nvSpPr>
          <p:spPr>
            <a:xfrm>
              <a:off x="3175688" y="3087436"/>
              <a:ext cx="157332" cy="144016"/>
            </a:xfrm>
            <a:prstGeom prst="star5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95" name="포인트가 5개인 별 94"/>
            <p:cNvSpPr/>
            <p:nvPr/>
          </p:nvSpPr>
          <p:spPr>
            <a:xfrm>
              <a:off x="3170693" y="5212724"/>
              <a:ext cx="157332" cy="144016"/>
            </a:xfrm>
            <a:prstGeom prst="star5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96" name="포인트가 5개인 별 95"/>
            <p:cNvSpPr/>
            <p:nvPr/>
          </p:nvSpPr>
          <p:spPr>
            <a:xfrm>
              <a:off x="3173496" y="5001042"/>
              <a:ext cx="157332" cy="144016"/>
            </a:xfrm>
            <a:prstGeom prst="star5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80" name="포인트가 5개인 별 79"/>
            <p:cNvSpPr/>
            <p:nvPr/>
          </p:nvSpPr>
          <p:spPr>
            <a:xfrm>
              <a:off x="3184309" y="948758"/>
              <a:ext cx="157332" cy="144016"/>
            </a:xfrm>
            <a:prstGeom prst="star5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81" name="포인트가 5개인 별 80"/>
            <p:cNvSpPr/>
            <p:nvPr/>
          </p:nvSpPr>
          <p:spPr>
            <a:xfrm>
              <a:off x="3175688" y="3406264"/>
              <a:ext cx="157332" cy="144016"/>
            </a:xfrm>
            <a:prstGeom prst="star5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4" name="그룹 3"/>
          <p:cNvGrpSpPr/>
          <p:nvPr/>
        </p:nvGrpSpPr>
        <p:grpSpPr>
          <a:xfrm>
            <a:off x="412012" y="1145841"/>
            <a:ext cx="165959" cy="2767312"/>
            <a:chOff x="2147915" y="1145841"/>
            <a:chExt cx="165959" cy="2767312"/>
          </a:xfrm>
        </p:grpSpPr>
        <p:sp>
          <p:nvSpPr>
            <p:cNvPr id="26" name="포인트가 5개인 별 25"/>
            <p:cNvSpPr/>
            <p:nvPr/>
          </p:nvSpPr>
          <p:spPr>
            <a:xfrm>
              <a:off x="2156541" y="1145841"/>
              <a:ext cx="157332" cy="144016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7" name="포인트가 5개인 별 26"/>
            <p:cNvSpPr/>
            <p:nvPr/>
          </p:nvSpPr>
          <p:spPr>
            <a:xfrm>
              <a:off x="2156542" y="1340768"/>
              <a:ext cx="157332" cy="144016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8" name="포인트가 5개인 별 27"/>
            <p:cNvSpPr/>
            <p:nvPr/>
          </p:nvSpPr>
          <p:spPr>
            <a:xfrm>
              <a:off x="2154235" y="1710152"/>
              <a:ext cx="157332" cy="144016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9" name="포인트가 5개인 별 28"/>
            <p:cNvSpPr/>
            <p:nvPr/>
          </p:nvSpPr>
          <p:spPr>
            <a:xfrm>
              <a:off x="2154262" y="1890954"/>
              <a:ext cx="157332" cy="144016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30" name="포인트가 5개인 별 29"/>
            <p:cNvSpPr/>
            <p:nvPr/>
          </p:nvSpPr>
          <p:spPr>
            <a:xfrm>
              <a:off x="2154262" y="2069474"/>
              <a:ext cx="157332" cy="144016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31" name="포인트가 5개인 별 30"/>
            <p:cNvSpPr/>
            <p:nvPr/>
          </p:nvSpPr>
          <p:spPr>
            <a:xfrm>
              <a:off x="2150299" y="2268246"/>
              <a:ext cx="157332" cy="144016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32" name="포인트가 5개인 별 31"/>
            <p:cNvSpPr/>
            <p:nvPr/>
          </p:nvSpPr>
          <p:spPr>
            <a:xfrm>
              <a:off x="2152606" y="2453076"/>
              <a:ext cx="157332" cy="144016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33" name="포인트가 5개인 별 32"/>
            <p:cNvSpPr/>
            <p:nvPr/>
          </p:nvSpPr>
          <p:spPr>
            <a:xfrm>
              <a:off x="2147915" y="2636912"/>
              <a:ext cx="157332" cy="144016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34" name="포인트가 5개인 별 33"/>
            <p:cNvSpPr/>
            <p:nvPr/>
          </p:nvSpPr>
          <p:spPr>
            <a:xfrm>
              <a:off x="2152606" y="2823816"/>
              <a:ext cx="157332" cy="144016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35" name="포인트가 5개인 별 34"/>
            <p:cNvSpPr/>
            <p:nvPr/>
          </p:nvSpPr>
          <p:spPr>
            <a:xfrm>
              <a:off x="2151609" y="3212976"/>
              <a:ext cx="157332" cy="144016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36" name="포인트가 5개인 별 35"/>
            <p:cNvSpPr/>
            <p:nvPr/>
          </p:nvSpPr>
          <p:spPr>
            <a:xfrm>
              <a:off x="2151609" y="3769137"/>
              <a:ext cx="157332" cy="144016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37" name="Picture 4" descr="C:\Users\O\Desktop\라인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75" t="41600"/>
          <a:stretch/>
        </p:blipFill>
        <p:spPr bwMode="auto">
          <a:xfrm>
            <a:off x="8083916" y="2852936"/>
            <a:ext cx="1061864" cy="400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8677809" y="6520259"/>
            <a:ext cx="430695" cy="365125"/>
          </a:xfrm>
        </p:spPr>
        <p:txBody>
          <a:bodyPr/>
          <a:lstStyle/>
          <a:p>
            <a:fld id="{39B9D086-CB07-40F2-BE8A-FA3E89239419}" type="slidenum">
              <a:rPr lang="ko-KR" altLang="en-US" smtClean="0"/>
              <a:pPr/>
              <a:t>9</a:t>
            </a:fld>
            <a:endParaRPr lang="ko-KR" altLang="en-US" dirty="0"/>
          </a:p>
        </p:txBody>
      </p:sp>
      <p:grpSp>
        <p:nvGrpSpPr>
          <p:cNvPr id="3" name="그룹 2"/>
          <p:cNvGrpSpPr/>
          <p:nvPr/>
        </p:nvGrpSpPr>
        <p:grpSpPr>
          <a:xfrm>
            <a:off x="2780309" y="829323"/>
            <a:ext cx="5447623" cy="624531"/>
            <a:chOff x="2780309" y="829323"/>
            <a:chExt cx="5447623" cy="624531"/>
          </a:xfrm>
        </p:grpSpPr>
        <p:pic>
          <p:nvPicPr>
            <p:cNvPr id="47" name="그림 46" descr="4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780309" y="836712"/>
              <a:ext cx="5447623" cy="617142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>
              <a:off x="3491880" y="829323"/>
              <a:ext cx="4176464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2400" b="1" dirty="0">
                  <a:solidFill>
                    <a:schemeClr val="bg1"/>
                  </a:solidFill>
                  <a:latin typeface="Arial Narrow" panose="020B0606020202030204" pitchFamily="34" charset="0"/>
                  <a:ea typeface="맑은 고딕" panose="020B0503020000020004" pitchFamily="50" charset="-127"/>
                </a:rPr>
                <a:t>Era of Electronics · PC </a:t>
              </a:r>
              <a:r>
                <a:rPr lang="ko-KR" altLang="en-US" sz="2400" b="1" dirty="0">
                  <a:solidFill>
                    <a:schemeClr val="bg1"/>
                  </a:solidFill>
                  <a:latin typeface="Arial Narrow" panose="020B0606020202030204" pitchFamily="34" charset="0"/>
                  <a:ea typeface="맑은 고딕" panose="020B0503020000020004" pitchFamily="50" charset="-127"/>
                </a:rPr>
                <a:t> </a:t>
              </a:r>
            </a:p>
          </p:txBody>
        </p:sp>
      </p:grpSp>
      <p:cxnSp>
        <p:nvCxnSpPr>
          <p:cNvPr id="49" name="직선 연결선 48"/>
          <p:cNvCxnSpPr/>
          <p:nvPr/>
        </p:nvCxnSpPr>
        <p:spPr>
          <a:xfrm>
            <a:off x="219998" y="548680"/>
            <a:ext cx="4856058" cy="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직사각형 50"/>
          <p:cNvSpPr/>
          <p:nvPr/>
        </p:nvSpPr>
        <p:spPr>
          <a:xfrm>
            <a:off x="179512" y="98088"/>
            <a:ext cx="4604209" cy="430887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fontAlgn="base"/>
            <a:r>
              <a:rPr lang="en-US" altLang="ko-KR" sz="2200" spc="-100" dirty="0" smtClean="0">
                <a:gradFill>
                  <a:gsLst>
                    <a:gs pos="0">
                      <a:srgbClr val="F79646">
                        <a:lumMod val="75000"/>
                      </a:srgbClr>
                    </a:gs>
                    <a:gs pos="100000">
                      <a:srgbClr val="CC3300"/>
                    </a:gs>
                  </a:gsLst>
                  <a:lin ang="5400000" scaled="0"/>
                </a:gradFill>
                <a:effectLst>
                  <a:glow rad="101600">
                    <a:srgbClr val="FFFFFF"/>
                  </a:glow>
                </a:effectLst>
                <a:latin typeface="Arial Black" panose="020B0A04020102020204" pitchFamily="34" charset="0"/>
                <a:ea typeface="HY견고딕" pitchFamily="18" charset="-127"/>
              </a:rPr>
              <a:t>2. Top </a:t>
            </a:r>
            <a:r>
              <a:rPr lang="en-US" altLang="ko-KR" sz="2200" spc="-100" dirty="0">
                <a:gradFill>
                  <a:gsLst>
                    <a:gs pos="0">
                      <a:srgbClr val="F79646">
                        <a:lumMod val="75000"/>
                      </a:srgbClr>
                    </a:gs>
                    <a:gs pos="100000">
                      <a:srgbClr val="CC3300"/>
                    </a:gs>
                  </a:gsLst>
                  <a:lin ang="5400000" scaled="0"/>
                </a:gradFill>
                <a:effectLst>
                  <a:glow rad="101600">
                    <a:srgbClr val="FFFFFF"/>
                  </a:glow>
                </a:effectLst>
                <a:latin typeface="Arial Black" panose="020B0A04020102020204" pitchFamily="34" charset="0"/>
                <a:ea typeface="HY견고딕" pitchFamily="18" charset="-127"/>
              </a:rPr>
              <a:t>30 IT </a:t>
            </a:r>
            <a:r>
              <a:rPr lang="en-US" altLang="ko-KR" sz="2200" spc="-100" dirty="0" smtClean="0">
                <a:gradFill>
                  <a:gsLst>
                    <a:gs pos="0">
                      <a:srgbClr val="F79646">
                        <a:lumMod val="75000"/>
                      </a:srgbClr>
                    </a:gs>
                    <a:gs pos="100000">
                      <a:srgbClr val="CC3300"/>
                    </a:gs>
                  </a:gsLst>
                  <a:lin ang="5400000" scaled="0"/>
                </a:gradFill>
                <a:effectLst>
                  <a:glow rad="101600">
                    <a:srgbClr val="FFFFFF"/>
                  </a:glow>
                </a:effectLst>
                <a:latin typeface="Arial Black" panose="020B0A04020102020204" pitchFamily="34" charset="0"/>
                <a:ea typeface="HY견고딕" pitchFamily="18" charset="-127"/>
              </a:rPr>
              <a:t>Companies </a:t>
            </a:r>
            <a:r>
              <a:rPr lang="en-US" altLang="ko-KR" sz="2200" spc="-100" dirty="0">
                <a:gradFill>
                  <a:gsLst>
                    <a:gs pos="0">
                      <a:srgbClr val="F79646">
                        <a:lumMod val="75000"/>
                      </a:srgbClr>
                    </a:gs>
                    <a:gs pos="100000">
                      <a:srgbClr val="CC3300"/>
                    </a:gs>
                  </a:gsLst>
                  <a:lin ang="5400000" scaled="0"/>
                </a:gradFill>
                <a:effectLst>
                  <a:glow rad="101600">
                    <a:srgbClr val="FFFFFF"/>
                  </a:glow>
                </a:effectLst>
                <a:latin typeface="Arial Black" panose="020B0A04020102020204" pitchFamily="34" charset="0"/>
                <a:ea typeface="HY견고딕" pitchFamily="18" charset="-127"/>
              </a:rPr>
              <a:t>in</a:t>
            </a:r>
            <a:r>
              <a:rPr lang="ko-KR" altLang="en-US" sz="2200" spc="-100" dirty="0">
                <a:gradFill>
                  <a:gsLst>
                    <a:gs pos="0">
                      <a:srgbClr val="F79646">
                        <a:lumMod val="75000"/>
                      </a:srgbClr>
                    </a:gs>
                    <a:gs pos="100000">
                      <a:srgbClr val="CC3300"/>
                    </a:gs>
                  </a:gsLst>
                  <a:lin ang="5400000" scaled="0"/>
                </a:gradFill>
                <a:effectLst>
                  <a:glow rad="101600">
                    <a:srgbClr val="FFFFFF"/>
                  </a:glow>
                </a:effectLst>
                <a:latin typeface="Arial Black" panose="020B0A04020102020204" pitchFamily="34" charset="0"/>
                <a:ea typeface="HY견고딕" pitchFamily="18" charset="-127"/>
              </a:rPr>
              <a:t> </a:t>
            </a:r>
            <a:r>
              <a:rPr lang="en-US" altLang="ko-KR" sz="2200" spc="-100" dirty="0" smtClean="0">
                <a:gradFill>
                  <a:gsLst>
                    <a:gs pos="0">
                      <a:srgbClr val="F79646">
                        <a:lumMod val="75000"/>
                      </a:srgbClr>
                    </a:gs>
                    <a:gs pos="100000">
                      <a:srgbClr val="CC3300"/>
                    </a:gs>
                  </a:gsLst>
                  <a:lin ang="5400000" scaled="0"/>
                </a:gradFill>
                <a:effectLst>
                  <a:glow rad="101600">
                    <a:srgbClr val="FFFFFF"/>
                  </a:glow>
                </a:effectLst>
                <a:latin typeface="Arial Black" panose="020B0A04020102020204" pitchFamily="34" charset="0"/>
                <a:ea typeface="HY견고딕" pitchFamily="18" charset="-127"/>
              </a:rPr>
              <a:t>1990</a:t>
            </a:r>
            <a:endParaRPr lang="en-US" altLang="ko-KR" sz="2200" spc="-100" dirty="0">
              <a:gradFill>
                <a:gsLst>
                  <a:gs pos="0">
                    <a:srgbClr val="F79646">
                      <a:lumMod val="75000"/>
                    </a:srgbClr>
                  </a:gs>
                  <a:gs pos="100000">
                    <a:srgbClr val="CC3300"/>
                  </a:gs>
                </a:gsLst>
                <a:lin ang="5400000" scaled="0"/>
              </a:gradFill>
              <a:effectLst>
                <a:glow rad="101600">
                  <a:srgbClr val="FFFFFF"/>
                </a:glow>
              </a:effectLst>
              <a:latin typeface="Arial Black" panose="020B0A04020102020204" pitchFamily="34" charset="0"/>
              <a:ea typeface="HY견고딕" pitchFamily="18" charset="-127"/>
            </a:endParaRPr>
          </a:p>
        </p:txBody>
      </p:sp>
      <p:pic>
        <p:nvPicPr>
          <p:cNvPr id="52" name="Picture 3" descr="C:\Users\nipa\Desktop\BS-04-4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100" y="125057"/>
            <a:ext cx="1885950" cy="379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3" name="그룹 196"/>
          <p:cNvGrpSpPr>
            <a:grpSpLocks/>
          </p:cNvGrpSpPr>
          <p:nvPr/>
        </p:nvGrpSpPr>
        <p:grpSpPr bwMode="auto">
          <a:xfrm rot="10800000">
            <a:off x="923132" y="589289"/>
            <a:ext cx="1128588" cy="301686"/>
            <a:chOff x="619199" y="2006777"/>
            <a:chExt cx="2219875" cy="474466"/>
          </a:xfrm>
        </p:grpSpPr>
        <p:sp>
          <p:nvSpPr>
            <p:cNvPr id="54" name="사다리꼴 53"/>
            <p:cNvSpPr/>
            <p:nvPr/>
          </p:nvSpPr>
          <p:spPr>
            <a:xfrm rot="10800000">
              <a:off x="619199" y="2006777"/>
              <a:ext cx="2219875" cy="455264"/>
            </a:xfrm>
            <a:prstGeom prst="trapezoid">
              <a:avLst>
                <a:gd name="adj" fmla="val 41611"/>
              </a:avLst>
            </a:prstGeom>
            <a:solidFill>
              <a:srgbClr val="045ECC"/>
            </a:solidFill>
            <a:ln w="3175">
              <a:noFill/>
            </a:ln>
            <a:effectLst>
              <a:outerShdw blurRad="12700" dist="38100" dir="4200000" algn="tl" rotWithShape="0">
                <a:prstClr val="black">
                  <a:alpha val="1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</a:endParaRPr>
            </a:p>
          </p:txBody>
        </p:sp>
        <p:sp>
          <p:nvSpPr>
            <p:cNvPr id="55" name="Freeform 5"/>
            <p:cNvSpPr>
              <a:spLocks/>
            </p:cNvSpPr>
            <p:nvPr/>
          </p:nvSpPr>
          <p:spPr bwMode="auto">
            <a:xfrm>
              <a:off x="640148" y="2006777"/>
              <a:ext cx="1136640" cy="474466"/>
            </a:xfrm>
            <a:custGeom>
              <a:avLst/>
              <a:gdLst>
                <a:gd name="T0" fmla="*/ 0 w 10073"/>
                <a:gd name="T1" fmla="*/ 0 h 10000"/>
                <a:gd name="T2" fmla="*/ 2147483647 w 10073"/>
                <a:gd name="T3" fmla="*/ 1068115034 h 10000"/>
                <a:gd name="T4" fmla="*/ 2147483647 w 10073"/>
                <a:gd name="T5" fmla="*/ 0 h 10000"/>
                <a:gd name="T6" fmla="*/ 0 w 10073"/>
                <a:gd name="T7" fmla="*/ 0 h 100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073" h="10000">
                  <a:moveTo>
                    <a:pt x="0" y="0"/>
                  </a:moveTo>
                  <a:cubicBezTo>
                    <a:pt x="612" y="8908"/>
                    <a:pt x="685" y="10000"/>
                    <a:pt x="685" y="10000"/>
                  </a:cubicBezTo>
                  <a:cubicBezTo>
                    <a:pt x="2262" y="4893"/>
                    <a:pt x="5330" y="2146"/>
                    <a:pt x="1007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1803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>
                <a:solidFill>
                  <a:prstClr val="black"/>
                </a:solidFill>
                <a:ea typeface="굴림" panose="020B0600000101010101" pitchFamily="50" charset="-127"/>
              </a:endParaRPr>
            </a:p>
          </p:txBody>
        </p:sp>
      </p:grpSp>
      <p:sp>
        <p:nvSpPr>
          <p:cNvPr id="56" name="직사각형 55"/>
          <p:cNvSpPr/>
          <p:nvPr/>
        </p:nvSpPr>
        <p:spPr>
          <a:xfrm>
            <a:off x="1170152" y="585555"/>
            <a:ext cx="633508" cy="323165"/>
          </a:xfrm>
          <a:prstGeom prst="rect">
            <a:avLst/>
          </a:prstGeom>
          <a:ln w="15875" cmpd="sng">
            <a:noFill/>
          </a:ln>
        </p:spPr>
        <p:txBody>
          <a:bodyPr wrap="none">
            <a:spAutoFit/>
          </a:bodyPr>
          <a:lstStyle/>
          <a:p>
            <a:pPr algn="ctr" fontAlgn="base"/>
            <a:r>
              <a:rPr kumimoji="1" lang="en-US" altLang="ko-KR" sz="1500" b="1" kern="0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</a:rPr>
              <a:t>1990</a:t>
            </a:r>
            <a:endParaRPr kumimoji="1" lang="ko-KR" altLang="en-US" sz="1500" b="1" kern="0" dirty="0">
              <a:gradFill>
                <a:gsLst>
                  <a:gs pos="0">
                    <a:prstClr val="white"/>
                  </a:gs>
                  <a:gs pos="100000">
                    <a:prstClr val="white"/>
                  </a:gs>
                </a:gsLst>
                <a:lin ang="5400000" scaled="0"/>
              </a:gradFill>
            </a:endParaRPr>
          </a:p>
        </p:txBody>
      </p:sp>
      <p:pic>
        <p:nvPicPr>
          <p:cNvPr id="77" name="Picture 5" descr="E:\제작중\2015.05.14_IITP 파워포인트\1\시안\요소\내지라인.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10" r="3583"/>
          <a:stretch/>
        </p:blipFill>
        <p:spPr bwMode="auto">
          <a:xfrm>
            <a:off x="0" y="0"/>
            <a:ext cx="9144000" cy="1232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5631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테마">
  <a:themeElements>
    <a:clrScheme name="ims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D9EA00"/>
      </a:accent1>
      <a:accent2>
        <a:srgbClr val="EA157A"/>
      </a:accent2>
      <a:accent3>
        <a:srgbClr val="FEB80A"/>
      </a:accent3>
      <a:accent4>
        <a:srgbClr val="00ADDC"/>
      </a:accent4>
      <a:accent5>
        <a:srgbClr val="320058"/>
      </a:accent5>
      <a:accent6>
        <a:srgbClr val="A5D800"/>
      </a:accent6>
      <a:hlink>
        <a:srgbClr val="EB8803"/>
      </a:hlink>
      <a:folHlink>
        <a:srgbClr val="5F7791"/>
      </a:folHlink>
    </a:clrScheme>
    <a:fontScheme name="din">
      <a:majorFont>
        <a:latin typeface="Dinmed"/>
        <a:ea typeface="-윤고딕330"/>
        <a:cs typeface=""/>
      </a:majorFont>
      <a:minorFont>
        <a:latin typeface="Dinreg"/>
        <a:ea typeface="-윤고딕320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151130 글로벌 ICT기업의 어제와 오늘, 그리고 미래(대덕SW마이스터고 특강)(송부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151130 글로벌 ICT기업의 어제와 오늘, 그리고 미래(대덕SW마이스터고 특강)(송부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151130 글로벌 ICT기업의 어제와 오늘, 그리고 미래(대덕SW마이스터고 특강)(송부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151130 글로벌 ICT기업의 어제와 오늘, 그리고 미래(대덕SW마이스터고 특강)(송부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11304</TotalTime>
  <Words>5793</Words>
  <Application>Microsoft Office PowerPoint</Application>
  <PresentationFormat>화면 슬라이드 쇼(4:3)</PresentationFormat>
  <Paragraphs>595</Paragraphs>
  <Slides>43</Slides>
  <Notes>41</Notes>
  <HiddenSlides>0</HiddenSlides>
  <MMClips>0</MMClips>
  <ScaleCrop>false</ScaleCrop>
  <HeadingPairs>
    <vt:vector size="6" baseType="variant">
      <vt:variant>
        <vt:lpstr>사용한 글꼴</vt:lpstr>
      </vt:variant>
      <vt:variant>
        <vt:i4>16</vt:i4>
      </vt:variant>
      <vt:variant>
        <vt:lpstr>테마</vt:lpstr>
      </vt:variant>
      <vt:variant>
        <vt:i4>7</vt:i4>
      </vt:variant>
      <vt:variant>
        <vt:lpstr>슬라이드 제목</vt:lpstr>
      </vt:variant>
      <vt:variant>
        <vt:i4>43</vt:i4>
      </vt:variant>
    </vt:vector>
  </HeadingPairs>
  <TitlesOfParts>
    <vt:vector size="66" baseType="lpstr">
      <vt:lpstr>Dinmed</vt:lpstr>
      <vt:lpstr>Dinreg</vt:lpstr>
      <vt:lpstr>HY견고딕</vt:lpstr>
      <vt:lpstr>HY울릉도B</vt:lpstr>
      <vt:lpstr>HY헤드라인M</vt:lpstr>
      <vt:lpstr>PMingLiU</vt:lpstr>
      <vt:lpstr>Rix고딕 B</vt:lpstr>
      <vt:lpstr>굴림</vt:lpstr>
      <vt:lpstr>맑은 고딕</vt:lpstr>
      <vt:lpstr>-윤고딕320</vt:lpstr>
      <vt:lpstr>-윤고딕330</vt:lpstr>
      <vt:lpstr>Arial</vt:lpstr>
      <vt:lpstr>Arial Black</vt:lpstr>
      <vt:lpstr>Arial Narrow</vt:lpstr>
      <vt:lpstr>Cordia New</vt:lpstr>
      <vt:lpstr>Wingdings</vt:lpstr>
      <vt:lpstr>Office 테마</vt:lpstr>
      <vt:lpstr>3_Office 테마</vt:lpstr>
      <vt:lpstr>5_Office 테마</vt:lpstr>
      <vt:lpstr>151130 글로벌 ICT기업의 어제와 오늘, 그리고 미래(대덕SW마이스터고 특강)(송부)</vt:lpstr>
      <vt:lpstr>1_151130 글로벌 ICT기업의 어제와 오늘, 그리고 미래(대덕SW마이스터고 특강)(송부)</vt:lpstr>
      <vt:lpstr>2_151130 글로벌 ICT기업의 어제와 오늘, 그리고 미래(대덕SW마이스터고 특강)(송부)</vt:lpstr>
      <vt:lpstr>4_151130 글로벌 ICT기업의 어제와 오늘, 그리고 미래(대덕SW마이스터고 특강)(송부)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센터장</dc:creator>
  <cp:lastModifiedBy>user</cp:lastModifiedBy>
  <cp:revision>650</cp:revision>
  <cp:lastPrinted>2016-04-18T00:51:56Z</cp:lastPrinted>
  <dcterms:created xsi:type="dcterms:W3CDTF">2015-08-12T06:17:08Z</dcterms:created>
  <dcterms:modified xsi:type="dcterms:W3CDTF">2016-04-19T14:02:09Z</dcterms:modified>
</cp:coreProperties>
</file>