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63" r:id="rId5"/>
    <p:sldId id="264" r:id="rId6"/>
    <p:sldId id="291" r:id="rId7"/>
    <p:sldId id="290" r:id="rId8"/>
    <p:sldId id="267" r:id="rId9"/>
    <p:sldId id="270" r:id="rId10"/>
    <p:sldId id="265" r:id="rId11"/>
    <p:sldId id="293" r:id="rId12"/>
    <p:sldId id="266" r:id="rId13"/>
    <p:sldId id="286" r:id="rId14"/>
    <p:sldId id="287" r:id="rId15"/>
    <p:sldId id="294" r:id="rId16"/>
    <p:sldId id="288" r:id="rId17"/>
    <p:sldId id="292" r:id="rId18"/>
    <p:sldId id="289" r:id="rId19"/>
    <p:sldId id="273" r:id="rId20"/>
    <p:sldId id="276" r:id="rId21"/>
    <p:sldId id="269" r:id="rId22"/>
    <p:sldId id="277" r:id="rId23"/>
    <p:sldId id="278" r:id="rId24"/>
    <p:sldId id="279" r:id="rId25"/>
    <p:sldId id="296" r:id="rId26"/>
    <p:sldId id="297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2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8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6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50B8-A7EE-412A-AEC2-8154275A1D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C679-EB8C-44EA-95B4-06B93A9D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3346"/>
            <a:ext cx="9144793" cy="68646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14" y="3291515"/>
            <a:ext cx="5962405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25"/>
            <a:ext cx="3078747" cy="686469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233373" y="3734874"/>
            <a:ext cx="2650165" cy="1828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80312" y="3683358"/>
            <a:ext cx="2981776" cy="25757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05184" y="732302"/>
            <a:ext cx="2988032" cy="4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การจัดทำมาตรฐานอาชีพ</a:t>
            </a:r>
            <a:endParaRPr lang="th-TH" alt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18" y="-170331"/>
            <a:ext cx="7773074" cy="145707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337300" y="3940175"/>
            <a:ext cx="2428875" cy="6254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ปรับหลักสูตรเป็น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ฐานสมรรถนะ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76525" y="1268413"/>
            <a:ext cx="1387475" cy="431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กำหนดอาชีพ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09825" y="1873250"/>
            <a:ext cx="1919288" cy="431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จัดทำมาตรฐานอาชีพ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37300" y="1873250"/>
            <a:ext cx="2482850" cy="431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ตัวแทนผู้ประกอบอาชีพ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3675" y="1873250"/>
            <a:ext cx="1584325" cy="431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ที่ปรึกษา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9388" y="3940175"/>
            <a:ext cx="1612900" cy="431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ฝึกอบรมเพิ่มเติม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37300" y="1082675"/>
            <a:ext cx="2482850" cy="6175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ประชุมผู้มีส่วนได้ส่วนเสีย</a:t>
            </a:r>
            <a:r>
              <a:rPr lang="en-US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ประชาพิเคราะห์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00300" y="3833813"/>
            <a:ext cx="1939925" cy="646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ทดสอบสมรรถนะตาม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มาตรฐานอาชีพ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025650" y="4711700"/>
            <a:ext cx="2687638" cy="6461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หนังสือรับรองมาตรฐานอาชีพ</a:t>
            </a:r>
            <a:r>
              <a:rPr lang="en-US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ประกาศนียบัตรคุณวุฒิวิชาชีพ</a:t>
            </a:r>
            <a:endParaRPr lang="en-US" sz="22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6163" y="5632450"/>
            <a:ext cx="2108200" cy="431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ความก้าวหน้าทางอาชีพ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09825" y="2505075"/>
            <a:ext cx="1919288" cy="657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ตรวจประเมินและ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จัดตั้งองค์กรรับรอง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030967" y="4802904"/>
            <a:ext cx="963612" cy="568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เทียบเคียง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NQF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91275" y="4889500"/>
            <a:ext cx="2428875" cy="431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คุณวุฒิการศึกษา</a:t>
            </a:r>
            <a:r>
              <a:rPr lang="en-US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+</a:t>
            </a:r>
            <a:r>
              <a:rPr lang="th-TH" sz="2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สมรรถนะ</a:t>
            </a:r>
          </a:p>
        </p:txBody>
      </p:sp>
      <p:cxnSp>
        <p:nvCxnSpPr>
          <p:cNvPr id="28" name="Straight Arrow Connector 27"/>
          <p:cNvCxnSpPr>
            <a:stCxn id="16" idx="2"/>
            <a:endCxn id="17" idx="0"/>
          </p:cNvCxnSpPr>
          <p:nvPr/>
        </p:nvCxnSpPr>
        <p:spPr>
          <a:xfrm>
            <a:off x="3370263" y="1700213"/>
            <a:ext cx="0" cy="1730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2"/>
            <a:endCxn id="25" idx="0"/>
          </p:cNvCxnSpPr>
          <p:nvPr/>
        </p:nvCxnSpPr>
        <p:spPr>
          <a:xfrm>
            <a:off x="3370263" y="2305050"/>
            <a:ext cx="0" cy="20002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70263" y="316865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17" idx="1"/>
          </p:cNvCxnSpPr>
          <p:nvPr/>
        </p:nvCxnSpPr>
        <p:spPr>
          <a:xfrm>
            <a:off x="1778000" y="2089150"/>
            <a:ext cx="63182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778000" y="4159250"/>
            <a:ext cx="63182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1"/>
          </p:cNvCxnSpPr>
          <p:nvPr/>
        </p:nvCxnSpPr>
        <p:spPr>
          <a:xfrm flipH="1">
            <a:off x="4060825" y="1392238"/>
            <a:ext cx="2276475" cy="254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1"/>
            <a:endCxn id="17" idx="3"/>
          </p:cNvCxnSpPr>
          <p:nvPr/>
        </p:nvCxnSpPr>
        <p:spPr>
          <a:xfrm flipH="1">
            <a:off x="4329113" y="2089150"/>
            <a:ext cx="200818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5" idx="3"/>
            <a:endCxn id="15" idx="1"/>
          </p:cNvCxnSpPr>
          <p:nvPr/>
        </p:nvCxnSpPr>
        <p:spPr>
          <a:xfrm>
            <a:off x="4329113" y="2833688"/>
            <a:ext cx="2008187" cy="1419225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713288" y="3211513"/>
            <a:ext cx="1268412" cy="5667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สคช.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+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สอศ.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ภาคการศึกษา</a:t>
            </a:r>
          </a:p>
        </p:txBody>
      </p:sp>
      <p:cxnSp>
        <p:nvCxnSpPr>
          <p:cNvPr id="37" name="Straight Arrow Connector 36"/>
          <p:cNvCxnSpPr>
            <a:endCxn id="27" idx="1"/>
          </p:cNvCxnSpPr>
          <p:nvPr/>
        </p:nvCxnSpPr>
        <p:spPr>
          <a:xfrm>
            <a:off x="5981700" y="5105400"/>
            <a:ext cx="40957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713288" y="51054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>
          <a:xfrm rot="10800000">
            <a:off x="3182938" y="5407025"/>
            <a:ext cx="374650" cy="1857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 rot="10800000">
            <a:off x="3182938" y="4543425"/>
            <a:ext cx="374650" cy="1857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1" name="Isosceles Triangle 40"/>
          <p:cNvSpPr/>
          <p:nvPr/>
        </p:nvSpPr>
        <p:spPr>
          <a:xfrm rot="10800000">
            <a:off x="7321550" y="4619625"/>
            <a:ext cx="374650" cy="18573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8" y="-169705"/>
            <a:ext cx="8974090" cy="7017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777" t="12065" r="34064"/>
          <a:stretch/>
        </p:blipFill>
        <p:spPr>
          <a:xfrm>
            <a:off x="1600524" y="1985917"/>
            <a:ext cx="2945718" cy="4163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2579" t="12065" r="33965" b="828"/>
          <a:stretch/>
        </p:blipFill>
        <p:spPr>
          <a:xfrm rot="16200000">
            <a:off x="5363371" y="2550356"/>
            <a:ext cx="2988915" cy="4147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600524" y="974297"/>
            <a:ext cx="3482142" cy="4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h-TH" alt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886345" y="1143759"/>
            <a:ext cx="7444400" cy="4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ผู้ผ่านการทดสอบสมรรถนะของบุคคลตามมาตรฐานอาชีพ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alt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จะได้หนังสือรับรองมาตรฐานอาชีพ และประกาศนียบัตรคุณวุฒิวิชาชีพ</a:t>
            </a:r>
            <a:endParaRPr lang="th-TH" alt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7342" y="6293743"/>
            <a:ext cx="348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 หนังสือ</a:t>
            </a:r>
            <a:r>
              <a:rPr lang="th-TH" alt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รับรองมาตรฐานอาชีพ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610595" y="6332380"/>
            <a:ext cx="345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th-TH" alt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 ประกาศนียบัตร</a:t>
            </a:r>
            <a:r>
              <a:rPr lang="th-TH" alt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คุณวุฒิวิชาชีพ</a:t>
            </a:r>
          </a:p>
        </p:txBody>
      </p:sp>
    </p:spTree>
    <p:extLst>
      <p:ext uri="{BB962C8B-B14F-4D97-AF65-F5344CB8AC3E}">
        <p14:creationId xmlns:p14="http://schemas.microsoft.com/office/powerpoint/2010/main" val="19695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495169" y="819481"/>
            <a:ext cx="5721552" cy="4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 </a:t>
            </a:r>
            <a:r>
              <a:rPr lang="th-TH" alt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มาตรฐานอาชีพ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และคุณวุฒิวิชาชีพ</a:t>
            </a:r>
            <a:r>
              <a:rPr lang="en-US" alt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”</a:t>
            </a:r>
            <a:endParaRPr lang="th-TH" alt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5" y="-79552"/>
            <a:ext cx="8974090" cy="7017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68" y="819481"/>
            <a:ext cx="8643153" cy="64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" y="-169705"/>
            <a:ext cx="8974090" cy="70171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87133" y="1506829"/>
            <a:ext cx="2743200" cy="15712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4254" y="3292551"/>
            <a:ext cx="2743200" cy="1571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74254" y="5078273"/>
            <a:ext cx="2743200" cy="15712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87133" y="2013323"/>
            <a:ext cx="2743200" cy="55823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ภาคอุตสาหกรรม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87133" y="3761341"/>
            <a:ext cx="2743200" cy="55823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ภาคบริการ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87133" y="5616955"/>
            <a:ext cx="2743200" cy="55823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ภาคเกษตรกรรม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และอาหาร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714" y="3676390"/>
            <a:ext cx="3078747" cy="1286367"/>
          </a:xfrm>
          <a:prstGeom prst="rect">
            <a:avLst/>
          </a:prstGeom>
        </p:spPr>
      </p:pic>
      <p:sp>
        <p:nvSpPr>
          <p:cNvPr id="19" name="ชื่อเรื่อง 1"/>
          <p:cNvSpPr>
            <a:spLocks noGrp="1"/>
          </p:cNvSpPr>
          <p:nvPr>
            <p:ph type="title"/>
          </p:nvPr>
        </p:nvSpPr>
        <p:spPr>
          <a:xfrm>
            <a:off x="1400578" y="803879"/>
            <a:ext cx="3411537" cy="50165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 54 สาขาวิชาชีพ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t="30413" r="22544" b="30253"/>
          <a:stretch/>
        </p:blipFill>
        <p:spPr>
          <a:xfrm>
            <a:off x="6084027" y="2617890"/>
            <a:ext cx="1563624" cy="14976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73875" y="4078162"/>
            <a:ext cx="278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295" lvl="0" algn="ctr">
              <a:spcAft>
                <a:spcPts val="0"/>
              </a:spcAft>
              <a:buClr>
                <a:srgbClr val="FF0000"/>
              </a:buClr>
              <a:tabLst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ดำเนินการภายใต้มาตรฐาน 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201295" lvl="0" algn="ctr">
              <a:spcAft>
                <a:spcPts val="0"/>
              </a:spcAft>
              <a:buClr>
                <a:srgbClr val="FF0000"/>
              </a:buClr>
              <a:tabLst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ISO 9001 : 2008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77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" y="-156826"/>
            <a:ext cx="8974090" cy="70171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87133" y="1558345"/>
            <a:ext cx="2743200" cy="15712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7133" y="2064839"/>
            <a:ext cx="2743200" cy="55823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ภาคอุตสาหกรรม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ชื่อเรื่อง 1"/>
          <p:cNvSpPr>
            <a:spLocks noGrp="1"/>
          </p:cNvSpPr>
          <p:nvPr>
            <p:ph type="title"/>
          </p:nvPr>
        </p:nvSpPr>
        <p:spPr>
          <a:xfrm>
            <a:off x="1400578" y="803879"/>
            <a:ext cx="3411537" cy="50165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 54 สาขาวิชาชีพ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0787" y="1507050"/>
            <a:ext cx="5217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01295" lvl="0" indent="-342900" algn="thaiDist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ปิโตรเลียม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และปิโตร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เคมี </a:t>
            </a:r>
          </a:p>
          <a:p>
            <a:pPr marL="342900" marR="201295" lvl="0" indent="-342900" algn="thaiDist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เทคโนโลยีสารสนเทศและการ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201295" lvl="0" algn="thaiDist">
              <a:spcAft>
                <a:spcPts val="0"/>
              </a:spcAft>
              <a:buClr>
                <a:srgbClr val="C00000"/>
              </a:buClr>
              <a:tabLst>
                <a:tab pos="97790" algn="l"/>
              </a:tabLst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ดิจิตอลคอน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เทนต์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algn="thaiDist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อุตสาหกรรมการพิมพ์ </a:t>
            </a:r>
          </a:p>
          <a:p>
            <a:pPr marL="342900" lvl="0" indent="-342900" algn="thaiDist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อุตสาหกรรมผลิตแม่พิมพ์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9424" y="33858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อุตสาหกรรมเซรา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มิกส์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ผู้ควบคุมงานก่อสร้าง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อุตสาหกรรมพลาสติก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และพลังทดแทน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ธุรกิจทดสอบและตรวจสอบ 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fontAlgn="t">
              <a:buClr>
                <a:srgbClr val="C00000"/>
              </a:buClr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นักทดสอบโดยไม่ทำลาย)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การจัดการของเสียและสารอันตราย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11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" y="-156826"/>
            <a:ext cx="8974090" cy="70171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87133" y="1558345"/>
            <a:ext cx="2743200" cy="15712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400578" y="803879"/>
            <a:ext cx="3411537" cy="501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2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 54 สาขาวิชาชีพ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87133" y="2064839"/>
            <a:ext cx="2743200" cy="55823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ภาคอุตสาหกรรม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5145" y="14729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บริหารทรัพย์สิน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1590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ธุรกิจอสังหาริมทรัพย์ </a:t>
            </a:r>
          </a:p>
          <a:p>
            <a:pPr marL="342900" marR="21590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แมคคาทรอนิกส์  </a:t>
            </a:r>
          </a:p>
          <a:p>
            <a:pPr marL="342900" marR="21590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ผลิตภัณฑ์ยางพารา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อนุรักษ์งานพื้นบ้านและศิลปหัตถกรรม </a:t>
            </a: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มาตรวิทยา </a:t>
            </a: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ธุรกิจหนังสือและสิ่งพิมพ์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การออกแบบแฟชั่น </a:t>
            </a: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5145" y="47990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อุตสาหกรรมสิ่งทอและเครื่องนุ่งห่ม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ผลิตเหล็กและเหล็กกล้า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ประเมินมูลค่าทรัพย์สิน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48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8" y="-169705"/>
            <a:ext cx="8974090" cy="70171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74254" y="1553906"/>
            <a:ext cx="2743200" cy="1571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87133" y="2022696"/>
            <a:ext cx="2743200" cy="55823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ภาคบริการ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/>
          </p:nvPr>
        </p:nvSpPr>
        <p:spPr>
          <a:xfrm>
            <a:off x="1400578" y="803879"/>
            <a:ext cx="3411537" cy="50165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 54 สาขาวิชาชีพ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1209" y="1553906"/>
            <a:ext cx="3631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01295" lvl="0" indent="-342900" algn="thaiDist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โลจิ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 algn="thaiDist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ผู้ประกอบอาหาร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 algn="thaiDist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สปา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ธุรกิจภาพถ่าย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สาขาวิชาชีพสิ่งทอและเครื่องนุ่งห่ม 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จัดดอกไม้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บริการยานยนต์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รถไฟความเร็วสูงและระบบราง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การบิน 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มัคคุเทศก์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ธุรกิจค้าปลีก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marR="201295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201295" algn="l"/>
              </a:tabLst>
            </a:pP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766" y="336227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201295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ขับขี่รถยนต์โดยสารสาธารณะ (แท็กซี่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42900" marR="201295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ผู้ขับขี่รถยนต์โดยสารประเภทไม่ประจำทาง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แม่บ้าน (ผู้ช่วยดูแลงานบ้าน) </a:t>
            </a: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ผู้ดูแลผู้สูงอายุ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ธุรกิจเสริมสวย อาชีพช่างทำผม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ผู้ประกอบอาหารในร้านอาหาร 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201295" lvl="0">
              <a:spcAft>
                <a:spcPts val="0"/>
              </a:spcAft>
              <a:buClr>
                <a:srgbClr val="FF0000"/>
              </a:buClr>
              <a:tabLst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พ่อครัวแม่ครัว)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การท่องเที่ยวและโรงแรม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77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" y="-182584"/>
            <a:ext cx="8974090" cy="70171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74254" y="1553906"/>
            <a:ext cx="2743200" cy="1571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87133" y="2022696"/>
            <a:ext cx="2743200" cy="55823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ภาคบริการ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1400578" y="803879"/>
            <a:ext cx="3411537" cy="50165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 54 สาขาวิชาชีพ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6185" y="1425116"/>
            <a:ext cx="37422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ผู้สอนภาษาต่างประเทศ 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fontAlgn="t">
              <a:buClr>
                <a:srgbClr val="C00000"/>
              </a:buClr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อาชีพผู้สอนภาษาอังกฤษ)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การกีฬา (นักวิทยาศาสตร์การกีฬา)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การแพทย์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ธุรกิจรักษาความปลอดภัย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โลจิ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ระยะที่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ผู้ฝึกอบรมในสถานประกอบการ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ผู้บริหารสถานศึกษา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ออกแบบผลิตภัณฑ์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ผู้ปฏิบัติงานด้านบัญชี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เทคโนโลยีระบบเสียง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ผังเมือง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ฝึกสอนและอาชีพผู้ตัดสินกีฬา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515840" y="324088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ธุรกิจสาธารณูปโภคและบริการสาธารณะ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จัดประชุมและนิทรรศการ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MICE)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 (ผู้ช่วยพยาบาล)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ผู้ช่วยทันตก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บริการทำความสะอาด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บริการดูแลสัตว์เลี้ยง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สื่อสารและสื่อสารมวลชน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โภชนาการ</a:t>
            </a: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จัดส่งพัสดุ</a:t>
            </a:r>
          </a:p>
        </p:txBody>
      </p:sp>
    </p:spTree>
    <p:extLst>
      <p:ext uri="{BB962C8B-B14F-4D97-AF65-F5344CB8AC3E}">
        <p14:creationId xmlns:p14="http://schemas.microsoft.com/office/powerpoint/2010/main" val="178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8" y="-182584"/>
            <a:ext cx="8974090" cy="701710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4254" y="1531685"/>
            <a:ext cx="2743200" cy="15712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87133" y="2070367"/>
            <a:ext cx="2743200" cy="55823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ภาคเกษตรกรรม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และอาหาร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/>
          </p:nvPr>
        </p:nvSpPr>
        <p:spPr>
          <a:xfrm>
            <a:off x="1400578" y="803879"/>
            <a:ext cx="3411537" cy="50165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 54 สาขาวิชาชีพ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61020" y="143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เพาะเลี้ยงสัตว์น้ำเศรษฐกิจ</a:t>
            </a: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นักวิทยาศาสตร์อาหาร </a:t>
            </a:r>
          </a:p>
          <a:p>
            <a:pPr marL="342900" marR="201295" lvl="0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การแปรรูปนม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3786" y="2516910"/>
            <a:ext cx="246413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เพาะปลูกพืชเศรษฐกิจ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61020" y="29560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แปรรูปผักและผลไม้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สัตว์ปีกเพื่อการบริโภค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fontAlgn="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ผลิตสุกร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6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25"/>
            <a:ext cx="3078747" cy="6864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15" y="1133339"/>
            <a:ext cx="7820369" cy="5554559"/>
          </a:xfrm>
          <a:prstGeom prst="rect">
            <a:avLst/>
          </a:prstGeom>
        </p:spPr>
      </p:pic>
      <p:sp>
        <p:nvSpPr>
          <p:cNvPr id="14" name="ชื่อเรื่อง 1"/>
          <p:cNvSpPr>
            <a:spLocks noGrp="1"/>
          </p:cNvSpPr>
          <p:nvPr>
            <p:ph type="title"/>
          </p:nvPr>
        </p:nvSpPr>
        <p:spPr>
          <a:xfrm>
            <a:off x="1400578" y="803879"/>
            <a:ext cx="3411537" cy="50165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องค์กรรับรองสมรรถนะ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ฯ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70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5897563" y="803879"/>
            <a:ext cx="3028950" cy="646112"/>
          </a:xfrm>
          <a:prstGeom prst="rect">
            <a:avLst/>
          </a:prstGeom>
          <a:noFill/>
          <a:ln>
            <a:noFill/>
          </a:ln>
        </p:spPr>
        <p:txBody>
          <a:bodyPr lIns="87105" tIns="0" rIns="87105" bIns="43552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th-TH" sz="228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ภาคกลาง ภาคตะวันออก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th-TH" sz="228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กรุงเทพ และปริมณฑลฯ</a:t>
            </a:r>
            <a:endParaRPr lang="en-US" sz="228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0576" y="104974"/>
            <a:ext cx="7540978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การรับรององค์กรที่มีหน้าที่รับรองรองสมรรถนะของบุคคลตามมาตรฐานอาชีพ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7741" y="-55257"/>
            <a:ext cx="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3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8757"/>
          <a:stretch/>
        </p:blipFill>
        <p:spPr>
          <a:xfrm>
            <a:off x="6367960" y="553792"/>
            <a:ext cx="2558505" cy="58505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52092" y="1250628"/>
            <a:ext cx="6664012" cy="5346863"/>
            <a:chOff x="1452092" y="1250628"/>
            <a:chExt cx="6664012" cy="5346863"/>
          </a:xfrm>
        </p:grpSpPr>
        <p:sp>
          <p:nvSpPr>
            <p:cNvPr id="6" name="Rectangle 5"/>
            <p:cNvSpPr/>
            <p:nvPr/>
          </p:nvSpPr>
          <p:spPr>
            <a:xfrm>
              <a:off x="1452092" y="1250628"/>
              <a:ext cx="26079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Calibri" panose="020F0502020204030204" pitchFamily="34" charset="0"/>
                  <a:cs typeface="TH Sarabun New" panose="020B0500040200020003" pitchFamily="34" charset="-34"/>
                </a:rPr>
                <a:t>“</a:t>
              </a:r>
              <a:endParaRPr lang="en-US" sz="6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37654" y="1489149"/>
              <a:ext cx="6278450" cy="4873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sz="2100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สถาบันคุณวุฒิวิชาชีพ (องค์การมหาชน)</a:t>
              </a:r>
              <a:r>
                <a:rPr lang="th-TH" sz="2100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sz="2100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หรือ </a:t>
              </a:r>
              <a:r>
                <a:rPr lang="th-TH" sz="2100" b="1" dirty="0" err="1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สคช</a:t>
              </a:r>
              <a:r>
                <a:rPr lang="th-TH" sz="2100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. </a:t>
              </a:r>
              <a:endPara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เป็นหน่วยงานของรัฐบาลภายใต้การกำกับดูแลของนายกรัฐมนตรี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ซึ่งในปัจจุบันได้มอบหมายให้ </a:t>
              </a:r>
              <a:r>
                <a:rPr lang="th-TH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รอง</a:t>
              </a:r>
              <a:r>
                <a:rPr lang="th-TH" b="1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นายกรัฐมนตรี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sz="2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พลอา</a:t>
              </a:r>
              <a:r>
                <a:rPr lang="th-TH" sz="2400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กาศเอก ประ</a:t>
              </a:r>
              <a:r>
                <a:rPr lang="th-TH" sz="2400" b="1" dirty="0" err="1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จิน</a:t>
              </a:r>
              <a:r>
                <a:rPr lang="th-TH" sz="2400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 จั่นตอง</a:t>
              </a:r>
              <a:r>
                <a:rPr lang="th-TH" sz="2000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เป็นผู้กำกับดูแล 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โ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ดย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มีหน้าที่สำคัญใน </a:t>
              </a:r>
              <a:r>
                <a:rPr lang="th-TH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การยกระดับทักษะ ความรู้</a:t>
              </a:r>
              <a:r>
                <a:rPr lang="th-TH" b="1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ความสามารถ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b="1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ของ</a:t>
              </a:r>
              <a:r>
                <a:rPr lang="th-TH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กำลังคนในประเทศ 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ตาม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นโยบายของรัฐบาล </a:t>
              </a:r>
              <a:endPara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สคช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. 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ได้มีการพัฒนาระบบคุณวุฒิวิชาชีพ กำหนดกรอบคุณวุฒิ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วิชาชีพ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ใน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ระดับต่างๆ ให้สอดคล้องกับกรอบคุณวุฒิแห่งชาติ เพื่อเป็น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มาตรฐาน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ที่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สามารถบ่งชี้ถึงสมรรถนะของคน รวมทั้งมีการจัดทำมาตรฐาน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อาชีพ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ใน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สาขาวิชาชีพ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ต่างๆ</a:t>
              </a:r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lang="en-US" sz="2000" b="1" dirty="0" smtClean="0">
                  <a:latin typeface="TH Sarabun New" panose="020B0500040200020003" pitchFamily="34" charset="-34"/>
                  <a:ea typeface="Calibri" panose="020F0502020204030204" pitchFamily="34" charset="0"/>
                </a:rPr>
                <a:t>54</a:t>
              </a:r>
              <a:r>
                <a:rPr lang="th-TH" sz="2000" b="1" dirty="0" smtClean="0">
                  <a:latin typeface="TH Sarabun New" panose="020B0500040200020003" pitchFamily="34" charset="-34"/>
                  <a:ea typeface="Calibri" panose="020F0502020204030204" pitchFamily="34" charset="0"/>
                </a:rPr>
                <a:t> สาขาวิชาชีพ 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และจัด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ให้มีการ</a:t>
              </a: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ประเมิน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dirty="0" smtClean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สมรรถนะ</a:t>
              </a:r>
              <a:r>
                <a:rPr lang="th-TH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บุคคล ไปแล้วกว่า </a:t>
              </a:r>
              <a:r>
                <a:rPr lang="th-TH" sz="2000" b="1" dirty="0">
                  <a:latin typeface="Calibri" panose="020F0502020204030204" pitchFamily="34" charset="0"/>
                  <a:ea typeface="Calibri" panose="020F0502020204030204" pitchFamily="34" charset="0"/>
                  <a:cs typeface="TH Sarabun New" panose="020B0500040200020003" pitchFamily="34" charset="-34"/>
                </a:rPr>
                <a:t>11</a:t>
              </a:r>
              <a:r>
                <a:rPr lang="en-US" sz="2000" b="1" dirty="0">
                  <a:latin typeface="TH Sarabun New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,</a:t>
              </a:r>
              <a:r>
                <a:rPr lang="th-TH" sz="2000" b="1" dirty="0">
                  <a:latin typeface="TH Sarabun New" panose="020B0500040200020003" pitchFamily="34" charset="-34"/>
                  <a:ea typeface="Calibri" panose="020F0502020204030204" pitchFamily="34" charset="0"/>
                </a:rPr>
                <a:t>000 คน ผ่านศูนย์</a:t>
              </a:r>
              <a:r>
                <a:rPr lang="th-TH" sz="2000" b="1" dirty="0" smtClean="0">
                  <a:latin typeface="TH Sarabun New" panose="020B0500040200020003" pitchFamily="34" charset="-34"/>
                  <a:ea typeface="Calibri" panose="020F0502020204030204" pitchFamily="34" charset="0"/>
                </a:rPr>
                <a:t>ทดสอบ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th-TH" sz="2000" b="1" dirty="0" smtClean="0">
                  <a:latin typeface="TH Sarabun New" panose="020B0500040200020003" pitchFamily="34" charset="-34"/>
                  <a:ea typeface="Calibri" panose="020F0502020204030204" pitchFamily="34" charset="0"/>
                </a:rPr>
                <a:t>สมรรถนะต่าง </a:t>
              </a:r>
              <a:r>
                <a:rPr lang="th-TH" sz="2000" b="1" dirty="0">
                  <a:latin typeface="TH Sarabun New" panose="020B0500040200020003" pitchFamily="34" charset="-34"/>
                  <a:ea typeface="Calibri" panose="020F0502020204030204" pitchFamily="34" charset="0"/>
                </a:rPr>
                <a:t>ๆ กว่า 70 แห่งทั่วประเทศ </a:t>
              </a:r>
              <a:endPara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89758" y="5581828"/>
              <a:ext cx="4346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Calibri" panose="020F0502020204030204" pitchFamily="34" charset="0"/>
                  <a:cs typeface="TH Sarabun New" panose="020B0500040200020003" pitchFamily="34" charset="-34"/>
                </a:rPr>
                <a:t>”</a:t>
              </a:r>
              <a:endParaRPr lang="en-US" sz="60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-5634"/>
            <a:ext cx="121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Manual Input 9"/>
          <p:cNvSpPr/>
          <p:nvPr/>
        </p:nvSpPr>
        <p:spPr>
          <a:xfrm>
            <a:off x="0" y="1604505"/>
            <a:ext cx="1219200" cy="5253495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7" y="180028"/>
            <a:ext cx="699689" cy="858449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9052" y="6099844"/>
            <a:ext cx="1044435" cy="68732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1050" dirty="0"/>
              <a:t>Thailand</a:t>
            </a:r>
            <a:br>
              <a:rPr lang="en-US" sz="1050" dirty="0"/>
            </a:br>
            <a:r>
              <a:rPr lang="en-US" sz="1050" dirty="0"/>
              <a:t>Professional</a:t>
            </a:r>
            <a:br>
              <a:rPr lang="en-US" sz="1050" dirty="0"/>
            </a:br>
            <a:r>
              <a:rPr lang="en-US" sz="1050" dirty="0"/>
              <a:t>Qualification</a:t>
            </a:r>
            <a:br>
              <a:rPr lang="en-US" sz="1050" dirty="0"/>
            </a:br>
            <a:r>
              <a:rPr lang="en-US" sz="1050" dirty="0"/>
              <a:t>Institute</a:t>
            </a:r>
          </a:p>
        </p:txBody>
      </p:sp>
      <p:sp>
        <p:nvSpPr>
          <p:cNvPr id="13" name="Freeform 12"/>
          <p:cNvSpPr/>
          <p:nvPr/>
        </p:nvSpPr>
        <p:spPr>
          <a:xfrm>
            <a:off x="1292089" y="4305"/>
            <a:ext cx="1785962" cy="1600200"/>
          </a:xfrm>
          <a:custGeom>
            <a:avLst/>
            <a:gdLst>
              <a:gd name="connsiteX0" fmla="*/ 13252 w 3896139"/>
              <a:gd name="connsiteY0" fmla="*/ 2133600 h 2133600"/>
              <a:gd name="connsiteX1" fmla="*/ 3896139 w 3896139"/>
              <a:gd name="connsiteY1" fmla="*/ 0 h 2133600"/>
              <a:gd name="connsiteX2" fmla="*/ 0 w 3896139"/>
              <a:gd name="connsiteY2" fmla="*/ 0 h 2133600"/>
              <a:gd name="connsiteX3" fmla="*/ 13252 w 3896139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6139" h="2133600">
                <a:moveTo>
                  <a:pt x="13252" y="2133600"/>
                </a:moveTo>
                <a:lnTo>
                  <a:pt x="3896139" y="0"/>
                </a:lnTo>
                <a:lnTo>
                  <a:pt x="0" y="0"/>
                </a:lnTo>
                <a:cubicBezTo>
                  <a:pt x="4417" y="711200"/>
                  <a:pt x="8835" y="1422400"/>
                  <a:pt x="13252" y="21336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467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25"/>
            <a:ext cx="3078747" cy="6864691"/>
          </a:xfrm>
          <a:prstGeom prst="rect">
            <a:avLst/>
          </a:prstGeom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1400578" y="803879"/>
            <a:ext cx="2707783" cy="50165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องค์กรรับรองสมรรถนะ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ฯ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70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897563" y="559178"/>
            <a:ext cx="3028950" cy="646112"/>
          </a:xfrm>
          <a:prstGeom prst="rect">
            <a:avLst/>
          </a:prstGeom>
          <a:noFill/>
          <a:ln>
            <a:noFill/>
          </a:ln>
        </p:spPr>
        <p:txBody>
          <a:bodyPr lIns="87105" tIns="0" rIns="87105" bIns="43552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th-TH" sz="228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ส่วนภูมิภาค</a:t>
            </a:r>
            <a:endParaRPr lang="en-US" sz="228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6" y="997858"/>
            <a:ext cx="7746086" cy="575679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400576" y="104974"/>
            <a:ext cx="7540978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การรับรององค์กรที่มีหน้าที่รับรองรองสมรรถนะของบุคคลตามมาตรฐานอาชีพ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7741" y="-55257"/>
            <a:ext cx="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3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1728" y="2065259"/>
            <a:ext cx="6439437" cy="8499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และประเมินผลองค์กรรับรองสมรรถนะฯ 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หลังจากที่ได้รับการรับรองไปแล้ว 1 ปี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25"/>
            <a:ext cx="3078747" cy="6864691"/>
          </a:xfrm>
          <a:prstGeom prst="rect">
            <a:avLst/>
          </a:prstGeom>
        </p:spPr>
      </p:pic>
      <p:sp>
        <p:nvSpPr>
          <p:cNvPr id="17" name="ชื่อเรื่อง 1"/>
          <p:cNvSpPr>
            <a:spLocks noGrp="1"/>
          </p:cNvSpPr>
          <p:nvPr>
            <p:ph type="title"/>
          </p:nvPr>
        </p:nvSpPr>
        <p:spPr>
          <a:xfrm>
            <a:off x="1496569" y="1282397"/>
            <a:ext cx="8401047" cy="860426"/>
          </a:xfrm>
        </p:spPr>
        <p:txBody>
          <a:bodyPr anchor="t">
            <a:normAutofit/>
          </a:bodyPr>
          <a:lstStyle/>
          <a:p>
            <a:pPr algn="l">
              <a:spcBef>
                <a:spcPts val="0"/>
              </a:spcBef>
              <a:buClr>
                <a:srgbClr val="AC0000"/>
              </a:buClr>
            </a:pPr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การประกันคุณภาพ</a:t>
            </a: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เพื่อให้การดำเนินการเป็นไปด้วยความโปร่งใสและ</a:t>
            </a:r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ยุติธรรม</a:t>
            </a:r>
            <a:endParaRPr lang="en-US" altLang="ja-JP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0576" y="104974"/>
            <a:ext cx="7743424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และประเมินผลองค์กรที่มีหน้าที่รับรองสมรรถนะของบุคคลตามมาตรฐานอาชีพ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7588" y="-55257"/>
            <a:ext cx="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4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5275" y="3247345"/>
            <a:ext cx="6439437" cy="849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พัฒนาองค์กรรับรองสมรรถนะฯ เข้าสู่มาตรฐานสากล </a:t>
            </a:r>
            <a:endPara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(ISO/IEC 17024)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12079" y="4465076"/>
            <a:ext cx="6439437" cy="8499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ฝึกอบรมผู้ตรวจประเมิน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(Assessor)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องค์กรรับรองสมรรถนะฯ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หลักสูตรเทคนิคการตรวจประเมินตามแนวทาง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ISO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19011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35558" y="5678132"/>
            <a:ext cx="6439437" cy="8499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ฝึกอบรมเจ้าหน้าที่สอบ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(Examiner)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ให้มีความรู้และความเข้าใจ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เกี่ยวกับมาตรฐานอาชีพ เครื่องมือ และการประเมินสมรรถนะฯ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90" y="1957630"/>
            <a:ext cx="1478218" cy="4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25"/>
            <a:ext cx="3078747" cy="6864691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959939" y="5975643"/>
            <a:ext cx="6591632" cy="523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Rounded Rectangle 26"/>
          <p:cNvSpPr/>
          <p:nvPr/>
        </p:nvSpPr>
        <p:spPr>
          <a:xfrm>
            <a:off x="3157677" y="3587226"/>
            <a:ext cx="4012524" cy="523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3690723" y="2101394"/>
            <a:ext cx="2807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ประกอบด้วย 7 ระบบย่อย </a:t>
            </a:r>
            <a:endParaRPr lang="en-US" sz="28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03975" y="931170"/>
            <a:ext cx="2701382" cy="1099068"/>
            <a:chOff x="-2911380" y="2862470"/>
            <a:chExt cx="2701382" cy="1099068"/>
          </a:xfrm>
        </p:grpSpPr>
        <p:sp>
          <p:nvSpPr>
            <p:cNvPr id="21" name="Rounded Rectangle 20"/>
            <p:cNvSpPr/>
            <p:nvPr/>
          </p:nvSpPr>
          <p:spPr>
            <a:xfrm>
              <a:off x="-2911380" y="2862470"/>
              <a:ext cx="2701382" cy="10990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9337" t="70376" r="74827" b="19423"/>
            <a:stretch/>
          </p:blipFill>
          <p:spPr>
            <a:xfrm>
              <a:off x="-2774941" y="2994976"/>
              <a:ext cx="2438400" cy="837147"/>
            </a:xfrm>
            <a:prstGeom prst="rect">
              <a:avLst/>
            </a:prstGeom>
          </p:spPr>
        </p:pic>
      </p:grpSp>
      <p:sp>
        <p:nvSpPr>
          <p:cNvPr id="25" name="Rounded Rectangle 24"/>
          <p:cNvSpPr/>
          <p:nvPr/>
        </p:nvSpPr>
        <p:spPr>
          <a:xfrm>
            <a:off x="3157677" y="2392376"/>
            <a:ext cx="4012524" cy="523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3371479" y="2365872"/>
            <a:ext cx="3611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ระบบบริหารจัดการมาตรฐานอาชีพ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179732" y="3541158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ระบบบริหารรับรองสมรรถนะของบุคคล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103267" y="5939411"/>
            <a:ext cx="6354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ระบบเว็บไซต์สำหรับบริการคุณวุฒิวิชาชีพและ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มาตรฐานวิชาชีพ</a:t>
            </a:r>
            <a:endParaRPr lang="en-US" sz="2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3157677" y="2993314"/>
            <a:ext cx="4012524" cy="523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Rounded Rectangle 27"/>
          <p:cNvSpPr/>
          <p:nvPr/>
        </p:nvSpPr>
        <p:spPr>
          <a:xfrm>
            <a:off x="3157677" y="4171575"/>
            <a:ext cx="4012524" cy="523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Rounded Rectangle 30"/>
          <p:cNvSpPr/>
          <p:nvPr/>
        </p:nvSpPr>
        <p:spPr>
          <a:xfrm>
            <a:off x="3157677" y="4757581"/>
            <a:ext cx="4012524" cy="523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Rounded Rectangle 31"/>
          <p:cNvSpPr/>
          <p:nvPr/>
        </p:nvSpPr>
        <p:spPr>
          <a:xfrm>
            <a:off x="3157677" y="5365968"/>
            <a:ext cx="4012524" cy="523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3450991" y="2976068"/>
            <a:ext cx="3397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ระบบบริหารจัดการองค์กรรับรอง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453158" y="4736677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ระบบจัดเก็บเครื่องมือการประเมิน 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3682197" y="4121924"/>
            <a:ext cx="3076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ระบบบริหารจัดการใบรับรอง 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3475145" y="5318193"/>
            <a:ext cx="3449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ระบบสนับสนุนการประเมินตนเอง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400576" y="104974"/>
            <a:ext cx="7743424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th-TH" alt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เป็นศูนย์กลางข้อมูลระบบคุณวุฒิวิชาชีพ</a:t>
            </a:r>
            <a:r>
              <a:rPr lang="en-US" alt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และมาตรฐานอาชีพ</a:t>
            </a:r>
            <a:endParaRPr lang="th-TH" alt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79104" y="-42378"/>
            <a:ext cx="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5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77" y="2380251"/>
            <a:ext cx="7433041" cy="4187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178" y="1016309"/>
            <a:ext cx="2743438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225"/>
            <a:ext cx="3078747" cy="686469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00576" y="104974"/>
            <a:ext cx="7743424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th-TH" alt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เป็นศูนย์กลางข้อมูลระบบคุณวุฒิวิชาชีพ</a:t>
            </a:r>
            <a:r>
              <a:rPr lang="en-US" alt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และมาตรฐานอาชีพ</a:t>
            </a:r>
            <a:endParaRPr lang="th-TH" alt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104" y="-42378"/>
            <a:ext cx="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5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25"/>
            <a:ext cx="3078747" cy="6864691"/>
          </a:xfrm>
          <a:prstGeom prst="rect">
            <a:avLst/>
          </a:prstGeom>
        </p:spPr>
      </p:pic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1539373" y="1105598"/>
            <a:ext cx="8353423" cy="86042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ความร่วมมือกับหน่วยงานในประเทศเพื่อการ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พัฒนาระบบคุณวุฒิ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วิชาชีพ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0576" y="104974"/>
            <a:ext cx="7743424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</a:t>
            </a:r>
            <a:r>
              <a:rPr lang="th-TH" alt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ความร่วมมือกับองค์กรต่างๆ ในการเผยแพร่ระบบคุณวุฒิวิชาชีพและมาตรฐานอาชีพ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9104" y="-42378"/>
            <a:ext cx="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6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9" y="1953540"/>
            <a:ext cx="8435662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203922"/>
            <a:ext cx="9181372" cy="705978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287384" y="5507873"/>
            <a:ext cx="3714949" cy="10217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ร่วมกันพัฒนาการประเมินสมรรถนะ</a:t>
            </a:r>
          </a:p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และคลังข้อสอบสาขาแมคคาทรอนิกส์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13572" y="5507873"/>
            <a:ext cx="3484865" cy="10217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Human Resources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Development Service of 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Korea (HRD Korea)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87384" y="3874398"/>
            <a:ext cx="3714949" cy="14918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IPA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สวทช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จัดทำมาตรฐานอาชีพ และพัฒนาเครื่องมือประเมิน ช่างซ่อมอุปกรณ์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87384" y="2240919"/>
            <a:ext cx="3714949" cy="14918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สาขาโล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ส่งเสริมให้ใช้</a:t>
            </a:r>
            <a:endPara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มาตรฐานอาชีพในการเลือกบุคลากร เลื่อนขั้น และใช้มาตรฐานอาชีพ</a:t>
            </a:r>
            <a:endPara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ในการพัฒนาสมรรถนะ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13572" y="3874398"/>
            <a:ext cx="3484865" cy="14918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Information-technology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Promotion Agency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(IPA)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ประเทศญี่ปุ่น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13572" y="2240919"/>
            <a:ext cx="3484865" cy="14918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Qualification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Framework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Secretariat (QFS)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ฮ่องกง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7384" y="1287883"/>
            <a:ext cx="3714949" cy="8113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 ปรังปรุงระบบคุณวุฒิวิชาชีพ</a:t>
            </a:r>
          </a:p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ระบบประกันคุณภาพ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3572" y="1287883"/>
            <a:ext cx="3484865" cy="8113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Zealand Qualifications Authority (NZQA)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2192" y="1287883"/>
            <a:ext cx="1831704" cy="8113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ด้านการจัดระบบ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คุณวุฒิวิชาชีพ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2192" y="2240920"/>
            <a:ext cx="1831704" cy="1491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</a:rPr>
              <a:t>ด้านการพัฒนาหลักสูตรฐานสมรรถนะ และหลักสูตรฝึกอบรม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2192" y="3874396"/>
            <a:ext cx="1831704" cy="1491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</a:rPr>
              <a:t>ด้านการจัดทำมาตรฐานอาชีพและเครื่องมือประเมิน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2192" y="5507873"/>
            <a:ext cx="1831704" cy="10217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</a:rPr>
              <a:t>ด้านการพัฒนาระบบการประเมินสมรรถนะ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046" y="691979"/>
            <a:ext cx="7511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ความร่วมมือกับหน่วยงานต่างประเทศเพื่อการพัฒนาระบบคุณวุฒิวิชาชีพ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5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203922"/>
            <a:ext cx="9181372" cy="7059780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09997" y="577334"/>
            <a:ext cx="835818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ความร่วมมือในการพัฒนาและเผยแพร่ระบบคุณวุฒิวิชาชีพ เพื่อเตรียมพร้อมการเข้าสู่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AEC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54" y="1323258"/>
            <a:ext cx="8004538" cy="54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19273"/>
            <a:ext cx="9144793" cy="68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093" y="1883530"/>
            <a:ext cx="5419814" cy="30909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08349" y="2318197"/>
            <a:ext cx="4687910" cy="25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1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819" r="43567"/>
          <a:stretch/>
        </p:blipFill>
        <p:spPr>
          <a:xfrm flipH="1">
            <a:off x="6272012" y="869089"/>
            <a:ext cx="2343955" cy="5454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6841" y="2566483"/>
            <a:ext cx="44653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ea typeface="Calibri" panose="020F0502020204030204" pitchFamily="34" charset="0"/>
                <a:cs typeface="TH Sarabun New" panose="020B0500040200020003" pitchFamily="34" charset="-34"/>
              </a:rPr>
              <a:t>เรามุ่งเน้น ผลักดัน และยกระดับมาตรฐานอาชีพ เพื่อการันตีให้ภาคธุรกิจ</a:t>
            </a:r>
            <a:r>
              <a:rPr lang="th-TH" sz="2400" dirty="0" smtClean="0">
                <a:cs typeface="TH Sarabun New" panose="020B0500040200020003" pitchFamily="34" charset="-34"/>
              </a:rPr>
              <a:t>ได้รับรู้ว่า  คนเหล่านี้มี ทักษะ สมรรถนะ และขีดความสามารถตรงตามความต้องการเพื่อพัฒนาธุรกิจ โดยมีเป้าหมายสูงสุดคือ ยกระดับเศรษฐกิจและคุณภาพชีวิตของประชาชนให้ดีขึ้น และเมื่อทั้งสองอย่างนี้ดีขึ้น ก็จะนำไปสู่ความมั่งคั่ง มั่นคง และยั่งยืน ของประเทศต่อไป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92277" y="2240351"/>
            <a:ext cx="191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TH Sarabun New" panose="020B0500040200020003" pitchFamily="34" charset="-34"/>
              </a:rPr>
              <a:t>“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3859417" y="4630034"/>
            <a:ext cx="318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TH Sarabun New" panose="020B0500040200020003" pitchFamily="34" charset="-34"/>
              </a:rPr>
              <a:t>”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600295" y="5639408"/>
            <a:ext cx="2577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2400" dirty="0" smtClean="0">
                <a:ea typeface="Calibri" panose="020F0502020204030204" pitchFamily="34" charset="0"/>
                <a:cs typeface="TH Sarabun New" panose="020B0500040200020003" pitchFamily="34" charset="-34"/>
              </a:rPr>
              <a:t>พลอากาศเอก ประ</a:t>
            </a:r>
            <a:r>
              <a:rPr lang="th-TH" sz="2400" dirty="0" err="1" smtClean="0">
                <a:ea typeface="Calibri" panose="020F0502020204030204" pitchFamily="34" charset="0"/>
                <a:cs typeface="TH Sarabun New" panose="020B0500040200020003" pitchFamily="34" charset="-34"/>
              </a:rPr>
              <a:t>จิน</a:t>
            </a:r>
            <a:r>
              <a:rPr lang="th-TH" sz="2400" dirty="0" smtClean="0">
                <a:ea typeface="Calibri" panose="020F0502020204030204" pitchFamily="34" charset="0"/>
                <a:cs typeface="TH Sarabun New" panose="020B0500040200020003" pitchFamily="34" charset="-34"/>
              </a:rPr>
              <a:t> จั่นตอง</a:t>
            </a:r>
          </a:p>
          <a:p>
            <a:pPr algn="r"/>
            <a:r>
              <a:rPr lang="th-TH" sz="2000" b="1" dirty="0" smtClean="0">
                <a:cs typeface="TH Sarabun New" panose="020B0500040200020003" pitchFamily="34" charset="-34"/>
              </a:rPr>
              <a:t>รองนายกรัฐมนตรี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-5634"/>
            <a:ext cx="121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lowchart: Manual Input 12"/>
          <p:cNvSpPr/>
          <p:nvPr/>
        </p:nvSpPr>
        <p:spPr>
          <a:xfrm>
            <a:off x="0" y="1604505"/>
            <a:ext cx="1219200" cy="5253495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7" y="180028"/>
            <a:ext cx="699689" cy="858449"/>
          </a:xfrm>
          <a:prstGeom prst="rect">
            <a:avLst/>
          </a:prstGeom>
        </p:spPr>
      </p:pic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19052" y="6099844"/>
            <a:ext cx="1044435" cy="68732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Thailand</a:t>
            </a:r>
            <a:br>
              <a:rPr lang="en-US" sz="10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Professional</a:t>
            </a:r>
            <a:br>
              <a:rPr lang="en-US" sz="10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Qualification</a:t>
            </a:r>
            <a:br>
              <a:rPr lang="en-US" sz="10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Institute</a:t>
            </a:r>
          </a:p>
        </p:txBody>
      </p:sp>
      <p:sp>
        <p:nvSpPr>
          <p:cNvPr id="16" name="Freeform 15"/>
          <p:cNvSpPr/>
          <p:nvPr/>
        </p:nvSpPr>
        <p:spPr>
          <a:xfrm>
            <a:off x="1292089" y="4305"/>
            <a:ext cx="1785962" cy="1600200"/>
          </a:xfrm>
          <a:custGeom>
            <a:avLst/>
            <a:gdLst>
              <a:gd name="connsiteX0" fmla="*/ 13252 w 3896139"/>
              <a:gd name="connsiteY0" fmla="*/ 2133600 h 2133600"/>
              <a:gd name="connsiteX1" fmla="*/ 3896139 w 3896139"/>
              <a:gd name="connsiteY1" fmla="*/ 0 h 2133600"/>
              <a:gd name="connsiteX2" fmla="*/ 0 w 3896139"/>
              <a:gd name="connsiteY2" fmla="*/ 0 h 2133600"/>
              <a:gd name="connsiteX3" fmla="*/ 13252 w 3896139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6139" h="2133600">
                <a:moveTo>
                  <a:pt x="13252" y="2133600"/>
                </a:moveTo>
                <a:lnTo>
                  <a:pt x="3896139" y="0"/>
                </a:lnTo>
                <a:lnTo>
                  <a:pt x="0" y="0"/>
                </a:lnTo>
                <a:cubicBezTo>
                  <a:pt x="4417" y="711200"/>
                  <a:pt x="8835" y="1422400"/>
                  <a:pt x="13252" y="21336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683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33832" y="1151244"/>
            <a:ext cx="5015919" cy="4206605"/>
            <a:chOff x="3833832" y="1498972"/>
            <a:chExt cx="5015919" cy="42066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3832" y="1498972"/>
              <a:ext cx="5015919" cy="4206605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4391696" y="1609859"/>
              <a:ext cx="4362450" cy="95303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2800" b="1" dirty="0" smtClean="0">
                  <a:solidFill>
                    <a:schemeClr val="bg1"/>
                  </a:solidFill>
                </a:rPr>
                <a:t>พลเอก เลิศรัตน์ </a:t>
              </a:r>
              <a:r>
                <a:rPr lang="th-TH" sz="2800" b="1" dirty="0" err="1" smtClean="0">
                  <a:solidFill>
                    <a:schemeClr val="bg1"/>
                  </a:solidFill>
                </a:rPr>
                <a:t>รัตนวา</a:t>
              </a:r>
              <a:r>
                <a:rPr lang="th-TH" sz="2800" b="1" dirty="0" smtClean="0">
                  <a:solidFill>
                    <a:schemeClr val="bg1"/>
                  </a:solidFill>
                </a:rPr>
                <a:t>นิช</a:t>
              </a:r>
            </a:p>
            <a:p>
              <a:pPr algn="r"/>
              <a:r>
                <a:rPr lang="th-TH" sz="2400" dirty="0" smtClean="0">
                  <a:solidFill>
                    <a:schemeClr val="bg1"/>
                  </a:solidFill>
                </a:rPr>
                <a:t>ประธานกรรมการ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-5634"/>
            <a:ext cx="1219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lowchart: Manual Input 15"/>
          <p:cNvSpPr/>
          <p:nvPr/>
        </p:nvSpPr>
        <p:spPr>
          <a:xfrm>
            <a:off x="0" y="1604505"/>
            <a:ext cx="1219200" cy="5253495"/>
          </a:xfrm>
          <a:prstGeom prst="flowChartManualIn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7" y="180028"/>
            <a:ext cx="699689" cy="858449"/>
          </a:xfrm>
          <a:prstGeom prst="rect">
            <a:avLst/>
          </a:prstGeom>
        </p:spPr>
      </p:pic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19052" y="6099844"/>
            <a:ext cx="1044435" cy="68732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Thailand</a:t>
            </a:r>
            <a:br>
              <a:rPr lang="en-US" sz="10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Professional</a:t>
            </a:r>
            <a:br>
              <a:rPr lang="en-US" sz="10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Qualification</a:t>
            </a:r>
            <a:br>
              <a:rPr lang="en-US" sz="10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Institute</a:t>
            </a:r>
          </a:p>
        </p:txBody>
      </p:sp>
      <p:sp>
        <p:nvSpPr>
          <p:cNvPr id="19" name="Freeform 18"/>
          <p:cNvSpPr/>
          <p:nvPr/>
        </p:nvSpPr>
        <p:spPr>
          <a:xfrm>
            <a:off x="1292089" y="4305"/>
            <a:ext cx="1785962" cy="1600200"/>
          </a:xfrm>
          <a:custGeom>
            <a:avLst/>
            <a:gdLst>
              <a:gd name="connsiteX0" fmla="*/ 13252 w 3896139"/>
              <a:gd name="connsiteY0" fmla="*/ 2133600 h 2133600"/>
              <a:gd name="connsiteX1" fmla="*/ 3896139 w 3896139"/>
              <a:gd name="connsiteY1" fmla="*/ 0 h 2133600"/>
              <a:gd name="connsiteX2" fmla="*/ 0 w 3896139"/>
              <a:gd name="connsiteY2" fmla="*/ 0 h 2133600"/>
              <a:gd name="connsiteX3" fmla="*/ 13252 w 3896139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6139" h="2133600">
                <a:moveTo>
                  <a:pt x="13252" y="2133600"/>
                </a:moveTo>
                <a:lnTo>
                  <a:pt x="3896139" y="0"/>
                </a:lnTo>
                <a:lnTo>
                  <a:pt x="0" y="0"/>
                </a:lnTo>
                <a:cubicBezTo>
                  <a:pt x="4417" y="711200"/>
                  <a:pt x="8835" y="1422400"/>
                  <a:pt x="13252" y="21336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4182146" y="242174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>
                <a:srgbClr val="C00000"/>
              </a:buClr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ปลัดกระทรวงแรงงาน</a:t>
            </a:r>
            <a:endParaRPr lang="en-US" alt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spcBef>
                <a:spcPct val="0"/>
              </a:spcBef>
              <a:buClr>
                <a:srgbClr val="C00000"/>
              </a:buClr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ปลัดกระทรวงอุตสาหกรรม</a:t>
            </a:r>
          </a:p>
          <a:p>
            <a:pPr algn="r">
              <a:spcBef>
                <a:spcPct val="0"/>
              </a:spcBef>
              <a:buClr>
                <a:srgbClr val="C00000"/>
              </a:buClr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เลขาธิการคณะกรรมการการอาชีวศึกษา</a:t>
            </a:r>
            <a:endParaRPr lang="en-US" alt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spcBef>
                <a:spcPct val="0"/>
              </a:spcBef>
              <a:buClr>
                <a:srgbClr val="C00000"/>
              </a:buClr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อธิบดีกรมพัฒนาฝีมือแรงงาน</a:t>
            </a:r>
            <a:endParaRPr lang="en-US" alt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spcBef>
                <a:spcPct val="0"/>
              </a:spcBef>
              <a:buClr>
                <a:srgbClr val="C00000"/>
              </a:buClr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ประธานสภาอุตสาหกรรมแห่งประเทศไทย</a:t>
            </a:r>
          </a:p>
          <a:p>
            <a:pPr algn="r">
              <a:spcBef>
                <a:spcPct val="0"/>
              </a:spcBef>
              <a:buClr>
                <a:srgbClr val="C00000"/>
              </a:buClr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ประธานสมาคมธนาคารไทย</a:t>
            </a:r>
          </a:p>
          <a:p>
            <a:pPr algn="r">
              <a:spcBef>
                <a:spcPct val="0"/>
              </a:spcBef>
              <a:buClr>
                <a:srgbClr val="C00000"/>
              </a:buClr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ประธานหอการค้า</a:t>
            </a:r>
          </a:p>
          <a:p>
            <a:pPr algn="r">
              <a:spcBef>
                <a:spcPct val="0"/>
              </a:spcBef>
              <a:buClr>
                <a:srgbClr val="C00000"/>
              </a:buClr>
            </a:pP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ผู้ทรงคุณวุฒิ</a:t>
            </a:r>
            <a:endParaRPr lang="en-US" alt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33992" y="180028"/>
            <a:ext cx="156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16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486400" y="185608"/>
            <a:ext cx="3429396" cy="569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วัตถุประสงค์การจัดตั้ง</a:t>
            </a:r>
            <a:endParaRPr lang="th-TH" altLang="th-TH" sz="2800" dirty="0"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73"/>
            <a:ext cx="3078747" cy="68646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87697" y="1283897"/>
            <a:ext cx="7540978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ศึกษาวิจัยและพัฒนาระบบคุณวุฒิวิชาชีพ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87697" y="1937247"/>
            <a:ext cx="7540978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และสนับสนุนกลุ่มอาชีพหรือกลุ่มวิชาชีพในการจัดทำมาตรฐานอาชีพ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87697" y="2590598"/>
            <a:ext cx="7540978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การรับรององค์กรที่มีหน้าที่รับรองรองสมรรถนะของบุคคลตามมาตรฐานอาชีพ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87697" y="3248487"/>
            <a:ext cx="7540978" cy="11014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และประเมินผลองค์กรที่มีหน้าที่รับรองสมรรถนะของบุคคลตาม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</a:t>
            </a: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อาชีพรวมทั้ง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ระบบคุณวุฒิวิชาชีพ เพื่อให้การดำเนินการเป็นไปด้วยความ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โปร่งใส</a:t>
            </a:r>
            <a:endParaRPr lang="en-US" alt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ยุติธรรม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87697" y="4458120"/>
            <a:ext cx="7540978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ศูนย์กลางข้อมูลเกี่ยวกับระบบคุณวุฒิวิชาชีพและมาตรฐานอาชีพ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87697" y="5122506"/>
            <a:ext cx="7540978" cy="11285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และประสานความร่วมมือกับสถานศึกษา ศูนย์ฝึกอบรม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</a:t>
            </a:r>
            <a:endParaRPr lang="en-US" alt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ประกอบการหน่วยงาน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รัฐและเอกชนในการเผยแพร่ระบบคุณวุฒิวิชาชีพ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endParaRPr lang="en-US" alt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</a:t>
            </a:r>
            <a:endParaRPr lang="en-US" altLang="th-TH" sz="2400" b="1" i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4860" y="1798732"/>
            <a:ext cx="519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2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4862" y="2430367"/>
            <a:ext cx="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3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4860" y="3361432"/>
            <a:ext cx="512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4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4860" y="4284069"/>
            <a:ext cx="512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5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4861" y="5265106"/>
            <a:ext cx="504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6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11113" y="1151853"/>
            <a:ext cx="396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1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64"/>
            <a:ext cx="3078747" cy="68646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87697" y="745214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th-TH" alt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ระบบคุณวุฒิ</a:t>
            </a: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87697" y="117890"/>
            <a:ext cx="7540978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ศึกษาวิจัยและพัฒนาระบบคุณวุฒิวิชาชีพ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11113" y="-40660"/>
            <a:ext cx="396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1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01" y="882670"/>
            <a:ext cx="6978437" cy="58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" y="-16225"/>
            <a:ext cx="3078747" cy="686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666" y="1433147"/>
            <a:ext cx="6718374" cy="5279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4212" y="686939"/>
            <a:ext cx="4695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กรอบคุณวุฒิวิชาชีพ</a:t>
            </a:r>
            <a:endParaRPr lang="en-US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>
              <a:defRPr/>
            </a:pP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Professional Qualification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Framework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87697" y="117890"/>
            <a:ext cx="7540978" cy="552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Clr>
                <a:srgbClr val="AC0000"/>
              </a:buClr>
            </a:pPr>
            <a:r>
              <a:rPr lang="en-US" alt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ศึกษาวิจัยและพัฒนาระบบคุณวุฒิวิชาชีพ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1113" y="-40660"/>
            <a:ext cx="396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  <a:cs typeface="TH SarabunPSK" panose="020B0500040200020003" pitchFamily="34" charset="-34"/>
              </a:rPr>
              <a:t>1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410605" y="501824"/>
            <a:ext cx="6707636" cy="1128713"/>
          </a:xfrm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การเทียบเคียงระบบ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วิชาชีพกับกรอบคุณวุฒิอาเซียน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11"/>
          <a:stretch/>
        </p:blipFill>
        <p:spPr>
          <a:xfrm>
            <a:off x="1530323" y="1346396"/>
            <a:ext cx="7360234" cy="5286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6" y="-203922"/>
            <a:ext cx="8943607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25"/>
            <a:ext cx="3078747" cy="686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20265" y="5793083"/>
            <a:ext cx="7824131" cy="1057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1732" y="1755551"/>
            <a:ext cx="4942664" cy="1348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4301544" y="1824766"/>
            <a:ext cx="4672148" cy="125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A50021"/>
              </a:buClr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จัดทำมาตรฐานอาชีพโดยคำนึงถึงสาขาอุตสาหกรรมที่มีความสำคัญต่อการเติบโตทางเศรษฐกิจ หรือมีกำลังคนจำนวนมาก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1724" y="3408194"/>
            <a:ext cx="5430161" cy="1702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00619" y="3467650"/>
            <a:ext cx="54448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Clr>
                <a:srgbClr val="A50021"/>
              </a:buClr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ร่วมกับผู้เชี่ยวชาญ และตัวแทนอุตสาหกรรม ในการจัดทำมาตรฐานอาชีพ เพื่อให้กำลังคนในอาชีพพัฒนาสมรรถนะตนเองได้ และส่งเสริมการเรียนรู้ตลอดชีวิตตามเทคโนโลยีและสภาวะแวดล้อมที่เปลี่ยนไป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176393" y="793877"/>
            <a:ext cx="2988032" cy="4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การจัดทำมาตรฐานอาชีพ</a:t>
            </a:r>
            <a:endParaRPr lang="th-TH" alt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18" y="-170331"/>
            <a:ext cx="777307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</TotalTime>
  <Words>1315</Words>
  <Application>Microsoft Office PowerPoint</Application>
  <PresentationFormat>On-screen Show (4:3)</PresentationFormat>
  <Paragraphs>240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Angsana New</vt:lpstr>
      <vt:lpstr>Arial</vt:lpstr>
      <vt:lpstr>Browallia New</vt:lpstr>
      <vt:lpstr>Brush Script MT</vt:lpstr>
      <vt:lpstr>Calibri</vt:lpstr>
      <vt:lpstr>Calibri Light</vt:lpstr>
      <vt:lpstr>Cordia New</vt:lpstr>
      <vt:lpstr>Tahoma</vt:lpstr>
      <vt:lpstr>TH Sarabun New</vt:lpstr>
      <vt:lpstr>TH SarabunIT๙</vt:lpstr>
      <vt:lpstr>TH SarabunPSK</vt:lpstr>
      <vt:lpstr>Office Theme</vt:lpstr>
      <vt:lpstr>PowerPoint Presentation</vt:lpstr>
      <vt:lpstr>Thailand Professional Qualification Institute</vt:lpstr>
      <vt:lpstr>Thailand Professional Qualification Institute</vt:lpstr>
      <vt:lpstr>Thailand Professional Qualification Institute</vt:lpstr>
      <vt:lpstr>PowerPoint Presentation</vt:lpstr>
      <vt:lpstr>PowerPoint Presentation</vt:lpstr>
      <vt:lpstr>PowerPoint Presentation</vt:lpstr>
      <vt:lpstr>การเทียบเคียงระบบคุณวุฒิวิชาชีพกับกรอบคุณวุฒิอาเซียน</vt:lpstr>
      <vt:lpstr>PowerPoint Presentation</vt:lpstr>
      <vt:lpstr>PowerPoint Presentation</vt:lpstr>
      <vt:lpstr>PowerPoint Presentation</vt:lpstr>
      <vt:lpstr>PowerPoint Presentation</vt:lpstr>
      <vt:lpstr>มาตรฐานอาชีพ 54 สาขาวิชาชีพ</vt:lpstr>
      <vt:lpstr>มาตรฐานอาชีพ 54 สาขาวิชาชีพ</vt:lpstr>
      <vt:lpstr>PowerPoint Presentation</vt:lpstr>
      <vt:lpstr>มาตรฐานอาชีพ 54 สาขาวิชาชีพ</vt:lpstr>
      <vt:lpstr>มาตรฐานอาชีพ 54 สาขาวิชาชีพ</vt:lpstr>
      <vt:lpstr>มาตรฐานอาชีพ 54 สาขาวิชาชีพ</vt:lpstr>
      <vt:lpstr>องค์กรรับรองสมรรถนะฯ 70 แห่ง</vt:lpstr>
      <vt:lpstr>องค์กรรับรองสมรรถนะฯ 70 แห่ง</vt:lpstr>
      <vt:lpstr>การประกันคุณภาพเพื่อให้การดำเนินการเป็นไปด้วยความโปร่งใสและยุติธรรม</vt:lpstr>
      <vt:lpstr>PowerPoint Presentation</vt:lpstr>
      <vt:lpstr>PowerPoint Presentation</vt:lpstr>
      <vt:lpstr>ความร่วมมือกับหน่วยงานในประเทศเพื่อการพัฒนาระบบคุณวุฒิวิชาชีพ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 Professional Qualification Institute</dc:title>
  <dc:creator>Mr. Ronarong Changkaewmanee</dc:creator>
  <cp:lastModifiedBy>Nalinee Boontun</cp:lastModifiedBy>
  <cp:revision>99</cp:revision>
  <dcterms:created xsi:type="dcterms:W3CDTF">2016-02-29T07:32:51Z</dcterms:created>
  <dcterms:modified xsi:type="dcterms:W3CDTF">2016-03-16T11:21:17Z</dcterms:modified>
</cp:coreProperties>
</file>