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94" r:id="rId2"/>
    <p:sldId id="976" r:id="rId3"/>
    <p:sldId id="516" r:id="rId4"/>
    <p:sldId id="918" r:id="rId5"/>
    <p:sldId id="1008" r:id="rId6"/>
    <p:sldId id="996" r:id="rId7"/>
    <p:sldId id="997" r:id="rId8"/>
    <p:sldId id="998" r:id="rId9"/>
    <p:sldId id="1000" r:id="rId10"/>
    <p:sldId id="977" r:id="rId11"/>
    <p:sldId id="1001" r:id="rId12"/>
    <p:sldId id="940" r:id="rId13"/>
    <p:sldId id="978" r:id="rId14"/>
    <p:sldId id="990" r:id="rId15"/>
    <p:sldId id="991" r:id="rId16"/>
    <p:sldId id="992" r:id="rId17"/>
    <p:sldId id="993" r:id="rId18"/>
    <p:sldId id="979" r:id="rId19"/>
    <p:sldId id="874" r:id="rId20"/>
    <p:sldId id="1023" r:id="rId21"/>
    <p:sldId id="1020" r:id="rId22"/>
    <p:sldId id="1022" r:id="rId23"/>
    <p:sldId id="980" r:id="rId24"/>
    <p:sldId id="924" r:id="rId25"/>
    <p:sldId id="925" r:id="rId26"/>
    <p:sldId id="926" r:id="rId27"/>
    <p:sldId id="927" r:id="rId28"/>
    <p:sldId id="981" r:id="rId29"/>
    <p:sldId id="1019" r:id="rId30"/>
    <p:sldId id="983" r:id="rId31"/>
    <p:sldId id="984" r:id="rId32"/>
    <p:sldId id="879" r:id="rId33"/>
    <p:sldId id="871" r:id="rId34"/>
    <p:sldId id="878" r:id="rId35"/>
    <p:sldId id="1017" r:id="rId36"/>
    <p:sldId id="982" r:id="rId37"/>
    <p:sldId id="1014" r:id="rId38"/>
    <p:sldId id="1015" r:id="rId39"/>
    <p:sldId id="1016" r:id="rId40"/>
    <p:sldId id="986" r:id="rId41"/>
    <p:sldId id="1018" r:id="rId42"/>
  </p:sldIdLst>
  <p:sldSz cx="9144000" cy="6858000" type="screen4x3"/>
  <p:notesSz cx="7099300" cy="10234613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990099"/>
    <a:srgbClr val="660066"/>
    <a:srgbClr val="039DD3"/>
    <a:srgbClr val="99FF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7" autoAdjust="0"/>
    <p:restoredTop sz="98730" autoAdjust="0"/>
  </p:normalViewPr>
  <p:slideViewPr>
    <p:cSldViewPr>
      <p:cViewPr varScale="1">
        <p:scale>
          <a:sx n="72" d="100"/>
          <a:sy n="72" d="100"/>
        </p:scale>
        <p:origin x="1200" y="64"/>
      </p:cViewPr>
      <p:guideLst>
        <p:guide orient="horz" pos="2160"/>
        <p:guide pos="2880"/>
        <p:guide orient="horz" pos="220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cBook\Desktop\Result%20Summary%20form%20OD%20W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VF13N12\Desktop\05022015%20Summary%20of%20Function,%20UOC%20&amp;%20EOC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VF13N12\Desktop\I.%20Final%20TPQI%20Project%20Documents%2020072015\3.%20TPQI%20HR%20Competency%20Assessment%20Tools\D.%20All%20Test%20Score\TPQI%20Guideline%20for%20HR%20Test%20Set%202407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th-TH" sz="1200" b="0"/>
              <a:t>ผลการสำรวจความเห็นเรื่อง</a:t>
            </a:r>
          </a:p>
          <a:p>
            <a:pPr>
              <a:defRPr sz="1200"/>
            </a:pPr>
            <a:r>
              <a:rPr lang="th-TH" sz="1200" b="0"/>
              <a:t>ระดับความสำคัญของสมรรถนะนักบริหารทรัพยากรบุคคล</a:t>
            </a:r>
            <a:endParaRPr lang="en-US" sz="1200" b="0"/>
          </a:p>
        </c:rich>
      </c:tx>
      <c:layout>
        <c:manualLayout>
          <c:xMode val="edge"/>
          <c:yMode val="edge"/>
          <c:x val="0.1258698528446334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7649617214249"/>
          <c:y val="0.19034199452093403"/>
          <c:w val="0.69785011261375274"/>
          <c:h val="0.780932199945263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Sheet2!$C$23</c:f>
              <c:strCache>
                <c:ptCount val="1"/>
                <c:pt idx="0">
                  <c:v>#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Sheet2!$B$24:$B$35</c:f>
              <c:strCache>
                <c:ptCount val="12"/>
                <c:pt idx="0">
                  <c:v>Assessment and Evaluation skills </c:v>
                </c:pt>
                <c:pt idx="1">
                  <c:v>Diversity Management </c:v>
                </c:pt>
                <c:pt idx="2">
                  <c:v>Coaching skills </c:v>
                </c:pt>
                <c:pt idx="3">
                  <c:v>Strategic Partnering </c:v>
                </c:pt>
                <c:pt idx="4">
                  <c:v>Change Management </c:v>
                </c:pt>
                <c:pt idx="5">
                  <c:v>Relationship Orientation &amp; Management </c:v>
                </c:pt>
                <c:pt idx="6">
                  <c:v>Business Acumen </c:v>
                </c:pt>
                <c:pt idx="7">
                  <c:v>Strategic &amp; Innovative Thinking </c:v>
                </c:pt>
                <c:pt idx="8">
                  <c:v>Ethical Practice </c:v>
                </c:pt>
                <c:pt idx="9">
                  <c:v>Communication </c:v>
                </c:pt>
                <c:pt idx="10">
                  <c:v>People Management </c:v>
                </c:pt>
                <c:pt idx="11">
                  <c:v>Leadership </c:v>
                </c:pt>
              </c:strCache>
            </c:strRef>
          </c:cat>
          <c:val>
            <c:numRef>
              <c:f>Sheet2!$C$24:$C$35</c:f>
              <c:numCache>
                <c:formatCode>General</c:formatCode>
                <c:ptCount val="12"/>
                <c:pt idx="0">
                  <c:v>286</c:v>
                </c:pt>
                <c:pt idx="1">
                  <c:v>289</c:v>
                </c:pt>
                <c:pt idx="2">
                  <c:v>303</c:v>
                </c:pt>
                <c:pt idx="3">
                  <c:v>314</c:v>
                </c:pt>
                <c:pt idx="4">
                  <c:v>315</c:v>
                </c:pt>
                <c:pt idx="5">
                  <c:v>317</c:v>
                </c:pt>
                <c:pt idx="6">
                  <c:v>317</c:v>
                </c:pt>
                <c:pt idx="7">
                  <c:v>322</c:v>
                </c:pt>
                <c:pt idx="8">
                  <c:v>326</c:v>
                </c:pt>
                <c:pt idx="9">
                  <c:v>329</c:v>
                </c:pt>
                <c:pt idx="10">
                  <c:v>336</c:v>
                </c:pt>
                <c:pt idx="11">
                  <c:v>337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582272272"/>
        <c:axId val="-1582284240"/>
      </c:barChart>
      <c:catAx>
        <c:axId val="-15822722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-1582284240"/>
        <c:crosses val="autoZero"/>
        <c:auto val="1"/>
        <c:lblAlgn val="ctr"/>
        <c:lblOffset val="100"/>
        <c:noMultiLvlLbl val="0"/>
      </c:catAx>
      <c:valAx>
        <c:axId val="-1582284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-1582272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/>
              <a:t>ผลการสำรวจความเห็นเรื่อง</a:t>
            </a:r>
          </a:p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/>
              <a:t>ระดับความสำคัญของสมรรถนะนักบริหารทรัพยากรบุคคล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cat>
            <c:strRef>
              <c:f>'Survey Summary'!$E$5:$E$18</c:f>
              <c:strCache>
                <c:ptCount val="14"/>
                <c:pt idx="0">
                  <c:v>Assessment and Evaluation skills</c:v>
                </c:pt>
                <c:pt idx="1">
                  <c:v>Communication &amp; Presentation</c:v>
                </c:pt>
                <c:pt idx="2">
                  <c:v>Strategic Thinking</c:v>
                </c:pt>
                <c:pt idx="3">
                  <c:v>Leadership</c:v>
                </c:pt>
                <c:pt idx="4">
                  <c:v>Change Management</c:v>
                </c:pt>
                <c:pt idx="5">
                  <c:v>People Management</c:v>
                </c:pt>
                <c:pt idx="6">
                  <c:v>Strategic Partnering</c:v>
                </c:pt>
                <c:pt idx="7">
                  <c:v>Positive &amp; Innovative Thinking</c:v>
                </c:pt>
                <c:pt idx="8">
                  <c:v>Coaching and Consultation Skills</c:v>
                </c:pt>
                <c:pt idx="9">
                  <c:v>Business Acumen</c:v>
                </c:pt>
                <c:pt idx="10">
                  <c:v>Relationship Management</c:v>
                </c:pt>
                <c:pt idx="11">
                  <c:v>Diversity Management</c:v>
                </c:pt>
                <c:pt idx="12">
                  <c:v>Ethical Practice</c:v>
                </c:pt>
                <c:pt idx="13">
                  <c:v>Influencing Skills</c:v>
                </c:pt>
              </c:strCache>
            </c:strRef>
          </c:cat>
          <c:val>
            <c:numRef>
              <c:f>'Survey Summary'!$F$5:$F$18</c:f>
              <c:numCache>
                <c:formatCode>_-* #,##0.0_-;\-* #,##0.0_-;_-* "-"??_-;_-@_-</c:formatCode>
                <c:ptCount val="14"/>
                <c:pt idx="0">
                  <c:v>4.4615384615384617</c:v>
                </c:pt>
                <c:pt idx="1">
                  <c:v>4.4615384615384617</c:v>
                </c:pt>
                <c:pt idx="2">
                  <c:v>4.3076923076923084</c:v>
                </c:pt>
                <c:pt idx="3">
                  <c:v>4.3076923076923084</c:v>
                </c:pt>
                <c:pt idx="4">
                  <c:v>4.3076923076923084</c:v>
                </c:pt>
                <c:pt idx="5">
                  <c:v>4.2307692307692353</c:v>
                </c:pt>
                <c:pt idx="6">
                  <c:v>4.1538461538461542</c:v>
                </c:pt>
                <c:pt idx="7">
                  <c:v>4.1538461538461542</c:v>
                </c:pt>
                <c:pt idx="8">
                  <c:v>4</c:v>
                </c:pt>
                <c:pt idx="9">
                  <c:v>4.0769230769230784</c:v>
                </c:pt>
                <c:pt idx="10">
                  <c:v>3.9230769230769229</c:v>
                </c:pt>
                <c:pt idx="11">
                  <c:v>3.9230769230769229</c:v>
                </c:pt>
                <c:pt idx="12">
                  <c:v>3.9230769230769229</c:v>
                </c:pt>
                <c:pt idx="13">
                  <c:v>3.9166666666666639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582282608"/>
        <c:axId val="-1582280976"/>
      </c:barChart>
      <c:catAx>
        <c:axId val="-15822826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82280976"/>
        <c:crosses val="autoZero"/>
        <c:auto val="1"/>
        <c:lblAlgn val="ctr"/>
        <c:lblOffset val="100"/>
        <c:noMultiLvlLbl val="0"/>
      </c:catAx>
      <c:valAx>
        <c:axId val="-158228097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one"/>
        <c:crossAx val="-1582282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1400" b="0" i="0" baseline="0">
                <a:effectLst/>
              </a:rPr>
              <a:t>ผลการทดสอบประเมินคุณภาพเครื่องมือประเมินสมรรถนะการบริหารทรัพยากรบุคคล</a:t>
            </a:r>
            <a:endParaRPr lang="en-US" sz="140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1400" b="0" i="0" baseline="0">
                <a:effectLst/>
              </a:rPr>
              <a:t>มิถุนายน </a:t>
            </a:r>
            <a:r>
              <a:rPr lang="en-US" sz="1400" b="0" i="0" baseline="0">
                <a:effectLst/>
              </a:rPr>
              <a:t>2015</a:t>
            </a:r>
            <a:endParaRPr lang="en-US" sz="14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'Score by Level'!$AA$6</c:f>
              <c:strCache>
                <c:ptCount val="1"/>
                <c:pt idx="0">
                  <c:v>L3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'Score by Level'!$Z$7:$Z$17</c:f>
              <c:strCache>
                <c:ptCount val="11"/>
                <c:pt idx="0">
                  <c:v>HRS</c:v>
                </c:pt>
                <c:pt idx="1">
                  <c:v>A&amp;S</c:v>
                </c:pt>
                <c:pt idx="2">
                  <c:v>RM</c:v>
                </c:pt>
                <c:pt idx="3">
                  <c:v>ER</c:v>
                </c:pt>
                <c:pt idx="4">
                  <c:v>L&amp;D</c:v>
                </c:pt>
                <c:pt idx="5">
                  <c:v>WFP</c:v>
                </c:pt>
                <c:pt idx="6">
                  <c:v>PMS</c:v>
                </c:pt>
                <c:pt idx="7">
                  <c:v>Career</c:v>
                </c:pt>
                <c:pt idx="8">
                  <c:v>OD</c:v>
                </c:pt>
                <c:pt idx="9">
                  <c:v>Prof. Practice</c:v>
                </c:pt>
                <c:pt idx="10">
                  <c:v>Average</c:v>
                </c:pt>
              </c:strCache>
            </c:strRef>
          </c:cat>
          <c:val>
            <c:numRef>
              <c:f>'Score by Level'!$AA$7:$AA$17</c:f>
              <c:numCache>
                <c:formatCode>_-* #,##0.0_-;\-* #,##0.0_-;_-* "-"??_-;_-@_-</c:formatCode>
                <c:ptCount val="11"/>
                <c:pt idx="0">
                  <c:v>58</c:v>
                </c:pt>
                <c:pt idx="1">
                  <c:v>58.66666666666665</c:v>
                </c:pt>
                <c:pt idx="2">
                  <c:v>48.214285714285715</c:v>
                </c:pt>
                <c:pt idx="3">
                  <c:v>67.333333333333314</c:v>
                </c:pt>
                <c:pt idx="4">
                  <c:v>54</c:v>
                </c:pt>
                <c:pt idx="5">
                  <c:v>46.610169491525426</c:v>
                </c:pt>
                <c:pt idx="6">
                  <c:v>47.402597402597394</c:v>
                </c:pt>
                <c:pt idx="7">
                  <c:v>74.285714285714292</c:v>
                </c:pt>
                <c:pt idx="8">
                  <c:v>51.66666666666665</c:v>
                </c:pt>
                <c:pt idx="9">
                  <c:v>56.8</c:v>
                </c:pt>
                <c:pt idx="10">
                  <c:v>56.297943356078946</c:v>
                </c:pt>
              </c:numCache>
            </c:numRef>
          </c:val>
        </c:ser>
        <c:ser>
          <c:idx val="1"/>
          <c:order val="1"/>
          <c:tx>
            <c:strRef>
              <c:f>'Score by Level'!$AB$6</c:f>
              <c:strCache>
                <c:ptCount val="1"/>
                <c:pt idx="0">
                  <c:v>L4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'Score by Level'!$Z$7:$Z$17</c:f>
              <c:strCache>
                <c:ptCount val="11"/>
                <c:pt idx="0">
                  <c:v>HRS</c:v>
                </c:pt>
                <c:pt idx="1">
                  <c:v>A&amp;S</c:v>
                </c:pt>
                <c:pt idx="2">
                  <c:v>RM</c:v>
                </c:pt>
                <c:pt idx="3">
                  <c:v>ER</c:v>
                </c:pt>
                <c:pt idx="4">
                  <c:v>L&amp;D</c:v>
                </c:pt>
                <c:pt idx="5">
                  <c:v>WFP</c:v>
                </c:pt>
                <c:pt idx="6">
                  <c:v>PMS</c:v>
                </c:pt>
                <c:pt idx="7">
                  <c:v>Career</c:v>
                </c:pt>
                <c:pt idx="8">
                  <c:v>OD</c:v>
                </c:pt>
                <c:pt idx="9">
                  <c:v>Prof. Practice</c:v>
                </c:pt>
                <c:pt idx="10">
                  <c:v>Average</c:v>
                </c:pt>
              </c:strCache>
            </c:strRef>
          </c:cat>
          <c:val>
            <c:numRef>
              <c:f>'Score by Level'!$AB$7:$AB$17</c:f>
              <c:numCache>
                <c:formatCode>_-* #,##0.0_-;\-* #,##0.0_-;_-* "-"??_-;_-@_-</c:formatCode>
                <c:ptCount val="11"/>
                <c:pt idx="0">
                  <c:v>64</c:v>
                </c:pt>
                <c:pt idx="1">
                  <c:v>66.666666666666671</c:v>
                </c:pt>
                <c:pt idx="2">
                  <c:v>55.357142857142847</c:v>
                </c:pt>
                <c:pt idx="3">
                  <c:v>72.666666666666671</c:v>
                </c:pt>
                <c:pt idx="4">
                  <c:v>55.333333333333336</c:v>
                </c:pt>
                <c:pt idx="5">
                  <c:v>61.016949152542367</c:v>
                </c:pt>
                <c:pt idx="6">
                  <c:v>54.545454545454547</c:v>
                </c:pt>
                <c:pt idx="7">
                  <c:v>72.857142857142847</c:v>
                </c:pt>
                <c:pt idx="8">
                  <c:v>46.66666666666665</c:v>
                </c:pt>
                <c:pt idx="9">
                  <c:v>56.8</c:v>
                </c:pt>
                <c:pt idx="10">
                  <c:v>60.591002274561603</c:v>
                </c:pt>
              </c:numCache>
            </c:numRef>
          </c:val>
        </c:ser>
        <c:ser>
          <c:idx val="2"/>
          <c:order val="2"/>
          <c:tx>
            <c:strRef>
              <c:f>'Score by Level'!$AC$6</c:f>
              <c:strCache>
                <c:ptCount val="1"/>
                <c:pt idx="0">
                  <c:v>L5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'Score by Level'!$Z$7:$Z$17</c:f>
              <c:strCache>
                <c:ptCount val="11"/>
                <c:pt idx="0">
                  <c:v>HRS</c:v>
                </c:pt>
                <c:pt idx="1">
                  <c:v>A&amp;S</c:v>
                </c:pt>
                <c:pt idx="2">
                  <c:v>RM</c:v>
                </c:pt>
                <c:pt idx="3">
                  <c:v>ER</c:v>
                </c:pt>
                <c:pt idx="4">
                  <c:v>L&amp;D</c:v>
                </c:pt>
                <c:pt idx="5">
                  <c:v>WFP</c:v>
                </c:pt>
                <c:pt idx="6">
                  <c:v>PMS</c:v>
                </c:pt>
                <c:pt idx="7">
                  <c:v>Career</c:v>
                </c:pt>
                <c:pt idx="8">
                  <c:v>OD</c:v>
                </c:pt>
                <c:pt idx="9">
                  <c:v>Prof. Practice</c:v>
                </c:pt>
                <c:pt idx="10">
                  <c:v>Average</c:v>
                </c:pt>
              </c:strCache>
            </c:strRef>
          </c:cat>
          <c:val>
            <c:numRef>
              <c:f>'Score by Level'!$AC$7:$AC$17</c:f>
              <c:numCache>
                <c:formatCode>_-* #,##0.0_-;\-* #,##0.0_-;_-* "-"??_-;_-@_-</c:formatCode>
                <c:ptCount val="11"/>
                <c:pt idx="0">
                  <c:v>68</c:v>
                </c:pt>
                <c:pt idx="1">
                  <c:v>68.666666666666671</c:v>
                </c:pt>
                <c:pt idx="2">
                  <c:v>56.428571428571438</c:v>
                </c:pt>
                <c:pt idx="3">
                  <c:v>76</c:v>
                </c:pt>
                <c:pt idx="4">
                  <c:v>60</c:v>
                </c:pt>
                <c:pt idx="5">
                  <c:v>79.661016949152554</c:v>
                </c:pt>
                <c:pt idx="6">
                  <c:v>57.142857142857153</c:v>
                </c:pt>
                <c:pt idx="7">
                  <c:v>70</c:v>
                </c:pt>
                <c:pt idx="8">
                  <c:v>62</c:v>
                </c:pt>
                <c:pt idx="9">
                  <c:v>72</c:v>
                </c:pt>
                <c:pt idx="10">
                  <c:v>66.989911218724771</c:v>
                </c:pt>
              </c:numCache>
            </c:numRef>
          </c:val>
        </c:ser>
        <c:ser>
          <c:idx val="3"/>
          <c:order val="3"/>
          <c:tx>
            <c:strRef>
              <c:f>'Score by Level'!$AD$6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'Score by Level'!$Z$7:$Z$17</c:f>
              <c:strCache>
                <c:ptCount val="11"/>
                <c:pt idx="0">
                  <c:v>HRS</c:v>
                </c:pt>
                <c:pt idx="1">
                  <c:v>A&amp;S</c:v>
                </c:pt>
                <c:pt idx="2">
                  <c:v>RM</c:v>
                </c:pt>
                <c:pt idx="3">
                  <c:v>ER</c:v>
                </c:pt>
                <c:pt idx="4">
                  <c:v>L&amp;D</c:v>
                </c:pt>
                <c:pt idx="5">
                  <c:v>WFP</c:v>
                </c:pt>
                <c:pt idx="6">
                  <c:v>PMS</c:v>
                </c:pt>
                <c:pt idx="7">
                  <c:v>Career</c:v>
                </c:pt>
                <c:pt idx="8">
                  <c:v>OD</c:v>
                </c:pt>
                <c:pt idx="9">
                  <c:v>Prof. Practice</c:v>
                </c:pt>
                <c:pt idx="10">
                  <c:v>Average</c:v>
                </c:pt>
              </c:strCache>
            </c:strRef>
          </c:cat>
          <c:val>
            <c:numRef>
              <c:f>'Score by Level'!$AD$7:$AD$17</c:f>
              <c:numCache>
                <c:formatCode>_-* #,##0.0_-;\-* #,##0.0_-;_-* "-"??_-;_-@_-</c:formatCode>
                <c:ptCount val="11"/>
                <c:pt idx="0">
                  <c:v>64</c:v>
                </c:pt>
                <c:pt idx="1">
                  <c:v>64.666666666666671</c:v>
                </c:pt>
                <c:pt idx="2">
                  <c:v>54.285714285714285</c:v>
                </c:pt>
                <c:pt idx="3">
                  <c:v>72</c:v>
                </c:pt>
                <c:pt idx="4">
                  <c:v>55.333333333333336</c:v>
                </c:pt>
                <c:pt idx="5">
                  <c:v>61.016949152542367</c:v>
                </c:pt>
                <c:pt idx="6">
                  <c:v>54.545454545454547</c:v>
                </c:pt>
                <c:pt idx="7">
                  <c:v>71.428571428571416</c:v>
                </c:pt>
                <c:pt idx="8">
                  <c:v>55.66666666666665</c:v>
                </c:pt>
                <c:pt idx="9">
                  <c:v>60.5</c:v>
                </c:pt>
                <c:pt idx="10">
                  <c:v>61.344335607894926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444324048"/>
        <c:axId val="-1444319696"/>
      </c:barChart>
      <c:catAx>
        <c:axId val="-144432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44319696"/>
        <c:crosses val="autoZero"/>
        <c:auto val="1"/>
        <c:lblAlgn val="ctr"/>
        <c:lblOffset val="100"/>
        <c:noMultiLvlLbl val="0"/>
      </c:catAx>
      <c:valAx>
        <c:axId val="-144431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4432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0070C0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C0B3D0-3CEC-4A44-9BD2-0DF03ED559E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2C8A4B95-472B-446E-BD03-A070D0CFB9D4}">
      <dgm:prSet phldrT="[Text]" custT="1"/>
      <dgm:spPr/>
      <dgm:t>
        <a:bodyPr/>
        <a:lstStyle/>
        <a:p>
          <a:r>
            <a:rPr lang="th-TH" alt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เข้าใจบทบาท </a:t>
          </a:r>
          <a:r>
            <a:rPr lang="en-US" alt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HR </a:t>
          </a:r>
          <a:r>
            <a:rPr lang="th-TH" alt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ต่อความสำเร็จขององค์กร</a:t>
          </a:r>
          <a:endParaRPr lang="en-US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ED93127-1939-48C5-98D8-271ECF58B408}" type="parTrans" cxnId="{53B948D4-8CAC-4F33-9FBD-8E15C02C29D7}">
      <dgm:prSet/>
      <dgm:spPr/>
      <dgm:t>
        <a:bodyPr/>
        <a:lstStyle/>
        <a:p>
          <a:endParaRPr lang="en-US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5DFE159-C30C-4699-A420-2D83DCA15848}" type="sibTrans" cxnId="{53B948D4-8CAC-4F33-9FBD-8E15C02C29D7}">
      <dgm:prSet/>
      <dgm:spPr/>
      <dgm:t>
        <a:bodyPr/>
        <a:lstStyle/>
        <a:p>
          <a:endParaRPr lang="en-US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B0A8DF0-C310-45F0-8282-97B62C17E0E7}">
      <dgm:prSet phldrT="[Text]" custT="1"/>
      <dgm:spPr/>
      <dgm:t>
        <a:bodyPr/>
        <a:lstStyle/>
        <a:p>
          <a:r>
            <a:rPr lang="th-TH" alt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เห็นความสำคัญของการพัฒนา</a:t>
          </a:r>
          <a:r>
            <a:rPr lang="th-TH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สมรรถนะ </a:t>
          </a:r>
          <a:r>
            <a: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HR</a:t>
          </a:r>
          <a:endParaRPr lang="en-US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8985D3A-4309-435B-A806-8DFA794360F2}" type="parTrans" cxnId="{3016E6F9-F7E5-4FD1-8968-433A79AE32D2}">
      <dgm:prSet/>
      <dgm:spPr/>
      <dgm:t>
        <a:bodyPr/>
        <a:lstStyle/>
        <a:p>
          <a:endParaRPr lang="en-US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6A02807-BBB7-4803-8E5C-A83BE2BF778D}" type="sibTrans" cxnId="{3016E6F9-F7E5-4FD1-8968-433A79AE32D2}">
      <dgm:prSet/>
      <dgm:spPr/>
      <dgm:t>
        <a:bodyPr/>
        <a:lstStyle/>
        <a:p>
          <a:endParaRPr lang="en-US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8EC218-ECC3-4FC8-9B09-684CED239AD8}">
      <dgm:prSet phldrT="[Text]" custT="1"/>
      <dgm:spPr/>
      <dgm:t>
        <a:bodyPr/>
        <a:lstStyle/>
        <a:p>
          <a:r>
            <a:rPr lang="th-TH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สมรรถนะที่</a:t>
          </a:r>
          <a:r>
            <a: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HR </a:t>
          </a:r>
          <a:r>
            <a:rPr lang="th-TH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มืออาชีพควรมี</a:t>
          </a:r>
          <a:endParaRPr lang="en-US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D862CAF-585D-4F7D-9B8E-D4B815EC8496}" type="parTrans" cxnId="{23B03734-39E5-44A1-B1FE-18E6BE70DAE1}">
      <dgm:prSet/>
      <dgm:spPr/>
      <dgm:t>
        <a:bodyPr/>
        <a:lstStyle/>
        <a:p>
          <a:endParaRPr lang="en-US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86A82BB-6D43-4B40-B468-9507C11EF44F}" type="sibTrans" cxnId="{23B03734-39E5-44A1-B1FE-18E6BE70DAE1}">
      <dgm:prSet/>
      <dgm:spPr/>
      <dgm:t>
        <a:bodyPr/>
        <a:lstStyle/>
        <a:p>
          <a:endParaRPr lang="en-US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40D9237-F05B-49A3-B623-D297A72FCF81}">
      <dgm:prSet phldrT="[Text]" custT="1"/>
      <dgm:spPr/>
      <dgm:t>
        <a:bodyPr/>
        <a:lstStyle/>
        <a:p>
          <a:r>
            <a:rPr kumimoji="0" lang="th-TH" altLang="en-US" sz="1800" b="0" i="0" u="none" strike="noStrike" cap="none" normalizeH="0" baseline="0" dirty="0" smtClean="0">
              <a:ln/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แนวทางการประเมินและพัฒนาตนเองสู่</a:t>
          </a:r>
          <a:r>
            <a:rPr kumimoji="0" lang="en-US" altLang="en-US" sz="1800" b="0" i="0" u="none" strike="noStrike" cap="none" normalizeH="0" baseline="0" dirty="0" smtClean="0">
              <a:ln/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HR </a:t>
          </a:r>
          <a:r>
            <a:rPr kumimoji="0" lang="th-TH" altLang="en-US" sz="1800" b="0" i="0" u="none" strike="noStrike" cap="none" normalizeH="0" baseline="0" dirty="0" smtClean="0">
              <a:ln/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มืออาชีพ</a:t>
          </a:r>
          <a:endParaRPr lang="en-US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954AE7F-83B0-457F-B730-6A99D5D62ED9}" type="parTrans" cxnId="{A718909B-560B-4EF4-B555-4EF0587220F2}">
      <dgm:prSet/>
      <dgm:spPr/>
      <dgm:t>
        <a:bodyPr/>
        <a:lstStyle/>
        <a:p>
          <a:endParaRPr lang="en-US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33EDE94-C433-45AF-BA51-142F517127B8}" type="sibTrans" cxnId="{A718909B-560B-4EF4-B555-4EF0587220F2}">
      <dgm:prSet/>
      <dgm:spPr/>
      <dgm:t>
        <a:bodyPr/>
        <a:lstStyle/>
        <a:p>
          <a:endParaRPr lang="en-US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B3410AB-9A3F-4A7F-AC8D-0EF6113B4D1C}" type="pres">
      <dgm:prSet presAssocID="{B2C0B3D0-3CEC-4A44-9BD2-0DF03ED559E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2319674-CE7C-4E3A-8697-F81B3DCEECA3}" type="pres">
      <dgm:prSet presAssocID="{B2C0B3D0-3CEC-4A44-9BD2-0DF03ED559E5}" presName="Name1" presStyleCnt="0"/>
      <dgm:spPr/>
    </dgm:pt>
    <dgm:pt modelId="{5D5E6B2E-BC6D-4F14-9551-D19D17EA4EEA}" type="pres">
      <dgm:prSet presAssocID="{B2C0B3D0-3CEC-4A44-9BD2-0DF03ED559E5}" presName="cycle" presStyleCnt="0"/>
      <dgm:spPr/>
    </dgm:pt>
    <dgm:pt modelId="{A9242251-F2F9-488E-B49B-87DA929C7200}" type="pres">
      <dgm:prSet presAssocID="{B2C0B3D0-3CEC-4A44-9BD2-0DF03ED559E5}" presName="srcNode" presStyleLbl="node1" presStyleIdx="0" presStyleCnt="4"/>
      <dgm:spPr/>
    </dgm:pt>
    <dgm:pt modelId="{C9436954-E555-4E0E-8517-4C29719F4412}" type="pres">
      <dgm:prSet presAssocID="{B2C0B3D0-3CEC-4A44-9BD2-0DF03ED559E5}" presName="conn" presStyleLbl="parChTrans1D2" presStyleIdx="0" presStyleCnt="1"/>
      <dgm:spPr/>
      <dgm:t>
        <a:bodyPr/>
        <a:lstStyle/>
        <a:p>
          <a:endParaRPr lang="en-US"/>
        </a:p>
      </dgm:t>
    </dgm:pt>
    <dgm:pt modelId="{60318276-34E9-49BC-9D37-E7F53633B151}" type="pres">
      <dgm:prSet presAssocID="{B2C0B3D0-3CEC-4A44-9BD2-0DF03ED559E5}" presName="extraNode" presStyleLbl="node1" presStyleIdx="0" presStyleCnt="4"/>
      <dgm:spPr/>
    </dgm:pt>
    <dgm:pt modelId="{034B82FA-99F0-4C80-BBDF-4162974659AC}" type="pres">
      <dgm:prSet presAssocID="{B2C0B3D0-3CEC-4A44-9BD2-0DF03ED559E5}" presName="dstNode" presStyleLbl="node1" presStyleIdx="0" presStyleCnt="4"/>
      <dgm:spPr/>
    </dgm:pt>
    <dgm:pt modelId="{77D443BB-00A5-4DF6-90D5-133534D71F56}" type="pres">
      <dgm:prSet presAssocID="{2C8A4B95-472B-446E-BD03-A070D0CFB9D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7FFD12-7F5C-4000-925E-5F1E4C0822ED}" type="pres">
      <dgm:prSet presAssocID="{2C8A4B95-472B-446E-BD03-A070D0CFB9D4}" presName="accent_1" presStyleCnt="0"/>
      <dgm:spPr/>
    </dgm:pt>
    <dgm:pt modelId="{74430F4E-5711-4311-B052-9C59DB566154}" type="pres">
      <dgm:prSet presAssocID="{2C8A4B95-472B-446E-BD03-A070D0CFB9D4}" presName="accentRepeatNode" presStyleLbl="solidFgAcc1" presStyleIdx="0" presStyleCnt="4"/>
      <dgm:spPr/>
    </dgm:pt>
    <dgm:pt modelId="{883F51AF-6836-4BB3-8834-27E422E707B5}" type="pres">
      <dgm:prSet presAssocID="{DB0A8DF0-C310-45F0-8282-97B62C17E0E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A36A6-C29D-4595-AE92-77AEBF21CE97}" type="pres">
      <dgm:prSet presAssocID="{DB0A8DF0-C310-45F0-8282-97B62C17E0E7}" presName="accent_2" presStyleCnt="0"/>
      <dgm:spPr/>
    </dgm:pt>
    <dgm:pt modelId="{9B48DB33-23D3-41F5-B459-0468BF1D263E}" type="pres">
      <dgm:prSet presAssocID="{DB0A8DF0-C310-45F0-8282-97B62C17E0E7}" presName="accentRepeatNode" presStyleLbl="solidFgAcc1" presStyleIdx="1" presStyleCnt="4"/>
      <dgm:spPr/>
    </dgm:pt>
    <dgm:pt modelId="{C6923D74-36DC-4E97-AE21-C28775DDA3A2}" type="pres">
      <dgm:prSet presAssocID="{BA8EC218-ECC3-4FC8-9B09-684CED239AD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D1F49-0D80-4B10-8897-9C6A7B03E33B}" type="pres">
      <dgm:prSet presAssocID="{BA8EC218-ECC3-4FC8-9B09-684CED239AD8}" presName="accent_3" presStyleCnt="0"/>
      <dgm:spPr/>
    </dgm:pt>
    <dgm:pt modelId="{C2C80BC1-A990-439D-B81B-F83E921F50B5}" type="pres">
      <dgm:prSet presAssocID="{BA8EC218-ECC3-4FC8-9B09-684CED239AD8}" presName="accentRepeatNode" presStyleLbl="solidFgAcc1" presStyleIdx="2" presStyleCnt="4"/>
      <dgm:spPr/>
    </dgm:pt>
    <dgm:pt modelId="{B319D8CB-4E53-48B4-A6AC-1FD237B00079}" type="pres">
      <dgm:prSet presAssocID="{840D9237-F05B-49A3-B623-D297A72FCF8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46C2B-18E4-4BAA-B902-B0B0BEC4EC06}" type="pres">
      <dgm:prSet presAssocID="{840D9237-F05B-49A3-B623-D297A72FCF81}" presName="accent_4" presStyleCnt="0"/>
      <dgm:spPr/>
    </dgm:pt>
    <dgm:pt modelId="{27DD5AC2-6249-4808-B400-6B70B61903C1}" type="pres">
      <dgm:prSet presAssocID="{840D9237-F05B-49A3-B623-D297A72FCF81}" presName="accentRepeatNode" presStyleLbl="solidFgAcc1" presStyleIdx="3" presStyleCnt="4"/>
      <dgm:spPr/>
    </dgm:pt>
  </dgm:ptLst>
  <dgm:cxnLst>
    <dgm:cxn modelId="{47D19927-C693-428F-B30D-90C4DBEEA86C}" type="presOf" srcId="{840D9237-F05B-49A3-B623-D297A72FCF81}" destId="{B319D8CB-4E53-48B4-A6AC-1FD237B00079}" srcOrd="0" destOrd="0" presId="urn:microsoft.com/office/officeart/2008/layout/VerticalCurvedList"/>
    <dgm:cxn modelId="{A718909B-560B-4EF4-B555-4EF0587220F2}" srcId="{B2C0B3D0-3CEC-4A44-9BD2-0DF03ED559E5}" destId="{840D9237-F05B-49A3-B623-D297A72FCF81}" srcOrd="3" destOrd="0" parTransId="{E954AE7F-83B0-457F-B730-6A99D5D62ED9}" sibTransId="{833EDE94-C433-45AF-BA51-142F517127B8}"/>
    <dgm:cxn modelId="{3016E6F9-F7E5-4FD1-8968-433A79AE32D2}" srcId="{B2C0B3D0-3CEC-4A44-9BD2-0DF03ED559E5}" destId="{DB0A8DF0-C310-45F0-8282-97B62C17E0E7}" srcOrd="1" destOrd="0" parTransId="{F8985D3A-4309-435B-A806-8DFA794360F2}" sibTransId="{C6A02807-BBB7-4803-8E5C-A83BE2BF778D}"/>
    <dgm:cxn modelId="{2CB43CC1-FE2C-4E51-A0B9-AF9729247A1D}" type="presOf" srcId="{BA8EC218-ECC3-4FC8-9B09-684CED239AD8}" destId="{C6923D74-36DC-4E97-AE21-C28775DDA3A2}" srcOrd="0" destOrd="0" presId="urn:microsoft.com/office/officeart/2008/layout/VerticalCurvedList"/>
    <dgm:cxn modelId="{261DF7B4-7B72-40D7-84D6-846F3CF7A2B7}" type="presOf" srcId="{DB0A8DF0-C310-45F0-8282-97B62C17E0E7}" destId="{883F51AF-6836-4BB3-8834-27E422E707B5}" srcOrd="0" destOrd="0" presId="urn:microsoft.com/office/officeart/2008/layout/VerticalCurvedList"/>
    <dgm:cxn modelId="{53B948D4-8CAC-4F33-9FBD-8E15C02C29D7}" srcId="{B2C0B3D0-3CEC-4A44-9BD2-0DF03ED559E5}" destId="{2C8A4B95-472B-446E-BD03-A070D0CFB9D4}" srcOrd="0" destOrd="0" parTransId="{5ED93127-1939-48C5-98D8-271ECF58B408}" sibTransId="{75DFE159-C30C-4699-A420-2D83DCA15848}"/>
    <dgm:cxn modelId="{6D297C1B-1EBC-4450-8E18-C9E1ACA4F4D2}" type="presOf" srcId="{B2C0B3D0-3CEC-4A44-9BD2-0DF03ED559E5}" destId="{DB3410AB-9A3F-4A7F-AC8D-0EF6113B4D1C}" srcOrd="0" destOrd="0" presId="urn:microsoft.com/office/officeart/2008/layout/VerticalCurvedList"/>
    <dgm:cxn modelId="{23B03734-39E5-44A1-B1FE-18E6BE70DAE1}" srcId="{B2C0B3D0-3CEC-4A44-9BD2-0DF03ED559E5}" destId="{BA8EC218-ECC3-4FC8-9B09-684CED239AD8}" srcOrd="2" destOrd="0" parTransId="{4D862CAF-585D-4F7D-9B8E-D4B815EC8496}" sibTransId="{E86A82BB-6D43-4B40-B468-9507C11EF44F}"/>
    <dgm:cxn modelId="{EC9943F1-C2B4-4549-9519-97769F025985}" type="presOf" srcId="{75DFE159-C30C-4699-A420-2D83DCA15848}" destId="{C9436954-E555-4E0E-8517-4C29719F4412}" srcOrd="0" destOrd="0" presId="urn:microsoft.com/office/officeart/2008/layout/VerticalCurvedList"/>
    <dgm:cxn modelId="{24E8D52B-AAB9-4AD4-96D1-947E09F68935}" type="presOf" srcId="{2C8A4B95-472B-446E-BD03-A070D0CFB9D4}" destId="{77D443BB-00A5-4DF6-90D5-133534D71F56}" srcOrd="0" destOrd="0" presId="urn:microsoft.com/office/officeart/2008/layout/VerticalCurvedList"/>
    <dgm:cxn modelId="{B79AC904-3C6A-4CDB-ABA2-02D55136F9A0}" type="presParOf" srcId="{DB3410AB-9A3F-4A7F-AC8D-0EF6113B4D1C}" destId="{C2319674-CE7C-4E3A-8697-F81B3DCEECA3}" srcOrd="0" destOrd="0" presId="urn:microsoft.com/office/officeart/2008/layout/VerticalCurvedList"/>
    <dgm:cxn modelId="{4C3581CC-9DE7-4450-897E-DAA53EFF4474}" type="presParOf" srcId="{C2319674-CE7C-4E3A-8697-F81B3DCEECA3}" destId="{5D5E6B2E-BC6D-4F14-9551-D19D17EA4EEA}" srcOrd="0" destOrd="0" presId="urn:microsoft.com/office/officeart/2008/layout/VerticalCurvedList"/>
    <dgm:cxn modelId="{94A7D994-2E9D-451B-85F8-245FE2081951}" type="presParOf" srcId="{5D5E6B2E-BC6D-4F14-9551-D19D17EA4EEA}" destId="{A9242251-F2F9-488E-B49B-87DA929C7200}" srcOrd="0" destOrd="0" presId="urn:microsoft.com/office/officeart/2008/layout/VerticalCurvedList"/>
    <dgm:cxn modelId="{A078BB78-904A-4E27-8953-BA60EE70409E}" type="presParOf" srcId="{5D5E6B2E-BC6D-4F14-9551-D19D17EA4EEA}" destId="{C9436954-E555-4E0E-8517-4C29719F4412}" srcOrd="1" destOrd="0" presId="urn:microsoft.com/office/officeart/2008/layout/VerticalCurvedList"/>
    <dgm:cxn modelId="{52ADD346-E9E1-44E3-9906-628D8491F90E}" type="presParOf" srcId="{5D5E6B2E-BC6D-4F14-9551-D19D17EA4EEA}" destId="{60318276-34E9-49BC-9D37-E7F53633B151}" srcOrd="2" destOrd="0" presId="urn:microsoft.com/office/officeart/2008/layout/VerticalCurvedList"/>
    <dgm:cxn modelId="{96C65C99-EC62-4582-B425-FDF901E8C91B}" type="presParOf" srcId="{5D5E6B2E-BC6D-4F14-9551-D19D17EA4EEA}" destId="{034B82FA-99F0-4C80-BBDF-4162974659AC}" srcOrd="3" destOrd="0" presId="urn:microsoft.com/office/officeart/2008/layout/VerticalCurvedList"/>
    <dgm:cxn modelId="{57782C95-1BB2-491C-A6D6-F78C0BA792A1}" type="presParOf" srcId="{C2319674-CE7C-4E3A-8697-F81B3DCEECA3}" destId="{77D443BB-00A5-4DF6-90D5-133534D71F56}" srcOrd="1" destOrd="0" presId="urn:microsoft.com/office/officeart/2008/layout/VerticalCurvedList"/>
    <dgm:cxn modelId="{FDBD4D14-DB5C-4771-BF98-8D79FDD6CA42}" type="presParOf" srcId="{C2319674-CE7C-4E3A-8697-F81B3DCEECA3}" destId="{7E7FFD12-7F5C-4000-925E-5F1E4C0822ED}" srcOrd="2" destOrd="0" presId="urn:microsoft.com/office/officeart/2008/layout/VerticalCurvedList"/>
    <dgm:cxn modelId="{891DD75F-1143-4455-9244-6933A5374658}" type="presParOf" srcId="{7E7FFD12-7F5C-4000-925E-5F1E4C0822ED}" destId="{74430F4E-5711-4311-B052-9C59DB566154}" srcOrd="0" destOrd="0" presId="urn:microsoft.com/office/officeart/2008/layout/VerticalCurvedList"/>
    <dgm:cxn modelId="{3181F825-35C9-4FFD-B269-8DFF5B27DD8A}" type="presParOf" srcId="{C2319674-CE7C-4E3A-8697-F81B3DCEECA3}" destId="{883F51AF-6836-4BB3-8834-27E422E707B5}" srcOrd="3" destOrd="0" presId="urn:microsoft.com/office/officeart/2008/layout/VerticalCurvedList"/>
    <dgm:cxn modelId="{360F0F81-1553-4466-B77C-DA7DEBB53232}" type="presParOf" srcId="{C2319674-CE7C-4E3A-8697-F81B3DCEECA3}" destId="{C84A36A6-C29D-4595-AE92-77AEBF21CE97}" srcOrd="4" destOrd="0" presId="urn:microsoft.com/office/officeart/2008/layout/VerticalCurvedList"/>
    <dgm:cxn modelId="{B5FF87B0-1B3C-422E-9FEE-78510FD788FE}" type="presParOf" srcId="{C84A36A6-C29D-4595-AE92-77AEBF21CE97}" destId="{9B48DB33-23D3-41F5-B459-0468BF1D263E}" srcOrd="0" destOrd="0" presId="urn:microsoft.com/office/officeart/2008/layout/VerticalCurvedList"/>
    <dgm:cxn modelId="{476FB309-CB61-451C-8ABD-956AB9A66FEF}" type="presParOf" srcId="{C2319674-CE7C-4E3A-8697-F81B3DCEECA3}" destId="{C6923D74-36DC-4E97-AE21-C28775DDA3A2}" srcOrd="5" destOrd="0" presId="urn:microsoft.com/office/officeart/2008/layout/VerticalCurvedList"/>
    <dgm:cxn modelId="{C43C6835-B75D-45A3-B48C-26DC1EA50722}" type="presParOf" srcId="{C2319674-CE7C-4E3A-8697-F81B3DCEECA3}" destId="{2DDD1F49-0D80-4B10-8897-9C6A7B03E33B}" srcOrd="6" destOrd="0" presId="urn:microsoft.com/office/officeart/2008/layout/VerticalCurvedList"/>
    <dgm:cxn modelId="{A27E512E-C4D3-452A-A940-61D6C3393891}" type="presParOf" srcId="{2DDD1F49-0D80-4B10-8897-9C6A7B03E33B}" destId="{C2C80BC1-A990-439D-B81B-F83E921F50B5}" srcOrd="0" destOrd="0" presId="urn:microsoft.com/office/officeart/2008/layout/VerticalCurvedList"/>
    <dgm:cxn modelId="{76C3F159-B608-48EB-BCB8-A8B4B687013C}" type="presParOf" srcId="{C2319674-CE7C-4E3A-8697-F81B3DCEECA3}" destId="{B319D8CB-4E53-48B4-A6AC-1FD237B00079}" srcOrd="7" destOrd="0" presId="urn:microsoft.com/office/officeart/2008/layout/VerticalCurvedList"/>
    <dgm:cxn modelId="{C112874A-2047-4656-88C5-A8DCB410B967}" type="presParOf" srcId="{C2319674-CE7C-4E3A-8697-F81B3DCEECA3}" destId="{E5246C2B-18E4-4BAA-B902-B0B0BEC4EC06}" srcOrd="8" destOrd="0" presId="urn:microsoft.com/office/officeart/2008/layout/VerticalCurvedList"/>
    <dgm:cxn modelId="{C60CC746-7C6B-4DD6-ACE7-DF50EAF5E409}" type="presParOf" srcId="{E5246C2B-18E4-4BAA-B902-B0B0BEC4EC06}" destId="{27DD5AC2-6249-4808-B400-6B70B61903C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32EDDA-1E4D-4249-BD34-13B8FA063844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05B96D6E-6EBE-44F9-8393-3EE487E606A5}">
      <dgm:prSet phldrT="[Text]" custT="1"/>
      <dgm:spPr/>
      <dgm:t>
        <a:bodyPr/>
        <a:lstStyle/>
        <a:p>
          <a:r>
            <a:rPr lang="en-US" sz="1800" dirty="0" smtClean="0">
              <a:latin typeface="Century Gothic" pitchFamily="34" charset="0"/>
            </a:rPr>
            <a:t>Strategic Hiring</a:t>
          </a:r>
          <a:endParaRPr lang="en-US" sz="1800" dirty="0">
            <a:latin typeface="Century Gothic" pitchFamily="34" charset="0"/>
          </a:endParaRPr>
        </a:p>
      </dgm:t>
    </dgm:pt>
    <dgm:pt modelId="{81B9DFF3-F3C2-476E-871F-C6E3A4AA2EA5}" type="parTrans" cxnId="{C6CDF751-EB22-48C6-A0CC-58133FA35871}">
      <dgm:prSet/>
      <dgm:spPr/>
      <dgm:t>
        <a:bodyPr/>
        <a:lstStyle/>
        <a:p>
          <a:endParaRPr lang="en-US"/>
        </a:p>
      </dgm:t>
    </dgm:pt>
    <dgm:pt modelId="{5D8EDC8F-6504-474D-8E9F-46D2DE0D3814}" type="sibTrans" cxnId="{C6CDF751-EB22-48C6-A0CC-58133FA35871}">
      <dgm:prSet/>
      <dgm:spPr/>
      <dgm:t>
        <a:bodyPr/>
        <a:lstStyle/>
        <a:p>
          <a:endParaRPr lang="en-US"/>
        </a:p>
      </dgm:t>
    </dgm:pt>
    <dgm:pt modelId="{9E686D0D-0769-4A51-8E9F-F8BDDA08268F}">
      <dgm:prSet phldrT="[Text]" custT="1"/>
      <dgm:spPr/>
      <dgm:t>
        <a:bodyPr/>
        <a:lstStyle/>
        <a:p>
          <a:r>
            <a:rPr lang="en-US" sz="1800" dirty="0" smtClean="0">
              <a:latin typeface="Century Gothic" pitchFamily="34" charset="0"/>
            </a:rPr>
            <a:t>Developing Talent</a:t>
          </a:r>
          <a:endParaRPr lang="en-US" sz="1800" dirty="0">
            <a:latin typeface="Century Gothic" pitchFamily="34" charset="0"/>
          </a:endParaRPr>
        </a:p>
      </dgm:t>
    </dgm:pt>
    <dgm:pt modelId="{D63191FA-4075-41B6-8081-D42BFA0D0983}" type="parTrans" cxnId="{B73B9529-32CA-4F53-9127-1F35C1726289}">
      <dgm:prSet/>
      <dgm:spPr/>
      <dgm:t>
        <a:bodyPr/>
        <a:lstStyle/>
        <a:p>
          <a:endParaRPr lang="en-US"/>
        </a:p>
      </dgm:t>
    </dgm:pt>
    <dgm:pt modelId="{B3CC0C22-9B1F-49B0-BC97-66E761FD495E}" type="sibTrans" cxnId="{B73B9529-32CA-4F53-9127-1F35C1726289}">
      <dgm:prSet/>
      <dgm:spPr/>
      <dgm:t>
        <a:bodyPr/>
        <a:lstStyle/>
        <a:p>
          <a:endParaRPr lang="en-US"/>
        </a:p>
      </dgm:t>
    </dgm:pt>
    <dgm:pt modelId="{A2771993-97D4-4487-83E6-3E52FCE6B1CC}">
      <dgm:prSet phldrT="[Text]" custT="1"/>
      <dgm:spPr/>
      <dgm:t>
        <a:bodyPr/>
        <a:lstStyle/>
        <a:p>
          <a:r>
            <a:rPr lang="en-US" sz="1600" dirty="0" smtClean="0">
              <a:latin typeface="Century Gothic" pitchFamily="34" charset="0"/>
            </a:rPr>
            <a:t>Communicating</a:t>
          </a:r>
        </a:p>
        <a:p>
          <a:r>
            <a:rPr lang="en-US" sz="1600" dirty="0" smtClean="0">
              <a:latin typeface="Century Gothic" pitchFamily="34" charset="0"/>
            </a:rPr>
            <a:t>Employee</a:t>
          </a:r>
          <a:endParaRPr lang="en-US" sz="1600" dirty="0">
            <a:latin typeface="Century Gothic" pitchFamily="34" charset="0"/>
          </a:endParaRPr>
        </a:p>
      </dgm:t>
    </dgm:pt>
    <dgm:pt modelId="{81739F0B-04B4-41F3-AA5E-4F798C259793}" type="parTrans" cxnId="{49387043-6B74-44B8-A8F3-128289B44D5B}">
      <dgm:prSet/>
      <dgm:spPr/>
      <dgm:t>
        <a:bodyPr/>
        <a:lstStyle/>
        <a:p>
          <a:endParaRPr lang="en-US"/>
        </a:p>
      </dgm:t>
    </dgm:pt>
    <dgm:pt modelId="{100B995F-BBCD-4305-BC8A-4901D583EE69}" type="sibTrans" cxnId="{49387043-6B74-44B8-A8F3-128289B44D5B}">
      <dgm:prSet/>
      <dgm:spPr/>
      <dgm:t>
        <a:bodyPr/>
        <a:lstStyle/>
        <a:p>
          <a:endParaRPr lang="en-US"/>
        </a:p>
      </dgm:t>
    </dgm:pt>
    <dgm:pt modelId="{4299F5C6-5D81-4C0C-BD6C-524535AF3F22}">
      <dgm:prSet phldrT="[Text]" custT="1"/>
      <dgm:spPr/>
      <dgm:t>
        <a:bodyPr/>
        <a:lstStyle/>
        <a:p>
          <a:r>
            <a:rPr lang="en-US" sz="1800" dirty="0" smtClean="0">
              <a:latin typeface="Century Gothic" pitchFamily="34" charset="0"/>
            </a:rPr>
            <a:t>Retaining Talent</a:t>
          </a:r>
          <a:endParaRPr lang="en-US" sz="1800" dirty="0">
            <a:latin typeface="Century Gothic" pitchFamily="34" charset="0"/>
          </a:endParaRPr>
        </a:p>
      </dgm:t>
    </dgm:pt>
    <dgm:pt modelId="{F2FF233B-9CC1-4ABD-88F6-BE050E1DF8BE}" type="parTrans" cxnId="{0E531E62-70E2-4012-955F-4F5523576A65}">
      <dgm:prSet/>
      <dgm:spPr/>
      <dgm:t>
        <a:bodyPr/>
        <a:lstStyle/>
        <a:p>
          <a:endParaRPr lang="en-US"/>
        </a:p>
      </dgm:t>
    </dgm:pt>
    <dgm:pt modelId="{160F12F8-8552-4CD7-A22E-E34A1BFFC6AE}" type="sibTrans" cxnId="{0E531E62-70E2-4012-955F-4F5523576A65}">
      <dgm:prSet/>
      <dgm:spPr/>
      <dgm:t>
        <a:bodyPr/>
        <a:lstStyle/>
        <a:p>
          <a:endParaRPr lang="en-US"/>
        </a:p>
      </dgm:t>
    </dgm:pt>
    <dgm:pt modelId="{13A64708-97B8-4079-A66E-EEDED52CA149}">
      <dgm:prSet phldrT="[Text]" custT="1"/>
      <dgm:spPr/>
      <dgm:t>
        <a:bodyPr/>
        <a:lstStyle/>
        <a:p>
          <a:r>
            <a:rPr lang="en-US" sz="1800" dirty="0" smtClean="0">
              <a:latin typeface="Century Gothic" pitchFamily="34" charset="0"/>
            </a:rPr>
            <a:t>Managing Performance</a:t>
          </a:r>
          <a:endParaRPr lang="en-US" sz="1800" dirty="0">
            <a:latin typeface="Century Gothic" pitchFamily="34" charset="0"/>
          </a:endParaRPr>
        </a:p>
      </dgm:t>
    </dgm:pt>
    <dgm:pt modelId="{8E789014-3A60-47F3-BC7F-9973BB08AD39}" type="parTrans" cxnId="{19A5B525-DAC4-490A-A750-5FED58B1D1C8}">
      <dgm:prSet/>
      <dgm:spPr/>
      <dgm:t>
        <a:bodyPr/>
        <a:lstStyle/>
        <a:p>
          <a:endParaRPr lang="en-US"/>
        </a:p>
      </dgm:t>
    </dgm:pt>
    <dgm:pt modelId="{629C6752-F668-45E4-A961-369A25E1030B}" type="sibTrans" cxnId="{19A5B525-DAC4-490A-A750-5FED58B1D1C8}">
      <dgm:prSet/>
      <dgm:spPr/>
      <dgm:t>
        <a:bodyPr/>
        <a:lstStyle/>
        <a:p>
          <a:endParaRPr lang="en-US"/>
        </a:p>
      </dgm:t>
    </dgm:pt>
    <dgm:pt modelId="{41D1E289-975C-44DC-A752-8FA70428944E}" type="pres">
      <dgm:prSet presAssocID="{3132EDDA-1E4D-4249-BD34-13B8FA063844}" presName="compositeShape" presStyleCnt="0">
        <dgm:presLayoutVars>
          <dgm:chMax val="7"/>
          <dgm:dir/>
          <dgm:resizeHandles val="exact"/>
        </dgm:presLayoutVars>
      </dgm:prSet>
      <dgm:spPr/>
    </dgm:pt>
    <dgm:pt modelId="{3E8B2DC7-C4F2-444F-8F9B-329E5A1BF074}" type="pres">
      <dgm:prSet presAssocID="{05B96D6E-6EBE-44F9-8393-3EE487E606A5}" presName="circ1" presStyleLbl="vennNode1" presStyleIdx="0" presStyleCnt="5" custScaleX="111656" custScaleY="109621" custLinFactNeighborX="-26965" custLinFactNeighborY="-81428"/>
      <dgm:spPr>
        <a:ln>
          <a:solidFill>
            <a:schemeClr val="accent1">
              <a:lumMod val="40000"/>
              <a:lumOff val="60000"/>
            </a:schemeClr>
          </a:solidFill>
        </a:ln>
      </dgm:spPr>
    </dgm:pt>
    <dgm:pt modelId="{D0398FD2-0CB9-4FB6-99D4-44F09C41EB40}" type="pres">
      <dgm:prSet presAssocID="{05B96D6E-6EBE-44F9-8393-3EE487E606A5}" presName="circ1Tx" presStyleLbl="revTx" presStyleIdx="0" presStyleCnt="0" custAng="20840742" custLinFactNeighborX="-23664" custLinFactNeighborY="184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FFE98-CD24-4F80-BD72-6CB7E800CD3F}" type="pres">
      <dgm:prSet presAssocID="{4299F5C6-5D81-4C0C-BD6C-524535AF3F22}" presName="circ2" presStyleLbl="vennNode1" presStyleIdx="1" presStyleCnt="5" custScaleX="111656" custScaleY="109621" custLinFactNeighborX="32219" custLinFactNeighborY="-51333"/>
      <dgm:spPr>
        <a:ln>
          <a:solidFill>
            <a:schemeClr val="accent3">
              <a:lumMod val="20000"/>
              <a:lumOff val="80000"/>
            </a:schemeClr>
          </a:solidFill>
        </a:ln>
      </dgm:spPr>
    </dgm:pt>
    <dgm:pt modelId="{BFF065DA-C4DF-4F1F-9781-9D3FE78CEED2}" type="pres">
      <dgm:prSet presAssocID="{4299F5C6-5D81-4C0C-BD6C-524535AF3F22}" presName="circ2Tx" presStyleLbl="revTx" presStyleIdx="0" presStyleCnt="0" custAng="20631906" custLinFactNeighborX="-66042" custLinFactNeighborY="-28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7BFB43-4FDA-4814-B3A8-BE91ECCBC433}" type="pres">
      <dgm:prSet presAssocID="{13A64708-97B8-4079-A66E-EEDED52CA149}" presName="circ3" presStyleLbl="vennNode1" presStyleIdx="2" presStyleCnt="5" custScaleX="111656" custScaleY="109621" custLinFactNeighborX="32308" custLinFactNeighborY="14562"/>
      <dgm:spPr>
        <a:ln>
          <a:solidFill>
            <a:schemeClr val="accent3">
              <a:lumMod val="20000"/>
              <a:lumOff val="80000"/>
            </a:schemeClr>
          </a:solidFill>
        </a:ln>
      </dgm:spPr>
    </dgm:pt>
    <dgm:pt modelId="{4D696075-78D7-498F-AE66-6A29C0043F00}" type="pres">
      <dgm:prSet presAssocID="{13A64708-97B8-4079-A66E-EEDED52CA149}" presName="circ3Tx" presStyleLbl="revTx" presStyleIdx="0" presStyleCnt="0" custAng="20464335" custLinFactNeighborX="-72890" custLinFactNeighborY="-472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B73B3-0D2F-4375-B449-37304D3AFF36}" type="pres">
      <dgm:prSet presAssocID="{9E686D0D-0769-4A51-8E9F-F8BDDA08268F}" presName="circ4" presStyleLbl="vennNode1" presStyleIdx="3" presStyleCnt="5" custScaleX="111656" custScaleY="109621" custLinFactNeighborX="-31290" custLinFactNeighborY="2710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FB8E6CCE-DFCB-460C-8435-6A9BFA995FE1}" type="pres">
      <dgm:prSet presAssocID="{9E686D0D-0769-4A51-8E9F-F8BDDA08268F}" presName="circ4Tx" presStyleLbl="revTx" presStyleIdx="0" presStyleCnt="0" custAng="20424555" custLinFactNeighborX="72698" custLinFactNeighborY="-202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000E0-A2B0-4770-8CA3-2AB1673044E7}" type="pres">
      <dgm:prSet presAssocID="{A2771993-97D4-4487-83E6-3E52FCE6B1CC}" presName="circ5" presStyleLbl="vennNode1" presStyleIdx="4" presStyleCnt="5" custScaleX="111656" custScaleY="109621" custLinFactNeighborX="-69684" custLinFactNeighborY="-27281"/>
      <dgm:spPr>
        <a:ln>
          <a:solidFill>
            <a:schemeClr val="accent6">
              <a:lumMod val="40000"/>
              <a:lumOff val="60000"/>
            </a:schemeClr>
          </a:solidFill>
        </a:ln>
      </dgm:spPr>
    </dgm:pt>
    <dgm:pt modelId="{8536A4F1-4147-4BEF-B05F-C3BCB90186A3}" type="pres">
      <dgm:prSet presAssocID="{A2771993-97D4-4487-83E6-3E52FCE6B1CC}" presName="circ5Tx" presStyleLbl="revTx" presStyleIdx="0" presStyleCnt="0" custAng="20584191" custScaleX="121028" custLinFactNeighborX="34005" custLinFactNeighborY="4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531E62-70E2-4012-955F-4F5523576A65}" srcId="{3132EDDA-1E4D-4249-BD34-13B8FA063844}" destId="{4299F5C6-5D81-4C0C-BD6C-524535AF3F22}" srcOrd="1" destOrd="0" parTransId="{F2FF233B-9CC1-4ABD-88F6-BE050E1DF8BE}" sibTransId="{160F12F8-8552-4CD7-A22E-E34A1BFFC6AE}"/>
    <dgm:cxn modelId="{19A5B525-DAC4-490A-A750-5FED58B1D1C8}" srcId="{3132EDDA-1E4D-4249-BD34-13B8FA063844}" destId="{13A64708-97B8-4079-A66E-EEDED52CA149}" srcOrd="2" destOrd="0" parTransId="{8E789014-3A60-47F3-BC7F-9973BB08AD39}" sibTransId="{629C6752-F668-45E4-A961-369A25E1030B}"/>
    <dgm:cxn modelId="{60D47373-B152-43DD-BAB8-4F7E9F709213}" type="presOf" srcId="{9E686D0D-0769-4A51-8E9F-F8BDDA08268F}" destId="{FB8E6CCE-DFCB-460C-8435-6A9BFA995FE1}" srcOrd="0" destOrd="0" presId="urn:microsoft.com/office/officeart/2005/8/layout/venn1"/>
    <dgm:cxn modelId="{40C470B2-7C96-4DA7-84B5-B819377AF0A8}" type="presOf" srcId="{3132EDDA-1E4D-4249-BD34-13B8FA063844}" destId="{41D1E289-975C-44DC-A752-8FA70428944E}" srcOrd="0" destOrd="0" presId="urn:microsoft.com/office/officeart/2005/8/layout/venn1"/>
    <dgm:cxn modelId="{FEFBDBC1-2638-442E-B18C-4A36BBDA744F}" type="presOf" srcId="{05B96D6E-6EBE-44F9-8393-3EE487E606A5}" destId="{D0398FD2-0CB9-4FB6-99D4-44F09C41EB40}" srcOrd="0" destOrd="0" presId="urn:microsoft.com/office/officeart/2005/8/layout/venn1"/>
    <dgm:cxn modelId="{CF3E56E0-9C07-4A47-8AB2-5109CD044241}" type="presOf" srcId="{13A64708-97B8-4079-A66E-EEDED52CA149}" destId="{4D696075-78D7-498F-AE66-6A29C0043F00}" srcOrd="0" destOrd="0" presId="urn:microsoft.com/office/officeart/2005/8/layout/venn1"/>
    <dgm:cxn modelId="{B73B9529-32CA-4F53-9127-1F35C1726289}" srcId="{3132EDDA-1E4D-4249-BD34-13B8FA063844}" destId="{9E686D0D-0769-4A51-8E9F-F8BDDA08268F}" srcOrd="3" destOrd="0" parTransId="{D63191FA-4075-41B6-8081-D42BFA0D0983}" sibTransId="{B3CC0C22-9B1F-49B0-BC97-66E761FD495E}"/>
    <dgm:cxn modelId="{C6CDF751-EB22-48C6-A0CC-58133FA35871}" srcId="{3132EDDA-1E4D-4249-BD34-13B8FA063844}" destId="{05B96D6E-6EBE-44F9-8393-3EE487E606A5}" srcOrd="0" destOrd="0" parTransId="{81B9DFF3-F3C2-476E-871F-C6E3A4AA2EA5}" sibTransId="{5D8EDC8F-6504-474D-8E9F-46D2DE0D3814}"/>
    <dgm:cxn modelId="{9619D96C-1091-465A-BB77-A2AD2240E871}" type="presOf" srcId="{A2771993-97D4-4487-83E6-3E52FCE6B1CC}" destId="{8536A4F1-4147-4BEF-B05F-C3BCB90186A3}" srcOrd="0" destOrd="0" presId="urn:microsoft.com/office/officeart/2005/8/layout/venn1"/>
    <dgm:cxn modelId="{50C48246-7C95-448A-B618-C93C7FA0838A}" type="presOf" srcId="{4299F5C6-5D81-4C0C-BD6C-524535AF3F22}" destId="{BFF065DA-C4DF-4F1F-9781-9D3FE78CEED2}" srcOrd="0" destOrd="0" presId="urn:microsoft.com/office/officeart/2005/8/layout/venn1"/>
    <dgm:cxn modelId="{49387043-6B74-44B8-A8F3-128289B44D5B}" srcId="{3132EDDA-1E4D-4249-BD34-13B8FA063844}" destId="{A2771993-97D4-4487-83E6-3E52FCE6B1CC}" srcOrd="4" destOrd="0" parTransId="{81739F0B-04B4-41F3-AA5E-4F798C259793}" sibTransId="{100B995F-BBCD-4305-BC8A-4901D583EE69}"/>
    <dgm:cxn modelId="{1B0BD676-7A7D-404D-A959-09B6A9E63E2A}" type="presParOf" srcId="{41D1E289-975C-44DC-A752-8FA70428944E}" destId="{3E8B2DC7-C4F2-444F-8F9B-329E5A1BF074}" srcOrd="0" destOrd="0" presId="urn:microsoft.com/office/officeart/2005/8/layout/venn1"/>
    <dgm:cxn modelId="{E4AA88AD-5A3D-454A-BDE2-9E55F92076B5}" type="presParOf" srcId="{41D1E289-975C-44DC-A752-8FA70428944E}" destId="{D0398FD2-0CB9-4FB6-99D4-44F09C41EB40}" srcOrd="1" destOrd="0" presId="urn:microsoft.com/office/officeart/2005/8/layout/venn1"/>
    <dgm:cxn modelId="{C01AB151-1133-47EA-821D-D63788C33F46}" type="presParOf" srcId="{41D1E289-975C-44DC-A752-8FA70428944E}" destId="{BB2FFE98-CD24-4F80-BD72-6CB7E800CD3F}" srcOrd="2" destOrd="0" presId="urn:microsoft.com/office/officeart/2005/8/layout/venn1"/>
    <dgm:cxn modelId="{8769070E-DEBF-479E-831B-29A3EF703714}" type="presParOf" srcId="{41D1E289-975C-44DC-A752-8FA70428944E}" destId="{BFF065DA-C4DF-4F1F-9781-9D3FE78CEED2}" srcOrd="3" destOrd="0" presId="urn:microsoft.com/office/officeart/2005/8/layout/venn1"/>
    <dgm:cxn modelId="{B3A88DA4-F141-4260-9DD6-D96098ADE142}" type="presParOf" srcId="{41D1E289-975C-44DC-A752-8FA70428944E}" destId="{4D7BFB43-4FDA-4814-B3A8-BE91ECCBC433}" srcOrd="4" destOrd="0" presId="urn:microsoft.com/office/officeart/2005/8/layout/venn1"/>
    <dgm:cxn modelId="{4FAEE160-A174-4C23-ACB0-CBCEF8C6F822}" type="presParOf" srcId="{41D1E289-975C-44DC-A752-8FA70428944E}" destId="{4D696075-78D7-498F-AE66-6A29C0043F00}" srcOrd="5" destOrd="0" presId="urn:microsoft.com/office/officeart/2005/8/layout/venn1"/>
    <dgm:cxn modelId="{EB1CD446-85D2-47CD-A81B-520A62AEE30D}" type="presParOf" srcId="{41D1E289-975C-44DC-A752-8FA70428944E}" destId="{D7BB73B3-0D2F-4375-B449-37304D3AFF36}" srcOrd="6" destOrd="0" presId="urn:microsoft.com/office/officeart/2005/8/layout/venn1"/>
    <dgm:cxn modelId="{99AF5208-6896-41C0-8974-A5FD5B87ACCF}" type="presParOf" srcId="{41D1E289-975C-44DC-A752-8FA70428944E}" destId="{FB8E6CCE-DFCB-460C-8435-6A9BFA995FE1}" srcOrd="7" destOrd="0" presId="urn:microsoft.com/office/officeart/2005/8/layout/venn1"/>
    <dgm:cxn modelId="{F29A98D4-52F6-4B25-B2C0-5DD56236ACB6}" type="presParOf" srcId="{41D1E289-975C-44DC-A752-8FA70428944E}" destId="{92C000E0-A2B0-4770-8CA3-2AB1673044E7}" srcOrd="8" destOrd="0" presId="urn:microsoft.com/office/officeart/2005/8/layout/venn1"/>
    <dgm:cxn modelId="{8EBB9292-5D6C-4BB6-915C-CEBA30B2510B}" type="presParOf" srcId="{41D1E289-975C-44DC-A752-8FA70428944E}" destId="{8536A4F1-4147-4BEF-B05F-C3BCB90186A3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0FD80E-4A83-4D42-B2E7-5439E05B1081}" type="doc">
      <dgm:prSet loTypeId="urn:microsoft.com/office/officeart/2005/8/layout/arrow2" loCatId="process" qsTypeId="urn:microsoft.com/office/officeart/2005/8/quickstyle/simple1" qsCatId="simple" csTypeId="urn:microsoft.com/office/officeart/2005/8/colors/accent2_1" csCatId="accent2" phldr="1"/>
      <dgm:spPr/>
    </dgm:pt>
    <dgm:pt modelId="{59983EE0-AA5D-4C38-A64B-E726148B335F}">
      <dgm:prSet phldrT="[Text]" custT="1"/>
      <dgm:spPr/>
      <dgm:t>
        <a:bodyPr/>
        <a:lstStyle/>
        <a:p>
          <a:r>
            <a:rPr lang="en-US" sz="1800" dirty="0" smtClean="0">
              <a:latin typeface="Century Gothic" panose="020B0502020202020204" pitchFamily="34" charset="0"/>
            </a:rPr>
            <a:t>Values</a:t>
          </a:r>
          <a:endParaRPr lang="th-TH" sz="1800" dirty="0">
            <a:latin typeface="Century Gothic" panose="020B0502020202020204" pitchFamily="34" charset="0"/>
          </a:endParaRPr>
        </a:p>
      </dgm:t>
    </dgm:pt>
    <dgm:pt modelId="{26ACA5D4-36AE-4AAB-8692-1134B6E22BAD}" type="parTrans" cxnId="{444A8649-4B7B-47C4-B872-0E62F4C4FEBD}">
      <dgm:prSet/>
      <dgm:spPr/>
      <dgm:t>
        <a:bodyPr/>
        <a:lstStyle/>
        <a:p>
          <a:endParaRPr lang="th-TH" sz="1050">
            <a:latin typeface="Century Gothic" panose="020B0502020202020204" pitchFamily="34" charset="0"/>
          </a:endParaRPr>
        </a:p>
      </dgm:t>
    </dgm:pt>
    <dgm:pt modelId="{7CFDE459-550E-4324-9B45-EC25C0D1707F}" type="sibTrans" cxnId="{444A8649-4B7B-47C4-B872-0E62F4C4FEBD}">
      <dgm:prSet/>
      <dgm:spPr/>
      <dgm:t>
        <a:bodyPr/>
        <a:lstStyle/>
        <a:p>
          <a:endParaRPr lang="th-TH" sz="1050">
            <a:latin typeface="Century Gothic" panose="020B0502020202020204" pitchFamily="34" charset="0"/>
          </a:endParaRPr>
        </a:p>
      </dgm:t>
    </dgm:pt>
    <dgm:pt modelId="{256A1D25-4F11-4FFE-AC79-E5DE824EF93B}">
      <dgm:prSet phldrT="[Text]" custT="1"/>
      <dgm:spPr/>
      <dgm:t>
        <a:bodyPr/>
        <a:lstStyle/>
        <a:p>
          <a:r>
            <a:rPr lang="en-US" sz="1800" dirty="0" smtClean="0">
              <a:latin typeface="Century Gothic" panose="020B0502020202020204" pitchFamily="34" charset="0"/>
            </a:rPr>
            <a:t>Individual</a:t>
          </a:r>
        </a:p>
        <a:p>
          <a:r>
            <a:rPr lang="en-US" sz="1800" dirty="0" smtClean="0">
              <a:latin typeface="Century Gothic" panose="020B0502020202020204" pitchFamily="34" charset="0"/>
            </a:rPr>
            <a:t>Behavior</a:t>
          </a:r>
          <a:endParaRPr lang="th-TH" sz="1800" dirty="0">
            <a:latin typeface="Century Gothic" panose="020B0502020202020204" pitchFamily="34" charset="0"/>
          </a:endParaRPr>
        </a:p>
      </dgm:t>
    </dgm:pt>
    <dgm:pt modelId="{7E93189D-755B-4E6E-A368-A0476169DD7D}" type="parTrans" cxnId="{A782A498-20ED-49F8-95D8-9DC7B31A0258}">
      <dgm:prSet/>
      <dgm:spPr/>
      <dgm:t>
        <a:bodyPr/>
        <a:lstStyle/>
        <a:p>
          <a:endParaRPr lang="th-TH" sz="1050">
            <a:latin typeface="Century Gothic" panose="020B0502020202020204" pitchFamily="34" charset="0"/>
          </a:endParaRPr>
        </a:p>
      </dgm:t>
    </dgm:pt>
    <dgm:pt modelId="{45F62F4B-95E3-4CC2-BAD4-57FEC85138D7}" type="sibTrans" cxnId="{A782A498-20ED-49F8-95D8-9DC7B31A0258}">
      <dgm:prSet/>
      <dgm:spPr/>
      <dgm:t>
        <a:bodyPr/>
        <a:lstStyle/>
        <a:p>
          <a:endParaRPr lang="th-TH" sz="1050">
            <a:latin typeface="Century Gothic" panose="020B0502020202020204" pitchFamily="34" charset="0"/>
          </a:endParaRPr>
        </a:p>
      </dgm:t>
    </dgm:pt>
    <dgm:pt modelId="{01672745-E6DB-4C95-8C07-44100A889E08}">
      <dgm:prSet phldrT="[Text]" custT="1"/>
      <dgm:spPr/>
      <dgm:t>
        <a:bodyPr/>
        <a:lstStyle/>
        <a:p>
          <a:r>
            <a:rPr lang="en-US" sz="1800" dirty="0" smtClean="0">
              <a:latin typeface="Century Gothic" panose="020B0502020202020204" pitchFamily="34" charset="0"/>
            </a:rPr>
            <a:t>Organization</a:t>
          </a:r>
        </a:p>
        <a:p>
          <a:r>
            <a:rPr lang="en-US" sz="1800" dirty="0" smtClean="0">
              <a:latin typeface="Century Gothic" panose="020B0502020202020204" pitchFamily="34" charset="0"/>
            </a:rPr>
            <a:t>Culture</a:t>
          </a:r>
          <a:endParaRPr lang="th-TH" sz="1800" dirty="0">
            <a:latin typeface="Century Gothic" panose="020B0502020202020204" pitchFamily="34" charset="0"/>
          </a:endParaRPr>
        </a:p>
      </dgm:t>
    </dgm:pt>
    <dgm:pt modelId="{884D8F87-549F-4CBA-9962-73CCCD27AD16}" type="parTrans" cxnId="{79C4CB77-BFAA-46BA-8C56-ADDE90671804}">
      <dgm:prSet/>
      <dgm:spPr/>
      <dgm:t>
        <a:bodyPr/>
        <a:lstStyle/>
        <a:p>
          <a:endParaRPr lang="th-TH" sz="1050">
            <a:latin typeface="Century Gothic" panose="020B0502020202020204" pitchFamily="34" charset="0"/>
          </a:endParaRPr>
        </a:p>
      </dgm:t>
    </dgm:pt>
    <dgm:pt modelId="{4257412C-D9B4-4BF5-9AB4-EA6F2E9CD778}" type="sibTrans" cxnId="{79C4CB77-BFAA-46BA-8C56-ADDE90671804}">
      <dgm:prSet/>
      <dgm:spPr/>
      <dgm:t>
        <a:bodyPr/>
        <a:lstStyle/>
        <a:p>
          <a:endParaRPr lang="th-TH" sz="1050">
            <a:latin typeface="Century Gothic" panose="020B0502020202020204" pitchFamily="34" charset="0"/>
          </a:endParaRPr>
        </a:p>
      </dgm:t>
    </dgm:pt>
    <dgm:pt modelId="{3E1355F7-09F3-4E94-A092-222B5FEA66F8}">
      <dgm:prSet phldrT="[Text]" custT="1"/>
      <dgm:spPr/>
      <dgm:t>
        <a:bodyPr/>
        <a:lstStyle/>
        <a:p>
          <a:r>
            <a:rPr lang="en-US" sz="1800" dirty="0" smtClean="0">
              <a:latin typeface="Century Gothic" panose="020B0502020202020204" pitchFamily="34" charset="0"/>
            </a:rPr>
            <a:t>Group</a:t>
          </a:r>
        </a:p>
        <a:p>
          <a:r>
            <a:rPr lang="en-US" sz="1800" dirty="0" smtClean="0">
              <a:latin typeface="Century Gothic" panose="020B0502020202020204" pitchFamily="34" charset="0"/>
            </a:rPr>
            <a:t>Behavior</a:t>
          </a:r>
        </a:p>
        <a:p>
          <a:r>
            <a:rPr lang="en-US" sz="1800" dirty="0" smtClean="0">
              <a:latin typeface="Century Gothic" panose="020B0502020202020204" pitchFamily="34" charset="0"/>
            </a:rPr>
            <a:t>Norm</a:t>
          </a:r>
          <a:endParaRPr lang="th-TH" sz="1800" dirty="0">
            <a:latin typeface="Century Gothic" panose="020B0502020202020204" pitchFamily="34" charset="0"/>
          </a:endParaRPr>
        </a:p>
      </dgm:t>
    </dgm:pt>
    <dgm:pt modelId="{E8B923E0-8F69-42A1-AB68-1C88A211CE45}" type="parTrans" cxnId="{DF9D4592-1AD0-4A69-A32B-CA5813DC406F}">
      <dgm:prSet/>
      <dgm:spPr/>
      <dgm:t>
        <a:bodyPr/>
        <a:lstStyle/>
        <a:p>
          <a:endParaRPr lang="th-TH">
            <a:latin typeface="Century Gothic" panose="020B0502020202020204" pitchFamily="34" charset="0"/>
          </a:endParaRPr>
        </a:p>
      </dgm:t>
    </dgm:pt>
    <dgm:pt modelId="{730F134B-215A-470C-9E5C-BF75B448C50D}" type="sibTrans" cxnId="{DF9D4592-1AD0-4A69-A32B-CA5813DC406F}">
      <dgm:prSet/>
      <dgm:spPr/>
      <dgm:t>
        <a:bodyPr/>
        <a:lstStyle/>
        <a:p>
          <a:endParaRPr lang="th-TH">
            <a:latin typeface="Century Gothic" panose="020B0502020202020204" pitchFamily="34" charset="0"/>
          </a:endParaRPr>
        </a:p>
      </dgm:t>
    </dgm:pt>
    <dgm:pt modelId="{1917A6B1-8838-4094-AB62-B651ABEA1F16}" type="pres">
      <dgm:prSet presAssocID="{CE0FD80E-4A83-4D42-B2E7-5439E05B1081}" presName="arrowDiagram" presStyleCnt="0">
        <dgm:presLayoutVars>
          <dgm:chMax val="5"/>
          <dgm:dir/>
          <dgm:resizeHandles val="exact"/>
        </dgm:presLayoutVars>
      </dgm:prSet>
      <dgm:spPr/>
    </dgm:pt>
    <dgm:pt modelId="{8C71BB87-156A-4F75-9491-C86328216A6B}" type="pres">
      <dgm:prSet presAssocID="{CE0FD80E-4A83-4D42-B2E7-5439E05B1081}" presName="arrow" presStyleLbl="bgShp" presStyleIdx="0" presStyleCnt="1"/>
      <dgm:spPr>
        <a:solidFill>
          <a:srgbClr val="FF6600"/>
        </a:solidFill>
      </dgm:spPr>
      <dgm:t>
        <a:bodyPr/>
        <a:lstStyle/>
        <a:p>
          <a:endParaRPr lang="th-TH"/>
        </a:p>
      </dgm:t>
    </dgm:pt>
    <dgm:pt modelId="{F3F9D242-87F1-4705-8C26-266768E75178}" type="pres">
      <dgm:prSet presAssocID="{CE0FD80E-4A83-4D42-B2E7-5439E05B1081}" presName="arrowDiagram4" presStyleCnt="0"/>
      <dgm:spPr/>
    </dgm:pt>
    <dgm:pt modelId="{8CE28680-EA10-4A53-8CA1-49DC845D8802}" type="pres">
      <dgm:prSet presAssocID="{59983EE0-AA5D-4C38-A64B-E726148B335F}" presName="bullet4a" presStyleLbl="node1" presStyleIdx="0" presStyleCnt="4"/>
      <dgm:spPr/>
      <dgm:t>
        <a:bodyPr/>
        <a:lstStyle/>
        <a:p>
          <a:endParaRPr lang="th-TH"/>
        </a:p>
      </dgm:t>
    </dgm:pt>
    <dgm:pt modelId="{B385C2A8-2D0A-4477-8DD7-29BFC9E8A241}" type="pres">
      <dgm:prSet presAssocID="{59983EE0-AA5D-4C38-A64B-E726148B335F}" presName="textBox4a" presStyleLbl="revTx" presStyleIdx="0" presStyleCnt="4" custScaleY="5669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62A0374-B254-408F-965B-8FFFE2EC9887}" type="pres">
      <dgm:prSet presAssocID="{256A1D25-4F11-4FFE-AC79-E5DE824EF93B}" presName="bullet4b" presStyleLbl="node1" presStyleIdx="1" presStyleCnt="4"/>
      <dgm:spPr/>
      <dgm:t>
        <a:bodyPr/>
        <a:lstStyle/>
        <a:p>
          <a:endParaRPr lang="th-TH"/>
        </a:p>
      </dgm:t>
    </dgm:pt>
    <dgm:pt modelId="{1D19B8BF-6EB9-48D0-9EF0-671FD2278DBC}" type="pres">
      <dgm:prSet presAssocID="{256A1D25-4F11-4FFE-AC79-E5DE824EF93B}" presName="textBox4b" presStyleLbl="revTx" presStyleIdx="1" presStyleCnt="4" custScaleY="7712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7513757-C04A-4380-B687-4CE066143C0A}" type="pres">
      <dgm:prSet presAssocID="{3E1355F7-09F3-4E94-A092-222B5FEA66F8}" presName="bullet4c" presStyleLbl="node1" presStyleIdx="2" presStyleCnt="4"/>
      <dgm:spPr/>
      <dgm:t>
        <a:bodyPr/>
        <a:lstStyle/>
        <a:p>
          <a:endParaRPr lang="th-TH"/>
        </a:p>
      </dgm:t>
    </dgm:pt>
    <dgm:pt modelId="{A8DBB849-D093-4A7B-B43F-50B46A904136}" type="pres">
      <dgm:prSet presAssocID="{3E1355F7-09F3-4E94-A092-222B5FEA66F8}" presName="textBox4c" presStyleLbl="revTx" presStyleIdx="2" presStyleCnt="4" custScaleY="6950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5308E83-A161-4C51-8E1E-1DB848F8F753}" type="pres">
      <dgm:prSet presAssocID="{01672745-E6DB-4C95-8C07-44100A889E08}" presName="bullet4d" presStyleLbl="node1" presStyleIdx="3" presStyleCnt="4"/>
      <dgm:spPr/>
    </dgm:pt>
    <dgm:pt modelId="{4AAD3A3A-4439-4F90-8CC5-724B95DF752B}" type="pres">
      <dgm:prSet presAssocID="{01672745-E6DB-4C95-8C07-44100A889E08}" presName="textBox4d" presStyleLbl="revTx" presStyleIdx="3" presStyleCnt="4" custScaleX="156545" custScaleY="66001" custLinFactNeighborY="166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9C4CB77-BFAA-46BA-8C56-ADDE90671804}" srcId="{CE0FD80E-4A83-4D42-B2E7-5439E05B1081}" destId="{01672745-E6DB-4C95-8C07-44100A889E08}" srcOrd="3" destOrd="0" parTransId="{884D8F87-549F-4CBA-9962-73CCCD27AD16}" sibTransId="{4257412C-D9B4-4BF5-9AB4-EA6F2E9CD778}"/>
    <dgm:cxn modelId="{DF9D4592-1AD0-4A69-A32B-CA5813DC406F}" srcId="{CE0FD80E-4A83-4D42-B2E7-5439E05B1081}" destId="{3E1355F7-09F3-4E94-A092-222B5FEA66F8}" srcOrd="2" destOrd="0" parTransId="{E8B923E0-8F69-42A1-AB68-1C88A211CE45}" sibTransId="{730F134B-215A-470C-9E5C-BF75B448C50D}"/>
    <dgm:cxn modelId="{99FB3EEB-49F7-42D9-9270-DEAD17B58A29}" type="presOf" srcId="{59983EE0-AA5D-4C38-A64B-E726148B335F}" destId="{B385C2A8-2D0A-4477-8DD7-29BFC9E8A241}" srcOrd="0" destOrd="0" presId="urn:microsoft.com/office/officeart/2005/8/layout/arrow2"/>
    <dgm:cxn modelId="{444A8649-4B7B-47C4-B872-0E62F4C4FEBD}" srcId="{CE0FD80E-4A83-4D42-B2E7-5439E05B1081}" destId="{59983EE0-AA5D-4C38-A64B-E726148B335F}" srcOrd="0" destOrd="0" parTransId="{26ACA5D4-36AE-4AAB-8692-1134B6E22BAD}" sibTransId="{7CFDE459-550E-4324-9B45-EC25C0D1707F}"/>
    <dgm:cxn modelId="{4798ECF8-00E7-4D79-B435-A3B838A0C323}" type="presOf" srcId="{CE0FD80E-4A83-4D42-B2E7-5439E05B1081}" destId="{1917A6B1-8838-4094-AB62-B651ABEA1F16}" srcOrd="0" destOrd="0" presId="urn:microsoft.com/office/officeart/2005/8/layout/arrow2"/>
    <dgm:cxn modelId="{A782A498-20ED-49F8-95D8-9DC7B31A0258}" srcId="{CE0FD80E-4A83-4D42-B2E7-5439E05B1081}" destId="{256A1D25-4F11-4FFE-AC79-E5DE824EF93B}" srcOrd="1" destOrd="0" parTransId="{7E93189D-755B-4E6E-A368-A0476169DD7D}" sibTransId="{45F62F4B-95E3-4CC2-BAD4-57FEC85138D7}"/>
    <dgm:cxn modelId="{6132B6A4-0A60-45A6-BBC4-1C15C2262806}" type="presOf" srcId="{01672745-E6DB-4C95-8C07-44100A889E08}" destId="{4AAD3A3A-4439-4F90-8CC5-724B95DF752B}" srcOrd="0" destOrd="0" presId="urn:microsoft.com/office/officeart/2005/8/layout/arrow2"/>
    <dgm:cxn modelId="{6C22CA37-F22A-43CA-BE61-13FED639FEF2}" type="presOf" srcId="{3E1355F7-09F3-4E94-A092-222B5FEA66F8}" destId="{A8DBB849-D093-4A7B-B43F-50B46A904136}" srcOrd="0" destOrd="0" presId="urn:microsoft.com/office/officeart/2005/8/layout/arrow2"/>
    <dgm:cxn modelId="{982FF104-9D90-4BEA-BFA0-701E1BB64ECB}" type="presOf" srcId="{256A1D25-4F11-4FFE-AC79-E5DE824EF93B}" destId="{1D19B8BF-6EB9-48D0-9EF0-671FD2278DBC}" srcOrd="0" destOrd="0" presId="urn:microsoft.com/office/officeart/2005/8/layout/arrow2"/>
    <dgm:cxn modelId="{28D0D0EE-F861-4588-B643-E70D003A1117}" type="presParOf" srcId="{1917A6B1-8838-4094-AB62-B651ABEA1F16}" destId="{8C71BB87-156A-4F75-9491-C86328216A6B}" srcOrd="0" destOrd="0" presId="urn:microsoft.com/office/officeart/2005/8/layout/arrow2"/>
    <dgm:cxn modelId="{C1E10361-00DB-455C-A764-2A2C17EBBD96}" type="presParOf" srcId="{1917A6B1-8838-4094-AB62-B651ABEA1F16}" destId="{F3F9D242-87F1-4705-8C26-266768E75178}" srcOrd="1" destOrd="0" presId="urn:microsoft.com/office/officeart/2005/8/layout/arrow2"/>
    <dgm:cxn modelId="{9FC902C4-A2F8-456E-BA26-9BF308D9181F}" type="presParOf" srcId="{F3F9D242-87F1-4705-8C26-266768E75178}" destId="{8CE28680-EA10-4A53-8CA1-49DC845D8802}" srcOrd="0" destOrd="0" presId="urn:microsoft.com/office/officeart/2005/8/layout/arrow2"/>
    <dgm:cxn modelId="{991C0A34-B759-4C2F-99BD-9153EF2E5B3A}" type="presParOf" srcId="{F3F9D242-87F1-4705-8C26-266768E75178}" destId="{B385C2A8-2D0A-4477-8DD7-29BFC9E8A241}" srcOrd="1" destOrd="0" presId="urn:microsoft.com/office/officeart/2005/8/layout/arrow2"/>
    <dgm:cxn modelId="{7A0FF5DB-CF12-4347-9935-7B7C8DE863EE}" type="presParOf" srcId="{F3F9D242-87F1-4705-8C26-266768E75178}" destId="{062A0374-B254-408F-965B-8FFFE2EC9887}" srcOrd="2" destOrd="0" presId="urn:microsoft.com/office/officeart/2005/8/layout/arrow2"/>
    <dgm:cxn modelId="{33FB9F9F-3ACB-4AA0-8BAE-0DE347F60372}" type="presParOf" srcId="{F3F9D242-87F1-4705-8C26-266768E75178}" destId="{1D19B8BF-6EB9-48D0-9EF0-671FD2278DBC}" srcOrd="3" destOrd="0" presId="urn:microsoft.com/office/officeart/2005/8/layout/arrow2"/>
    <dgm:cxn modelId="{803325DA-2E98-4263-8D50-3399750FE3F2}" type="presParOf" srcId="{F3F9D242-87F1-4705-8C26-266768E75178}" destId="{B7513757-C04A-4380-B687-4CE066143C0A}" srcOrd="4" destOrd="0" presId="urn:microsoft.com/office/officeart/2005/8/layout/arrow2"/>
    <dgm:cxn modelId="{EB9D1E80-B2EF-448A-B6E9-CA74E742219B}" type="presParOf" srcId="{F3F9D242-87F1-4705-8C26-266768E75178}" destId="{A8DBB849-D093-4A7B-B43F-50B46A904136}" srcOrd="5" destOrd="0" presId="urn:microsoft.com/office/officeart/2005/8/layout/arrow2"/>
    <dgm:cxn modelId="{DE243ABF-08C3-41F4-80E7-47417358CD4E}" type="presParOf" srcId="{F3F9D242-87F1-4705-8C26-266768E75178}" destId="{B5308E83-A161-4C51-8E1E-1DB848F8F753}" srcOrd="6" destOrd="0" presId="urn:microsoft.com/office/officeart/2005/8/layout/arrow2"/>
    <dgm:cxn modelId="{3AA11173-6A2F-47BE-A574-6CCD1ECF96FA}" type="presParOf" srcId="{F3F9D242-87F1-4705-8C26-266768E75178}" destId="{4AAD3A3A-4439-4F90-8CC5-724B95DF752B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59F073-681D-4BE0-BE1C-B21AA34C2556}" type="doc">
      <dgm:prSet loTypeId="urn:microsoft.com/office/officeart/2005/8/layout/radial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1ED55D2-33BC-417A-B7E5-251201EF2835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616E6F14-E208-4F46-A454-E00EDF1BC9A4}" type="parTrans" cxnId="{94BF4863-4FC8-4D48-80A0-EC3712D900C7}">
      <dgm:prSet/>
      <dgm:spPr/>
      <dgm:t>
        <a:bodyPr/>
        <a:lstStyle/>
        <a:p>
          <a:endParaRPr lang="en-US"/>
        </a:p>
      </dgm:t>
    </dgm:pt>
    <dgm:pt modelId="{B0C803FB-CD5D-41D5-B545-2BAA4290992C}" type="sibTrans" cxnId="{94BF4863-4FC8-4D48-80A0-EC3712D900C7}">
      <dgm:prSet/>
      <dgm:spPr/>
      <dgm:t>
        <a:bodyPr/>
        <a:lstStyle/>
        <a:p>
          <a:endParaRPr lang="en-US"/>
        </a:p>
      </dgm:t>
    </dgm:pt>
    <dgm:pt modelId="{A383D166-84CD-4347-9E4E-D62640B26ACF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en-US" dirty="0"/>
        </a:p>
      </dgm:t>
    </dgm:pt>
    <dgm:pt modelId="{5CA8FCF6-6A45-4A47-BD93-3809A46B2C99}" type="parTrans" cxnId="{E3B33656-56DD-416B-9356-AD590BC39600}">
      <dgm:prSet/>
      <dgm:spPr/>
      <dgm:t>
        <a:bodyPr/>
        <a:lstStyle/>
        <a:p>
          <a:endParaRPr lang="en-US" dirty="0"/>
        </a:p>
      </dgm:t>
    </dgm:pt>
    <dgm:pt modelId="{943B3126-7536-462B-A68D-4E3EEB0B2797}" type="sibTrans" cxnId="{E3B33656-56DD-416B-9356-AD590BC39600}">
      <dgm:prSet/>
      <dgm:spPr/>
      <dgm:t>
        <a:bodyPr/>
        <a:lstStyle/>
        <a:p>
          <a:endParaRPr lang="en-US"/>
        </a:p>
      </dgm:t>
    </dgm:pt>
    <dgm:pt modelId="{E6A4A8EC-49D1-4E93-8136-C4C6AFEE1098}">
      <dgm:prSet phldrT="[Text]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endParaRPr lang="en-US" dirty="0"/>
        </a:p>
      </dgm:t>
    </dgm:pt>
    <dgm:pt modelId="{11743E2C-8F68-4753-B7B8-3AAE143994BB}" type="parTrans" cxnId="{FCE5EFE1-EFD3-47F1-A8CC-90D8D892F855}">
      <dgm:prSet/>
      <dgm:spPr/>
      <dgm:t>
        <a:bodyPr/>
        <a:lstStyle/>
        <a:p>
          <a:endParaRPr lang="en-US" dirty="0"/>
        </a:p>
      </dgm:t>
    </dgm:pt>
    <dgm:pt modelId="{A5EA4952-FB69-42A2-85CB-E9F0747CD7BB}" type="sibTrans" cxnId="{FCE5EFE1-EFD3-47F1-A8CC-90D8D892F855}">
      <dgm:prSet/>
      <dgm:spPr/>
      <dgm:t>
        <a:bodyPr/>
        <a:lstStyle/>
        <a:p>
          <a:endParaRPr lang="en-US"/>
        </a:p>
      </dgm:t>
    </dgm:pt>
    <dgm:pt modelId="{FC0DAE0B-2394-4F99-9A82-A9F4C24A7A50}">
      <dgm:prSet phldrT="[Text]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endParaRPr lang="en-US" dirty="0"/>
        </a:p>
      </dgm:t>
    </dgm:pt>
    <dgm:pt modelId="{5B3C02FD-4276-430A-A5AD-887B69B67ABC}" type="parTrans" cxnId="{04CDA6AB-469E-4D38-95D2-5E0FB4476A3B}">
      <dgm:prSet/>
      <dgm:spPr/>
      <dgm:t>
        <a:bodyPr/>
        <a:lstStyle/>
        <a:p>
          <a:endParaRPr lang="en-US" dirty="0"/>
        </a:p>
      </dgm:t>
    </dgm:pt>
    <dgm:pt modelId="{463FDE85-C41E-4EAB-8D26-C1E154055FEC}" type="sibTrans" cxnId="{04CDA6AB-469E-4D38-95D2-5E0FB4476A3B}">
      <dgm:prSet/>
      <dgm:spPr/>
      <dgm:t>
        <a:bodyPr/>
        <a:lstStyle/>
        <a:p>
          <a:endParaRPr lang="en-US"/>
        </a:p>
      </dgm:t>
    </dgm:pt>
    <dgm:pt modelId="{6D256FD4-F122-48F6-9922-27757E9567B0}">
      <dgm:prSet phldrT="[Text]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endParaRPr lang="en-US" dirty="0"/>
        </a:p>
      </dgm:t>
    </dgm:pt>
    <dgm:pt modelId="{0592A628-F6E8-4716-B4AA-FA9CE8FF1189}" type="parTrans" cxnId="{5B5AB205-1621-4613-9DF5-1A83CDAF60E6}">
      <dgm:prSet/>
      <dgm:spPr/>
      <dgm:t>
        <a:bodyPr/>
        <a:lstStyle/>
        <a:p>
          <a:endParaRPr lang="en-US" dirty="0"/>
        </a:p>
      </dgm:t>
    </dgm:pt>
    <dgm:pt modelId="{CC138092-0EC6-4441-A582-E69ECA508109}" type="sibTrans" cxnId="{5B5AB205-1621-4613-9DF5-1A83CDAF60E6}">
      <dgm:prSet/>
      <dgm:spPr/>
      <dgm:t>
        <a:bodyPr/>
        <a:lstStyle/>
        <a:p>
          <a:endParaRPr lang="en-US"/>
        </a:p>
      </dgm:t>
    </dgm:pt>
    <dgm:pt modelId="{5B7E96D6-FD21-4679-ABD3-F2EB38241F13}" type="pres">
      <dgm:prSet presAssocID="{7859F073-681D-4BE0-BE1C-B21AA34C255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C91754-8019-42D6-B1B2-ACAC69572C37}" type="pres">
      <dgm:prSet presAssocID="{61ED55D2-33BC-417A-B7E5-251201EF2835}" presName="centerShape" presStyleLbl="node0" presStyleIdx="0" presStyleCnt="1" custScaleX="120452" custScaleY="114113"/>
      <dgm:spPr/>
      <dgm:t>
        <a:bodyPr/>
        <a:lstStyle/>
        <a:p>
          <a:endParaRPr lang="en-US"/>
        </a:p>
      </dgm:t>
    </dgm:pt>
    <dgm:pt modelId="{89FD2052-875A-41F0-808D-7A68E325E6DA}" type="pres">
      <dgm:prSet presAssocID="{5CA8FCF6-6A45-4A47-BD93-3809A46B2C99}" presName="parTrans" presStyleLbl="sibTrans2D1" presStyleIdx="0" presStyleCnt="4" custLinFactY="200000" custLinFactNeighborX="-7611" custLinFactNeighborY="231647"/>
      <dgm:spPr/>
      <dgm:t>
        <a:bodyPr/>
        <a:lstStyle/>
        <a:p>
          <a:endParaRPr lang="en-US"/>
        </a:p>
      </dgm:t>
    </dgm:pt>
    <dgm:pt modelId="{EA99FD7E-C04C-4230-B85A-0B46854B6469}" type="pres">
      <dgm:prSet presAssocID="{5CA8FCF6-6A45-4A47-BD93-3809A46B2C9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7D412478-3E85-468F-949E-3DB86B385E9B}" type="pres">
      <dgm:prSet presAssocID="{A383D166-84CD-4347-9E4E-D62640B26ACF}" presName="node" presStyleLbl="node1" presStyleIdx="0" presStyleCnt="4" custRadScaleRad="105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288AA-F0EA-4A43-A7BD-EF8C29F32CEF}" type="pres">
      <dgm:prSet presAssocID="{11743E2C-8F68-4753-B7B8-3AAE143994BB}" presName="parTrans" presStyleLbl="sibTrans2D1" presStyleIdx="1" presStyleCnt="4" custScaleX="60841" custLinFactX="-300000" custLinFactNeighborX="-303541" custRadScaleRad="3000361"/>
      <dgm:spPr/>
      <dgm:t>
        <a:bodyPr/>
        <a:lstStyle/>
        <a:p>
          <a:endParaRPr lang="en-US"/>
        </a:p>
      </dgm:t>
    </dgm:pt>
    <dgm:pt modelId="{8BE5E3E4-037B-4268-810E-A669E8017F0E}" type="pres">
      <dgm:prSet presAssocID="{11743E2C-8F68-4753-B7B8-3AAE143994BB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EF736BC-4958-4289-A36C-2BC8B4C30F8E}" type="pres">
      <dgm:prSet presAssocID="{E6A4A8EC-49D1-4E93-8136-C4C6AFEE1098}" presName="node" presStyleLbl="node1" presStyleIdx="1" presStyleCnt="4" custRadScaleRad="114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3B27E-2D37-4D44-8541-072BF607BBD6}" type="pres">
      <dgm:prSet presAssocID="{5B3C02FD-4276-430A-A5AD-887B69B67ABC}" presName="parTrans" presStyleLbl="sibTrans2D1" presStyleIdx="2" presStyleCnt="4" custLinFactY="-200000" custLinFactNeighborX="-1662" custLinFactNeighborY="-231646"/>
      <dgm:spPr/>
      <dgm:t>
        <a:bodyPr/>
        <a:lstStyle/>
        <a:p>
          <a:endParaRPr lang="en-US"/>
        </a:p>
      </dgm:t>
    </dgm:pt>
    <dgm:pt modelId="{F361A07E-33CC-494D-B057-E314A02B26AA}" type="pres">
      <dgm:prSet presAssocID="{5B3C02FD-4276-430A-A5AD-887B69B67ABC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A95BB71-38C7-4295-B0E7-D26658BFEC63}" type="pres">
      <dgm:prSet presAssocID="{FC0DAE0B-2394-4F99-9A82-A9F4C24A7A50}" presName="node" presStyleLbl="node1" presStyleIdx="2" presStyleCnt="4" custRadScaleRad="104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5C6464-4C9D-484B-8C9F-F00A93382744}" type="pres">
      <dgm:prSet presAssocID="{0592A628-F6E8-4716-B4AA-FA9CE8FF1189}" presName="parTrans" presStyleLbl="sibTrans2D1" presStyleIdx="3" presStyleCnt="4" custScaleX="67532" custLinFactX="300000" custLinFactNeighborX="307929" custRadScaleRad="400084"/>
      <dgm:spPr/>
      <dgm:t>
        <a:bodyPr/>
        <a:lstStyle/>
        <a:p>
          <a:endParaRPr lang="en-US"/>
        </a:p>
      </dgm:t>
    </dgm:pt>
    <dgm:pt modelId="{F394E77D-898F-4B2C-943D-C3C375419463}" type="pres">
      <dgm:prSet presAssocID="{0592A628-F6E8-4716-B4AA-FA9CE8FF118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26FAA758-4C28-418B-9210-51B26ED628EE}" type="pres">
      <dgm:prSet presAssocID="{6D256FD4-F122-48F6-9922-27757E9567B0}" presName="node" presStyleLbl="node1" presStyleIdx="3" presStyleCnt="4" custRadScaleRad="115971" custRadScaleInc="5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19079B-C32D-46E0-9737-D53A94D62327}" type="presOf" srcId="{5B3C02FD-4276-430A-A5AD-887B69B67ABC}" destId="{F361A07E-33CC-494D-B057-E314A02B26AA}" srcOrd="1" destOrd="0" presId="urn:microsoft.com/office/officeart/2005/8/layout/radial5"/>
    <dgm:cxn modelId="{7B52BB02-2B8D-4ED0-AB95-8069AEF15A48}" type="presOf" srcId="{0592A628-F6E8-4716-B4AA-FA9CE8FF1189}" destId="{8F5C6464-4C9D-484B-8C9F-F00A93382744}" srcOrd="0" destOrd="0" presId="urn:microsoft.com/office/officeart/2005/8/layout/radial5"/>
    <dgm:cxn modelId="{EFCB1E59-3068-4BF3-AF9C-1EB5C0E9855F}" type="presOf" srcId="{5CA8FCF6-6A45-4A47-BD93-3809A46B2C99}" destId="{EA99FD7E-C04C-4230-B85A-0B46854B6469}" srcOrd="1" destOrd="0" presId="urn:microsoft.com/office/officeart/2005/8/layout/radial5"/>
    <dgm:cxn modelId="{E4730F19-0D4C-4C25-A589-71A6DC76431E}" type="presOf" srcId="{FC0DAE0B-2394-4F99-9A82-A9F4C24A7A50}" destId="{DA95BB71-38C7-4295-B0E7-D26658BFEC63}" srcOrd="0" destOrd="0" presId="urn:microsoft.com/office/officeart/2005/8/layout/radial5"/>
    <dgm:cxn modelId="{593DE7A3-C5CC-4939-9DAF-8469045C8596}" type="presOf" srcId="{E6A4A8EC-49D1-4E93-8136-C4C6AFEE1098}" destId="{AEF736BC-4958-4289-A36C-2BC8B4C30F8E}" srcOrd="0" destOrd="0" presId="urn:microsoft.com/office/officeart/2005/8/layout/radial5"/>
    <dgm:cxn modelId="{94BF4863-4FC8-4D48-80A0-EC3712D900C7}" srcId="{7859F073-681D-4BE0-BE1C-B21AA34C2556}" destId="{61ED55D2-33BC-417A-B7E5-251201EF2835}" srcOrd="0" destOrd="0" parTransId="{616E6F14-E208-4F46-A454-E00EDF1BC9A4}" sibTransId="{B0C803FB-CD5D-41D5-B545-2BAA4290992C}"/>
    <dgm:cxn modelId="{5B5AB205-1621-4613-9DF5-1A83CDAF60E6}" srcId="{61ED55D2-33BC-417A-B7E5-251201EF2835}" destId="{6D256FD4-F122-48F6-9922-27757E9567B0}" srcOrd="3" destOrd="0" parTransId="{0592A628-F6E8-4716-B4AA-FA9CE8FF1189}" sibTransId="{CC138092-0EC6-4441-A582-E69ECA508109}"/>
    <dgm:cxn modelId="{F695D1FF-3922-4ABD-A55F-84808A151950}" type="presOf" srcId="{7859F073-681D-4BE0-BE1C-B21AA34C2556}" destId="{5B7E96D6-FD21-4679-ABD3-F2EB38241F13}" srcOrd="0" destOrd="0" presId="urn:microsoft.com/office/officeart/2005/8/layout/radial5"/>
    <dgm:cxn modelId="{59044346-0CD7-4B2F-B406-B21BF446534B}" type="presOf" srcId="{11743E2C-8F68-4753-B7B8-3AAE143994BB}" destId="{8BE5E3E4-037B-4268-810E-A669E8017F0E}" srcOrd="1" destOrd="0" presId="urn:microsoft.com/office/officeart/2005/8/layout/radial5"/>
    <dgm:cxn modelId="{52AA1BB2-8337-497B-9B78-C1BFA7311F74}" type="presOf" srcId="{5CA8FCF6-6A45-4A47-BD93-3809A46B2C99}" destId="{89FD2052-875A-41F0-808D-7A68E325E6DA}" srcOrd="0" destOrd="0" presId="urn:microsoft.com/office/officeart/2005/8/layout/radial5"/>
    <dgm:cxn modelId="{88C360DA-AD55-43AC-8079-49CD1FB9F05E}" type="presOf" srcId="{0592A628-F6E8-4716-B4AA-FA9CE8FF1189}" destId="{F394E77D-898F-4B2C-943D-C3C375419463}" srcOrd="1" destOrd="0" presId="urn:microsoft.com/office/officeart/2005/8/layout/radial5"/>
    <dgm:cxn modelId="{FCE5EFE1-EFD3-47F1-A8CC-90D8D892F855}" srcId="{61ED55D2-33BC-417A-B7E5-251201EF2835}" destId="{E6A4A8EC-49D1-4E93-8136-C4C6AFEE1098}" srcOrd="1" destOrd="0" parTransId="{11743E2C-8F68-4753-B7B8-3AAE143994BB}" sibTransId="{A5EA4952-FB69-42A2-85CB-E9F0747CD7BB}"/>
    <dgm:cxn modelId="{47FAF424-0A36-4F1F-B93F-21F7B4845E27}" type="presOf" srcId="{5B3C02FD-4276-430A-A5AD-887B69B67ABC}" destId="{DFC3B27E-2D37-4D44-8541-072BF607BBD6}" srcOrd="0" destOrd="0" presId="urn:microsoft.com/office/officeart/2005/8/layout/radial5"/>
    <dgm:cxn modelId="{2E576DB0-CA0A-45A4-A912-D54C839EE110}" type="presOf" srcId="{6D256FD4-F122-48F6-9922-27757E9567B0}" destId="{26FAA758-4C28-418B-9210-51B26ED628EE}" srcOrd="0" destOrd="0" presId="urn:microsoft.com/office/officeart/2005/8/layout/radial5"/>
    <dgm:cxn modelId="{04CDA6AB-469E-4D38-95D2-5E0FB4476A3B}" srcId="{61ED55D2-33BC-417A-B7E5-251201EF2835}" destId="{FC0DAE0B-2394-4F99-9A82-A9F4C24A7A50}" srcOrd="2" destOrd="0" parTransId="{5B3C02FD-4276-430A-A5AD-887B69B67ABC}" sibTransId="{463FDE85-C41E-4EAB-8D26-C1E154055FEC}"/>
    <dgm:cxn modelId="{3DE67129-DA66-4B4B-996A-913B0C9E566D}" type="presOf" srcId="{A383D166-84CD-4347-9E4E-D62640B26ACF}" destId="{7D412478-3E85-468F-949E-3DB86B385E9B}" srcOrd="0" destOrd="0" presId="urn:microsoft.com/office/officeart/2005/8/layout/radial5"/>
    <dgm:cxn modelId="{92E645F9-C413-4D7A-8246-F718B663CDBA}" type="presOf" srcId="{61ED55D2-33BC-417A-B7E5-251201EF2835}" destId="{DDC91754-8019-42D6-B1B2-ACAC69572C37}" srcOrd="0" destOrd="0" presId="urn:microsoft.com/office/officeart/2005/8/layout/radial5"/>
    <dgm:cxn modelId="{E3B33656-56DD-416B-9356-AD590BC39600}" srcId="{61ED55D2-33BC-417A-B7E5-251201EF2835}" destId="{A383D166-84CD-4347-9E4E-D62640B26ACF}" srcOrd="0" destOrd="0" parTransId="{5CA8FCF6-6A45-4A47-BD93-3809A46B2C99}" sibTransId="{943B3126-7536-462B-A68D-4E3EEB0B2797}"/>
    <dgm:cxn modelId="{21100982-3EF6-47B1-A706-5661B65BE51C}" type="presOf" srcId="{11743E2C-8F68-4753-B7B8-3AAE143994BB}" destId="{F27288AA-F0EA-4A43-A7BD-EF8C29F32CEF}" srcOrd="0" destOrd="0" presId="urn:microsoft.com/office/officeart/2005/8/layout/radial5"/>
    <dgm:cxn modelId="{FC99732D-F1F7-4461-A9C6-E38FCA71A5D2}" type="presParOf" srcId="{5B7E96D6-FD21-4679-ABD3-F2EB38241F13}" destId="{DDC91754-8019-42D6-B1B2-ACAC69572C37}" srcOrd="0" destOrd="0" presId="urn:microsoft.com/office/officeart/2005/8/layout/radial5"/>
    <dgm:cxn modelId="{1BE469AA-1035-40A2-B176-666DA7770A11}" type="presParOf" srcId="{5B7E96D6-FD21-4679-ABD3-F2EB38241F13}" destId="{89FD2052-875A-41F0-808D-7A68E325E6DA}" srcOrd="1" destOrd="0" presId="urn:microsoft.com/office/officeart/2005/8/layout/radial5"/>
    <dgm:cxn modelId="{0E58ED3E-09BA-46E8-A684-002280C9784F}" type="presParOf" srcId="{89FD2052-875A-41F0-808D-7A68E325E6DA}" destId="{EA99FD7E-C04C-4230-B85A-0B46854B6469}" srcOrd="0" destOrd="0" presId="urn:microsoft.com/office/officeart/2005/8/layout/radial5"/>
    <dgm:cxn modelId="{37E23618-03E3-4269-99E0-CBBD071D6C5E}" type="presParOf" srcId="{5B7E96D6-FD21-4679-ABD3-F2EB38241F13}" destId="{7D412478-3E85-468F-949E-3DB86B385E9B}" srcOrd="2" destOrd="0" presId="urn:microsoft.com/office/officeart/2005/8/layout/radial5"/>
    <dgm:cxn modelId="{CB195B4E-246E-491F-8534-4F01AF9D3D3E}" type="presParOf" srcId="{5B7E96D6-FD21-4679-ABD3-F2EB38241F13}" destId="{F27288AA-F0EA-4A43-A7BD-EF8C29F32CEF}" srcOrd="3" destOrd="0" presId="urn:microsoft.com/office/officeart/2005/8/layout/radial5"/>
    <dgm:cxn modelId="{B892BC54-A766-425E-9BB5-93EC885E275E}" type="presParOf" srcId="{F27288AA-F0EA-4A43-A7BD-EF8C29F32CEF}" destId="{8BE5E3E4-037B-4268-810E-A669E8017F0E}" srcOrd="0" destOrd="0" presId="urn:microsoft.com/office/officeart/2005/8/layout/radial5"/>
    <dgm:cxn modelId="{B07A07E0-0198-4B5B-814F-09CB5C2109C7}" type="presParOf" srcId="{5B7E96D6-FD21-4679-ABD3-F2EB38241F13}" destId="{AEF736BC-4958-4289-A36C-2BC8B4C30F8E}" srcOrd="4" destOrd="0" presId="urn:microsoft.com/office/officeart/2005/8/layout/radial5"/>
    <dgm:cxn modelId="{0A43424B-290D-49B8-A1D3-C3B3E9BFE7BC}" type="presParOf" srcId="{5B7E96D6-FD21-4679-ABD3-F2EB38241F13}" destId="{DFC3B27E-2D37-4D44-8541-072BF607BBD6}" srcOrd="5" destOrd="0" presId="urn:microsoft.com/office/officeart/2005/8/layout/radial5"/>
    <dgm:cxn modelId="{7EB94D32-4C7E-49EF-B8A5-5DCD7CC3E109}" type="presParOf" srcId="{DFC3B27E-2D37-4D44-8541-072BF607BBD6}" destId="{F361A07E-33CC-494D-B057-E314A02B26AA}" srcOrd="0" destOrd="0" presId="urn:microsoft.com/office/officeart/2005/8/layout/radial5"/>
    <dgm:cxn modelId="{BA86B21E-FEF2-4B2D-AF8F-E8EF3B243145}" type="presParOf" srcId="{5B7E96D6-FD21-4679-ABD3-F2EB38241F13}" destId="{DA95BB71-38C7-4295-B0E7-D26658BFEC63}" srcOrd="6" destOrd="0" presId="urn:microsoft.com/office/officeart/2005/8/layout/radial5"/>
    <dgm:cxn modelId="{89CF1656-C141-407E-922C-16B11EAC8D5C}" type="presParOf" srcId="{5B7E96D6-FD21-4679-ABD3-F2EB38241F13}" destId="{8F5C6464-4C9D-484B-8C9F-F00A93382744}" srcOrd="7" destOrd="0" presId="urn:microsoft.com/office/officeart/2005/8/layout/radial5"/>
    <dgm:cxn modelId="{0AD787CF-43CD-4D62-B23F-AD7BD50ACC76}" type="presParOf" srcId="{8F5C6464-4C9D-484B-8C9F-F00A93382744}" destId="{F394E77D-898F-4B2C-943D-C3C375419463}" srcOrd="0" destOrd="0" presId="urn:microsoft.com/office/officeart/2005/8/layout/radial5"/>
    <dgm:cxn modelId="{CE0CA7C2-DE88-40DE-9DBF-0FF0521AD955}" type="presParOf" srcId="{5B7E96D6-FD21-4679-ABD3-F2EB38241F13}" destId="{26FAA758-4C28-418B-9210-51B26ED628E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A5752E-8807-4786-AB8C-94145FB25443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C3CEBC54-CA25-4489-9CED-FDB58B99668E}">
      <dgm:prSet phldrT="[Text]" custT="1"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1800" b="1" dirty="0" smtClean="0">
              <a:solidFill>
                <a:srgbClr val="FF0000"/>
              </a:solidFill>
              <a:latin typeface="FreesiaUPC" pitchFamily="34" charset="-34"/>
              <a:cs typeface="FreesiaUPC" pitchFamily="34" charset="-34"/>
            </a:rPr>
            <a:t>Professional Practice</a:t>
          </a:r>
          <a:endParaRPr lang="en-US" sz="1800" b="1" dirty="0">
            <a:solidFill>
              <a:srgbClr val="FF0000"/>
            </a:solidFill>
            <a:latin typeface="FreesiaUPC" pitchFamily="34" charset="-34"/>
            <a:cs typeface="FreesiaUPC" pitchFamily="34" charset="-34"/>
          </a:endParaRPr>
        </a:p>
      </dgm:t>
    </dgm:pt>
    <dgm:pt modelId="{14C90D20-6228-4D35-918F-98626F249C45}" type="parTrans" cxnId="{56D1B9A0-23FD-4D13-A321-62F201CB6AE7}">
      <dgm:prSet/>
      <dgm:spPr/>
      <dgm:t>
        <a:bodyPr/>
        <a:lstStyle/>
        <a:p>
          <a:endParaRPr lang="en-US" sz="1800">
            <a:latin typeface="FreesiaUPC" pitchFamily="34" charset="-34"/>
            <a:cs typeface="FreesiaUPC" pitchFamily="34" charset="-34"/>
          </a:endParaRPr>
        </a:p>
      </dgm:t>
    </dgm:pt>
    <dgm:pt modelId="{DBB2C5AC-0792-417C-B5F5-990962739A56}" type="sibTrans" cxnId="{56D1B9A0-23FD-4D13-A321-62F201CB6AE7}">
      <dgm:prSet/>
      <dgm:spPr/>
      <dgm:t>
        <a:bodyPr/>
        <a:lstStyle/>
        <a:p>
          <a:endParaRPr lang="en-US" sz="1800">
            <a:latin typeface="FreesiaUPC" pitchFamily="34" charset="-34"/>
            <a:cs typeface="FreesiaUPC" pitchFamily="34" charset="-34"/>
          </a:endParaRPr>
        </a:p>
      </dgm:t>
    </dgm:pt>
    <dgm:pt modelId="{E9A36A03-9EFE-4522-AAD1-2FC314B5F488}">
      <dgm:prSet custT="1"/>
      <dgm:spPr/>
      <dgm:t>
        <a:bodyPr/>
        <a:lstStyle/>
        <a:p>
          <a:r>
            <a:rPr lang="en-US" sz="1800" b="1" dirty="0" smtClean="0">
              <a:solidFill>
                <a:schemeClr val="accent2">
                  <a:lumMod val="50000"/>
                </a:schemeClr>
              </a:solidFill>
              <a:latin typeface="FreesiaUPC" pitchFamily="34" charset="-34"/>
              <a:cs typeface="FreesiaUPC" pitchFamily="34" charset="-34"/>
            </a:rPr>
            <a:t>Organizational Effectiveness</a:t>
          </a:r>
          <a:endParaRPr lang="en-US" sz="1800" b="1" dirty="0">
            <a:solidFill>
              <a:schemeClr val="accent2">
                <a:lumMod val="50000"/>
              </a:schemeClr>
            </a:solidFill>
            <a:latin typeface="FreesiaUPC" pitchFamily="34" charset="-34"/>
            <a:cs typeface="FreesiaUPC" pitchFamily="34" charset="-34"/>
          </a:endParaRPr>
        </a:p>
      </dgm:t>
    </dgm:pt>
    <dgm:pt modelId="{08F5C605-6BD5-447D-8988-0388F9A8BFE0}" type="parTrans" cxnId="{BE6F2A9E-1BCF-4F09-B3A1-0C34F7A6FF97}">
      <dgm:prSet/>
      <dgm:spPr/>
      <dgm:t>
        <a:bodyPr/>
        <a:lstStyle/>
        <a:p>
          <a:endParaRPr lang="en-US" sz="1800">
            <a:latin typeface="FreesiaUPC" pitchFamily="34" charset="-34"/>
            <a:cs typeface="FreesiaUPC" pitchFamily="34" charset="-34"/>
          </a:endParaRPr>
        </a:p>
      </dgm:t>
    </dgm:pt>
    <dgm:pt modelId="{F1652B0F-2D31-4D23-876F-5B1198B7D79D}" type="sibTrans" cxnId="{BE6F2A9E-1BCF-4F09-B3A1-0C34F7A6FF97}">
      <dgm:prSet/>
      <dgm:spPr/>
      <dgm:t>
        <a:bodyPr/>
        <a:lstStyle/>
        <a:p>
          <a:endParaRPr lang="en-US" sz="1800">
            <a:latin typeface="FreesiaUPC" pitchFamily="34" charset="-34"/>
            <a:cs typeface="FreesiaUPC" pitchFamily="34" charset="-34"/>
          </a:endParaRPr>
        </a:p>
      </dgm:t>
    </dgm:pt>
    <dgm:pt modelId="{36B5C676-A160-4865-A0CD-A4302E72D787}">
      <dgm:prSet custT="1"/>
      <dgm:spPr/>
      <dgm:t>
        <a:bodyPr/>
        <a:lstStyle/>
        <a:p>
          <a:r>
            <a:rPr lang="en-US" sz="1800" b="1" dirty="0" smtClean="0">
              <a:solidFill>
                <a:srgbClr val="C00000"/>
              </a:solidFill>
              <a:latin typeface="FreesiaUPC" pitchFamily="34" charset="-34"/>
              <a:cs typeface="FreesiaUPC" pitchFamily="34" charset="-34"/>
            </a:rPr>
            <a:t>Staffing</a:t>
          </a:r>
          <a:endParaRPr lang="en-US" sz="1800" b="1" dirty="0">
            <a:solidFill>
              <a:srgbClr val="C00000"/>
            </a:solidFill>
            <a:latin typeface="FreesiaUPC" pitchFamily="34" charset="-34"/>
            <a:cs typeface="FreesiaUPC" pitchFamily="34" charset="-34"/>
          </a:endParaRPr>
        </a:p>
      </dgm:t>
    </dgm:pt>
    <dgm:pt modelId="{52BFF7DE-FE00-4B52-A8DE-D2A865C0CE56}" type="parTrans" cxnId="{9D675EFD-2FA8-41BC-9E2D-21806A09C40E}">
      <dgm:prSet/>
      <dgm:spPr/>
      <dgm:t>
        <a:bodyPr/>
        <a:lstStyle/>
        <a:p>
          <a:endParaRPr lang="en-US" sz="1800">
            <a:latin typeface="FreesiaUPC" pitchFamily="34" charset="-34"/>
            <a:cs typeface="FreesiaUPC" pitchFamily="34" charset="-34"/>
          </a:endParaRPr>
        </a:p>
      </dgm:t>
    </dgm:pt>
    <dgm:pt modelId="{E489F02E-78F4-438F-85CD-91B2C6CF8865}" type="sibTrans" cxnId="{9D675EFD-2FA8-41BC-9E2D-21806A09C40E}">
      <dgm:prSet/>
      <dgm:spPr/>
      <dgm:t>
        <a:bodyPr/>
        <a:lstStyle/>
        <a:p>
          <a:endParaRPr lang="en-US" sz="1800">
            <a:latin typeface="FreesiaUPC" pitchFamily="34" charset="-34"/>
            <a:cs typeface="FreesiaUPC" pitchFamily="34" charset="-34"/>
          </a:endParaRPr>
        </a:p>
      </dgm:t>
    </dgm:pt>
    <dgm:pt modelId="{0BF28DBA-45A9-422A-8001-7C69444A3C20}">
      <dgm:prSet custT="1"/>
      <dgm:spPr/>
      <dgm:t>
        <a:bodyPr/>
        <a:lstStyle/>
        <a:p>
          <a:r>
            <a:rPr lang="en-US" sz="1800" b="1" dirty="0" smtClean="0">
              <a:solidFill>
                <a:srgbClr val="7030A0"/>
              </a:solidFill>
              <a:latin typeface="FreesiaUPC" pitchFamily="34" charset="-34"/>
              <a:cs typeface="FreesiaUPC" pitchFamily="34" charset="-34"/>
            </a:rPr>
            <a:t>Employee &amp; </a:t>
          </a:r>
          <a:r>
            <a:rPr lang="en-US" sz="1800" b="1" dirty="0" err="1" smtClean="0">
              <a:solidFill>
                <a:srgbClr val="7030A0"/>
              </a:solidFill>
              <a:latin typeface="FreesiaUPC" pitchFamily="34" charset="-34"/>
              <a:cs typeface="FreesiaUPC" pitchFamily="34" charset="-34"/>
            </a:rPr>
            <a:t>Labour</a:t>
          </a:r>
          <a:r>
            <a:rPr lang="en-US" sz="1800" b="1" dirty="0" smtClean="0">
              <a:solidFill>
                <a:srgbClr val="7030A0"/>
              </a:solidFill>
              <a:latin typeface="FreesiaUPC" pitchFamily="34" charset="-34"/>
              <a:cs typeface="FreesiaUPC" pitchFamily="34" charset="-34"/>
            </a:rPr>
            <a:t> Relations</a:t>
          </a:r>
          <a:endParaRPr lang="en-US" sz="1800" b="1" dirty="0">
            <a:solidFill>
              <a:srgbClr val="7030A0"/>
            </a:solidFill>
            <a:latin typeface="FreesiaUPC" pitchFamily="34" charset="-34"/>
            <a:cs typeface="FreesiaUPC" pitchFamily="34" charset="-34"/>
          </a:endParaRPr>
        </a:p>
      </dgm:t>
    </dgm:pt>
    <dgm:pt modelId="{E346FEC7-A5F2-45B9-8311-E04F228E72AB}" type="parTrans" cxnId="{E3C2A90F-E046-4A34-A93B-7915D6C5D9B1}">
      <dgm:prSet/>
      <dgm:spPr/>
      <dgm:t>
        <a:bodyPr/>
        <a:lstStyle/>
        <a:p>
          <a:endParaRPr lang="en-US" sz="1800">
            <a:latin typeface="FreesiaUPC" pitchFamily="34" charset="-34"/>
            <a:cs typeface="FreesiaUPC" pitchFamily="34" charset="-34"/>
          </a:endParaRPr>
        </a:p>
      </dgm:t>
    </dgm:pt>
    <dgm:pt modelId="{C05A3DDD-3DC2-45B1-ABBC-A9AB876A1041}" type="sibTrans" cxnId="{E3C2A90F-E046-4A34-A93B-7915D6C5D9B1}">
      <dgm:prSet/>
      <dgm:spPr/>
      <dgm:t>
        <a:bodyPr/>
        <a:lstStyle/>
        <a:p>
          <a:endParaRPr lang="en-US" sz="1800">
            <a:latin typeface="FreesiaUPC" pitchFamily="34" charset="-34"/>
            <a:cs typeface="FreesiaUPC" pitchFamily="34" charset="-34"/>
          </a:endParaRPr>
        </a:p>
      </dgm:t>
    </dgm:pt>
    <dgm:pt modelId="{CB397894-F40A-4670-BFFE-E3EBED3C4D39}">
      <dgm:prSet custT="1"/>
      <dgm:spPr/>
      <dgm:t>
        <a:bodyPr/>
        <a:lstStyle/>
        <a:p>
          <a:r>
            <a:rPr lang="en-US" sz="1800" b="1" dirty="0" smtClean="0">
              <a:latin typeface="FreesiaUPC" pitchFamily="34" charset="-34"/>
              <a:cs typeface="FreesiaUPC" pitchFamily="34" charset="-34"/>
            </a:rPr>
            <a:t>Total Compensation</a:t>
          </a:r>
          <a:endParaRPr lang="en-US" sz="1800" b="1" dirty="0">
            <a:latin typeface="FreesiaUPC" pitchFamily="34" charset="-34"/>
            <a:cs typeface="FreesiaUPC" pitchFamily="34" charset="-34"/>
          </a:endParaRPr>
        </a:p>
      </dgm:t>
    </dgm:pt>
    <dgm:pt modelId="{15B7E845-8152-45F6-B482-1B1216B19899}" type="parTrans" cxnId="{F79F12FD-F7B9-4EA4-923F-902B9976CDF4}">
      <dgm:prSet/>
      <dgm:spPr/>
      <dgm:t>
        <a:bodyPr/>
        <a:lstStyle/>
        <a:p>
          <a:endParaRPr lang="en-US" sz="1800">
            <a:latin typeface="FreesiaUPC" pitchFamily="34" charset="-34"/>
            <a:cs typeface="FreesiaUPC" pitchFamily="34" charset="-34"/>
          </a:endParaRPr>
        </a:p>
      </dgm:t>
    </dgm:pt>
    <dgm:pt modelId="{EE79987F-352C-431B-9251-A6FC72B8D54B}" type="sibTrans" cxnId="{F79F12FD-F7B9-4EA4-923F-902B9976CDF4}">
      <dgm:prSet/>
      <dgm:spPr/>
      <dgm:t>
        <a:bodyPr/>
        <a:lstStyle/>
        <a:p>
          <a:endParaRPr lang="en-US" sz="1800">
            <a:latin typeface="FreesiaUPC" pitchFamily="34" charset="-34"/>
            <a:cs typeface="FreesiaUPC" pitchFamily="34" charset="-34"/>
          </a:endParaRPr>
        </a:p>
      </dgm:t>
    </dgm:pt>
    <dgm:pt modelId="{986B5E8C-738E-497F-BC20-B18A1DEAB66B}">
      <dgm:prSet custT="1"/>
      <dgm:spPr/>
      <dgm:t>
        <a:bodyPr/>
        <a:lstStyle/>
        <a:p>
          <a:r>
            <a:rPr lang="en-US" sz="1800" b="1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rPr>
            <a:t>Organizational Learning, Training &amp; Development</a:t>
          </a:r>
          <a:endParaRPr lang="en-US" sz="1800" b="1" dirty="0">
            <a:solidFill>
              <a:srgbClr val="002060"/>
            </a:solidFill>
            <a:latin typeface="FreesiaUPC" pitchFamily="34" charset="-34"/>
            <a:cs typeface="FreesiaUPC" pitchFamily="34" charset="-34"/>
          </a:endParaRPr>
        </a:p>
      </dgm:t>
    </dgm:pt>
    <dgm:pt modelId="{E5AA7FA1-2BF7-4935-8789-11428E7DE92A}" type="parTrans" cxnId="{EA94C568-A99A-4F6D-9E58-A069A450A52A}">
      <dgm:prSet/>
      <dgm:spPr/>
      <dgm:t>
        <a:bodyPr/>
        <a:lstStyle/>
        <a:p>
          <a:endParaRPr lang="en-US" sz="1800">
            <a:latin typeface="FreesiaUPC" pitchFamily="34" charset="-34"/>
            <a:cs typeface="FreesiaUPC" pitchFamily="34" charset="-34"/>
          </a:endParaRPr>
        </a:p>
      </dgm:t>
    </dgm:pt>
    <dgm:pt modelId="{D1B30CF7-C232-414D-95D4-F7C187D99461}" type="sibTrans" cxnId="{EA94C568-A99A-4F6D-9E58-A069A450A52A}">
      <dgm:prSet/>
      <dgm:spPr/>
      <dgm:t>
        <a:bodyPr/>
        <a:lstStyle/>
        <a:p>
          <a:endParaRPr lang="en-US" sz="1800">
            <a:latin typeface="FreesiaUPC" pitchFamily="34" charset="-34"/>
            <a:cs typeface="FreesiaUPC" pitchFamily="34" charset="-34"/>
          </a:endParaRPr>
        </a:p>
      </dgm:t>
    </dgm:pt>
    <dgm:pt modelId="{55DD03BB-076D-4966-BA04-F41B18A9A96F}">
      <dgm:prSet custT="1"/>
      <dgm:spPr/>
      <dgm:t>
        <a:bodyPr/>
        <a:lstStyle/>
        <a:p>
          <a:r>
            <a:rPr lang="en-US" sz="1800" b="1" dirty="0" smtClean="0">
              <a:solidFill>
                <a:srgbClr val="00B050"/>
              </a:solidFill>
              <a:latin typeface="FreesiaUPC" pitchFamily="34" charset="-34"/>
              <a:cs typeface="FreesiaUPC" pitchFamily="34" charset="-34"/>
            </a:rPr>
            <a:t>Occupational Health, Safety &amp; Wellness</a:t>
          </a:r>
          <a:endParaRPr lang="en-US" sz="1800" b="1" dirty="0">
            <a:solidFill>
              <a:srgbClr val="00B050"/>
            </a:solidFill>
            <a:latin typeface="FreesiaUPC" pitchFamily="34" charset="-34"/>
            <a:cs typeface="FreesiaUPC" pitchFamily="34" charset="-34"/>
          </a:endParaRPr>
        </a:p>
      </dgm:t>
    </dgm:pt>
    <dgm:pt modelId="{0E46A7E2-C217-4008-9018-E9EE5DE6DB2C}" type="parTrans" cxnId="{B4FEEB65-D71B-44C5-8B49-3AD4441EBAF9}">
      <dgm:prSet/>
      <dgm:spPr/>
      <dgm:t>
        <a:bodyPr/>
        <a:lstStyle/>
        <a:p>
          <a:endParaRPr lang="en-US" sz="1800">
            <a:latin typeface="FreesiaUPC" pitchFamily="34" charset="-34"/>
            <a:cs typeface="FreesiaUPC" pitchFamily="34" charset="-34"/>
          </a:endParaRPr>
        </a:p>
      </dgm:t>
    </dgm:pt>
    <dgm:pt modelId="{AB35EE83-8FB0-481D-9874-925202BBD774}" type="sibTrans" cxnId="{B4FEEB65-D71B-44C5-8B49-3AD4441EBAF9}">
      <dgm:prSet/>
      <dgm:spPr/>
      <dgm:t>
        <a:bodyPr/>
        <a:lstStyle/>
        <a:p>
          <a:endParaRPr lang="en-US" sz="1800">
            <a:latin typeface="FreesiaUPC" pitchFamily="34" charset="-34"/>
            <a:cs typeface="FreesiaUPC" pitchFamily="34" charset="-34"/>
          </a:endParaRPr>
        </a:p>
      </dgm:t>
    </dgm:pt>
    <dgm:pt modelId="{786FBB16-7873-4F75-AF48-D984C4D60283}" type="pres">
      <dgm:prSet presAssocID="{2FA5752E-8807-4786-AB8C-94145FB25443}" presName="compositeShape" presStyleCnt="0">
        <dgm:presLayoutVars>
          <dgm:chMax val="7"/>
          <dgm:dir/>
          <dgm:resizeHandles val="exact"/>
        </dgm:presLayoutVars>
      </dgm:prSet>
      <dgm:spPr/>
    </dgm:pt>
    <dgm:pt modelId="{55728B59-8744-43DB-B315-C06430DC44C7}" type="pres">
      <dgm:prSet presAssocID="{C3CEBC54-CA25-4489-9CED-FDB58B99668E}" presName="circ1" presStyleLbl="vennNode1" presStyleIdx="0" presStyleCnt="7"/>
      <dgm:spPr/>
      <dgm:t>
        <a:bodyPr/>
        <a:lstStyle/>
        <a:p>
          <a:endParaRPr lang="en-US"/>
        </a:p>
      </dgm:t>
    </dgm:pt>
    <dgm:pt modelId="{474D46AB-0F60-4815-9664-7E3DBD13A9AB}" type="pres">
      <dgm:prSet presAssocID="{C3CEBC54-CA25-4489-9CED-FDB58B99668E}" presName="circ1Tx" presStyleLbl="revTx" presStyleIdx="0" presStyleCnt="0" custScaleX="122445" custScaleY="43254" custLinFactNeighborX="5803" custLinFactNeighborY="-3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2CF64-3BB5-4181-9423-349564CEF857}" type="pres">
      <dgm:prSet presAssocID="{E9A36A03-9EFE-4522-AAD1-2FC314B5F488}" presName="circ2" presStyleLbl="vennNode1" presStyleIdx="1" presStyleCnt="7"/>
      <dgm:spPr/>
    </dgm:pt>
    <dgm:pt modelId="{3350C24D-00FC-4253-A36C-5554B24A16B8}" type="pres">
      <dgm:prSet presAssocID="{E9A36A03-9EFE-4522-AAD1-2FC314B5F488}" presName="circ2Tx" presStyleLbl="revTx" presStyleIdx="0" presStyleCnt="0" custLinFactNeighborX="-9676" custLinFactNeighborY="-20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37E13-23AC-409B-9CE2-DFD7BFB9D081}" type="pres">
      <dgm:prSet presAssocID="{36B5C676-A160-4865-A0CD-A4302E72D787}" presName="circ3" presStyleLbl="vennNode1" presStyleIdx="2" presStyleCnt="7"/>
      <dgm:spPr/>
    </dgm:pt>
    <dgm:pt modelId="{4366EAB5-0444-4528-8115-BFCF31216032}" type="pres">
      <dgm:prSet presAssocID="{36B5C676-A160-4865-A0CD-A4302E72D787}" presName="circ3Tx" presStyleLbl="revTx" presStyleIdx="0" presStyleCnt="0" custLinFactNeighborX="-155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FE462-6358-4358-BB93-656DF01DE4D4}" type="pres">
      <dgm:prSet presAssocID="{0BF28DBA-45A9-422A-8001-7C69444A3C20}" presName="circ4" presStyleLbl="vennNode1" presStyleIdx="3" presStyleCnt="7"/>
      <dgm:spPr/>
    </dgm:pt>
    <dgm:pt modelId="{49A48000-F5DE-4C5A-9A14-CA6F96A3B325}" type="pres">
      <dgm:prSet presAssocID="{0BF28DBA-45A9-422A-8001-7C69444A3C20}" presName="circ4Tx" presStyleLbl="revTx" presStyleIdx="0" presStyleCnt="0" custLinFactNeighborX="-5024" custLinFactNeighborY="2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236C75-B228-4C4F-9CE5-BAFC2006089F}" type="pres">
      <dgm:prSet presAssocID="{CB397894-F40A-4670-BFFE-E3EBED3C4D39}" presName="circ5" presStyleLbl="vennNode1" presStyleIdx="4" presStyleCnt="7"/>
      <dgm:spPr/>
    </dgm:pt>
    <dgm:pt modelId="{B7FB1945-2671-42E8-83E7-13A4821FB1A9}" type="pres">
      <dgm:prSet presAssocID="{CB397894-F40A-4670-BFFE-E3EBED3C4D39}" presName="circ5Tx" presStyleLbl="revTx" presStyleIdx="0" presStyleCnt="0" custLinFactNeighborX="5151" custLinFactNeighborY="-63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58DA5-2ABB-4840-A576-826AA965BE25}" type="pres">
      <dgm:prSet presAssocID="{986B5E8C-738E-497F-BC20-B18A1DEAB66B}" presName="circ6" presStyleLbl="vennNode1" presStyleIdx="5" presStyleCnt="7"/>
      <dgm:spPr/>
    </dgm:pt>
    <dgm:pt modelId="{29DFD7A2-C608-4172-A3C2-BBDAA1755D60}" type="pres">
      <dgm:prSet presAssocID="{986B5E8C-738E-497F-BC20-B18A1DEAB66B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CAA04D-65EE-4F96-AA88-1272F0872812}" type="pres">
      <dgm:prSet presAssocID="{55DD03BB-076D-4966-BA04-F41B18A9A96F}" presName="circ7" presStyleLbl="vennNode1" presStyleIdx="6" presStyleCnt="7"/>
      <dgm:spPr/>
    </dgm:pt>
    <dgm:pt modelId="{7F8E3ACF-4240-475A-B336-A623E7E438DF}" type="pres">
      <dgm:prSet presAssocID="{55DD03BB-076D-4966-BA04-F41B18A9A96F}" presName="circ7Tx" presStyleLbl="revTx" presStyleIdx="0" presStyleCnt="0" custLinFactNeighborX="98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E39F56-C791-4075-9E71-BEFDB6A06783}" type="presOf" srcId="{986B5E8C-738E-497F-BC20-B18A1DEAB66B}" destId="{29DFD7A2-C608-4172-A3C2-BBDAA1755D60}" srcOrd="0" destOrd="0" presId="urn:microsoft.com/office/officeart/2005/8/layout/venn1"/>
    <dgm:cxn modelId="{FC05B8B7-9A0E-4C3D-821C-DBC6375C8E11}" type="presOf" srcId="{E9A36A03-9EFE-4522-AAD1-2FC314B5F488}" destId="{3350C24D-00FC-4253-A36C-5554B24A16B8}" srcOrd="0" destOrd="0" presId="urn:microsoft.com/office/officeart/2005/8/layout/venn1"/>
    <dgm:cxn modelId="{E3C2A90F-E046-4A34-A93B-7915D6C5D9B1}" srcId="{2FA5752E-8807-4786-AB8C-94145FB25443}" destId="{0BF28DBA-45A9-422A-8001-7C69444A3C20}" srcOrd="3" destOrd="0" parTransId="{E346FEC7-A5F2-45B9-8311-E04F228E72AB}" sibTransId="{C05A3DDD-3DC2-45B1-ABBC-A9AB876A1041}"/>
    <dgm:cxn modelId="{7D2320A3-DF87-44E3-97EB-E06E736055BF}" type="presOf" srcId="{2FA5752E-8807-4786-AB8C-94145FB25443}" destId="{786FBB16-7873-4F75-AF48-D984C4D60283}" srcOrd="0" destOrd="0" presId="urn:microsoft.com/office/officeart/2005/8/layout/venn1"/>
    <dgm:cxn modelId="{4C1EC248-8653-4A3D-996A-FEFF10DBE405}" type="presOf" srcId="{0BF28DBA-45A9-422A-8001-7C69444A3C20}" destId="{49A48000-F5DE-4C5A-9A14-CA6F96A3B325}" srcOrd="0" destOrd="0" presId="urn:microsoft.com/office/officeart/2005/8/layout/venn1"/>
    <dgm:cxn modelId="{A355CD68-F841-42D5-A5B6-CD3C321E4FE1}" type="presOf" srcId="{55DD03BB-076D-4966-BA04-F41B18A9A96F}" destId="{7F8E3ACF-4240-475A-B336-A623E7E438DF}" srcOrd="0" destOrd="0" presId="urn:microsoft.com/office/officeart/2005/8/layout/venn1"/>
    <dgm:cxn modelId="{EA94C568-A99A-4F6D-9E58-A069A450A52A}" srcId="{2FA5752E-8807-4786-AB8C-94145FB25443}" destId="{986B5E8C-738E-497F-BC20-B18A1DEAB66B}" srcOrd="5" destOrd="0" parTransId="{E5AA7FA1-2BF7-4935-8789-11428E7DE92A}" sibTransId="{D1B30CF7-C232-414D-95D4-F7C187D99461}"/>
    <dgm:cxn modelId="{7101E1A9-D74E-4636-9977-37F83AB22BE2}" type="presOf" srcId="{36B5C676-A160-4865-A0CD-A4302E72D787}" destId="{4366EAB5-0444-4528-8115-BFCF31216032}" srcOrd="0" destOrd="0" presId="urn:microsoft.com/office/officeart/2005/8/layout/venn1"/>
    <dgm:cxn modelId="{B4FEEB65-D71B-44C5-8B49-3AD4441EBAF9}" srcId="{2FA5752E-8807-4786-AB8C-94145FB25443}" destId="{55DD03BB-076D-4966-BA04-F41B18A9A96F}" srcOrd="6" destOrd="0" parTransId="{0E46A7E2-C217-4008-9018-E9EE5DE6DB2C}" sibTransId="{AB35EE83-8FB0-481D-9874-925202BBD774}"/>
    <dgm:cxn modelId="{56D1B9A0-23FD-4D13-A321-62F201CB6AE7}" srcId="{2FA5752E-8807-4786-AB8C-94145FB25443}" destId="{C3CEBC54-CA25-4489-9CED-FDB58B99668E}" srcOrd="0" destOrd="0" parTransId="{14C90D20-6228-4D35-918F-98626F249C45}" sibTransId="{DBB2C5AC-0792-417C-B5F5-990962739A56}"/>
    <dgm:cxn modelId="{25029969-8F78-4491-AD52-7D232541D284}" type="presOf" srcId="{C3CEBC54-CA25-4489-9CED-FDB58B99668E}" destId="{474D46AB-0F60-4815-9664-7E3DBD13A9AB}" srcOrd="0" destOrd="0" presId="urn:microsoft.com/office/officeart/2005/8/layout/venn1"/>
    <dgm:cxn modelId="{0E712B22-011C-41F1-8E7F-7ABE19BCE7AE}" type="presOf" srcId="{CB397894-F40A-4670-BFFE-E3EBED3C4D39}" destId="{B7FB1945-2671-42E8-83E7-13A4821FB1A9}" srcOrd="0" destOrd="0" presId="urn:microsoft.com/office/officeart/2005/8/layout/venn1"/>
    <dgm:cxn modelId="{BE6F2A9E-1BCF-4F09-B3A1-0C34F7A6FF97}" srcId="{2FA5752E-8807-4786-AB8C-94145FB25443}" destId="{E9A36A03-9EFE-4522-AAD1-2FC314B5F488}" srcOrd="1" destOrd="0" parTransId="{08F5C605-6BD5-447D-8988-0388F9A8BFE0}" sibTransId="{F1652B0F-2D31-4D23-876F-5B1198B7D79D}"/>
    <dgm:cxn modelId="{F79F12FD-F7B9-4EA4-923F-902B9976CDF4}" srcId="{2FA5752E-8807-4786-AB8C-94145FB25443}" destId="{CB397894-F40A-4670-BFFE-E3EBED3C4D39}" srcOrd="4" destOrd="0" parTransId="{15B7E845-8152-45F6-B482-1B1216B19899}" sibTransId="{EE79987F-352C-431B-9251-A6FC72B8D54B}"/>
    <dgm:cxn modelId="{9D675EFD-2FA8-41BC-9E2D-21806A09C40E}" srcId="{2FA5752E-8807-4786-AB8C-94145FB25443}" destId="{36B5C676-A160-4865-A0CD-A4302E72D787}" srcOrd="2" destOrd="0" parTransId="{52BFF7DE-FE00-4B52-A8DE-D2A865C0CE56}" sibTransId="{E489F02E-78F4-438F-85CD-91B2C6CF8865}"/>
    <dgm:cxn modelId="{026F90A4-F7F8-4CCB-A71A-7B02B323E591}" type="presParOf" srcId="{786FBB16-7873-4F75-AF48-D984C4D60283}" destId="{55728B59-8744-43DB-B315-C06430DC44C7}" srcOrd="0" destOrd="0" presId="urn:microsoft.com/office/officeart/2005/8/layout/venn1"/>
    <dgm:cxn modelId="{4777E940-78BA-4F4A-B903-2DBF8050CDBD}" type="presParOf" srcId="{786FBB16-7873-4F75-AF48-D984C4D60283}" destId="{474D46AB-0F60-4815-9664-7E3DBD13A9AB}" srcOrd="1" destOrd="0" presId="urn:microsoft.com/office/officeart/2005/8/layout/venn1"/>
    <dgm:cxn modelId="{1B14B240-CD09-4C64-9F66-6A4ABD0A39BB}" type="presParOf" srcId="{786FBB16-7873-4F75-AF48-D984C4D60283}" destId="{95F2CF64-3BB5-4181-9423-349564CEF857}" srcOrd="2" destOrd="0" presId="urn:microsoft.com/office/officeart/2005/8/layout/venn1"/>
    <dgm:cxn modelId="{22907C30-A745-40B3-A6F4-5410C51A06A0}" type="presParOf" srcId="{786FBB16-7873-4F75-AF48-D984C4D60283}" destId="{3350C24D-00FC-4253-A36C-5554B24A16B8}" srcOrd="3" destOrd="0" presId="urn:microsoft.com/office/officeart/2005/8/layout/venn1"/>
    <dgm:cxn modelId="{758E323D-FA79-4F15-81DF-7942CD6498D7}" type="presParOf" srcId="{786FBB16-7873-4F75-AF48-D984C4D60283}" destId="{D8B37E13-23AC-409B-9CE2-DFD7BFB9D081}" srcOrd="4" destOrd="0" presId="urn:microsoft.com/office/officeart/2005/8/layout/venn1"/>
    <dgm:cxn modelId="{FB0E3D77-04FD-43D6-9E8E-05B16AA84FC0}" type="presParOf" srcId="{786FBB16-7873-4F75-AF48-D984C4D60283}" destId="{4366EAB5-0444-4528-8115-BFCF31216032}" srcOrd="5" destOrd="0" presId="urn:microsoft.com/office/officeart/2005/8/layout/venn1"/>
    <dgm:cxn modelId="{F1B2E764-8338-409C-821C-C1CA37147097}" type="presParOf" srcId="{786FBB16-7873-4F75-AF48-D984C4D60283}" destId="{320FE462-6358-4358-BB93-656DF01DE4D4}" srcOrd="6" destOrd="0" presId="urn:microsoft.com/office/officeart/2005/8/layout/venn1"/>
    <dgm:cxn modelId="{C88ECC5B-BE0E-4FBC-B1A7-BA640FBEE232}" type="presParOf" srcId="{786FBB16-7873-4F75-AF48-D984C4D60283}" destId="{49A48000-F5DE-4C5A-9A14-CA6F96A3B325}" srcOrd="7" destOrd="0" presId="urn:microsoft.com/office/officeart/2005/8/layout/venn1"/>
    <dgm:cxn modelId="{7437164A-8905-41D6-88E0-0EC1232B424A}" type="presParOf" srcId="{786FBB16-7873-4F75-AF48-D984C4D60283}" destId="{F9236C75-B228-4C4F-9CE5-BAFC2006089F}" srcOrd="8" destOrd="0" presId="urn:microsoft.com/office/officeart/2005/8/layout/venn1"/>
    <dgm:cxn modelId="{8B70F000-754F-46EF-9C25-016B371089C2}" type="presParOf" srcId="{786FBB16-7873-4F75-AF48-D984C4D60283}" destId="{B7FB1945-2671-42E8-83E7-13A4821FB1A9}" srcOrd="9" destOrd="0" presId="urn:microsoft.com/office/officeart/2005/8/layout/venn1"/>
    <dgm:cxn modelId="{2B928C7B-E92A-42D8-9746-3B7FD74981B5}" type="presParOf" srcId="{786FBB16-7873-4F75-AF48-D984C4D60283}" destId="{F0958DA5-2ABB-4840-A576-826AA965BE25}" srcOrd="10" destOrd="0" presId="urn:microsoft.com/office/officeart/2005/8/layout/venn1"/>
    <dgm:cxn modelId="{A564ED03-DFAD-46E5-8477-B257BC065941}" type="presParOf" srcId="{786FBB16-7873-4F75-AF48-D984C4D60283}" destId="{29DFD7A2-C608-4172-A3C2-BBDAA1755D60}" srcOrd="11" destOrd="0" presId="urn:microsoft.com/office/officeart/2005/8/layout/venn1"/>
    <dgm:cxn modelId="{BFF04152-A79F-431C-870D-DD115C45DC53}" type="presParOf" srcId="{786FBB16-7873-4F75-AF48-D984C4D60283}" destId="{C4CAA04D-65EE-4F96-AA88-1272F0872812}" srcOrd="12" destOrd="0" presId="urn:microsoft.com/office/officeart/2005/8/layout/venn1"/>
    <dgm:cxn modelId="{86474878-258C-476A-8535-13E295D151E9}" type="presParOf" srcId="{786FBB16-7873-4F75-AF48-D984C4D60283}" destId="{7F8E3ACF-4240-475A-B336-A623E7E438DF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4AC48F-8F23-4D56-BCBC-274D4FF762F9}" type="doc">
      <dgm:prSet loTypeId="urn:microsoft.com/office/officeart/2008/layout/HexagonCluster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5536179-B822-46C7-BBC6-CAD61E86E722}">
      <dgm:prSet phldrT="[Text]" custT="1"/>
      <dgm:spPr>
        <a:solidFill>
          <a:srgbClr val="00B0F0"/>
        </a:solidFill>
        <a:ln>
          <a:solidFill>
            <a:srgbClr val="CCECFF"/>
          </a:solidFill>
        </a:ln>
      </dgm:spPr>
      <dgm:t>
        <a:bodyPr/>
        <a:lstStyle/>
        <a:p>
          <a:r>
            <a:rPr lang="en-US" sz="1800" dirty="0" smtClean="0">
              <a:solidFill>
                <a:srgbClr val="800080"/>
              </a:solidFill>
              <a:latin typeface="Century Gothic" pitchFamily="34" charset="0"/>
            </a:rPr>
            <a:t>B. </a:t>
          </a:r>
        </a:p>
        <a:p>
          <a:r>
            <a:rPr lang="en-US" sz="1800" dirty="0" smtClean="0">
              <a:solidFill>
                <a:srgbClr val="800080"/>
              </a:solidFill>
              <a:latin typeface="Century Gothic" pitchFamily="34" charset="0"/>
            </a:rPr>
            <a:t>Test</a:t>
          </a:r>
          <a:endParaRPr lang="en-US" sz="1800" dirty="0">
            <a:latin typeface="Century Gothic" panose="020B0502020202020204" pitchFamily="34" charset="0"/>
          </a:endParaRPr>
        </a:p>
      </dgm:t>
    </dgm:pt>
    <dgm:pt modelId="{D0C9A938-850D-4DB9-95E3-063946017AC5}" type="parTrans" cxnId="{7172A1EA-B137-4E37-B6A5-1B530C831FA1}">
      <dgm:prSet/>
      <dgm:spPr/>
      <dgm:t>
        <a:bodyPr/>
        <a:lstStyle/>
        <a:p>
          <a:endParaRPr lang="en-US" sz="1800">
            <a:latin typeface="Century Gothic" panose="020B0502020202020204" pitchFamily="34" charset="0"/>
          </a:endParaRPr>
        </a:p>
      </dgm:t>
    </dgm:pt>
    <dgm:pt modelId="{1E032A7F-2EAF-4418-B267-9B231B4E11FC}" type="sibTrans" cxnId="{7172A1EA-B137-4E37-B6A5-1B530C831FA1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1800">
            <a:latin typeface="Century Gothic" panose="020B0502020202020204" pitchFamily="34" charset="0"/>
          </a:endParaRPr>
        </a:p>
      </dgm:t>
    </dgm:pt>
    <dgm:pt modelId="{A1667E8C-BB38-428F-AB6D-E866292509A7}">
      <dgm:prSet phldrT="[Text]" custT="1"/>
      <dgm:spPr>
        <a:solidFill>
          <a:srgbClr val="FF9933"/>
        </a:solidFill>
      </dgm:spPr>
      <dgm:t>
        <a:bodyPr/>
        <a:lstStyle/>
        <a:p>
          <a:r>
            <a:rPr lang="en-US" sz="1800" dirty="0" smtClean="0">
              <a:solidFill>
                <a:srgbClr val="800080"/>
              </a:solidFill>
              <a:latin typeface="Century Gothic" pitchFamily="34" charset="0"/>
            </a:rPr>
            <a:t>C. </a:t>
          </a:r>
        </a:p>
        <a:p>
          <a:r>
            <a:rPr lang="en-US" sz="1800" dirty="0" smtClean="0">
              <a:solidFill>
                <a:srgbClr val="800080"/>
              </a:solidFill>
              <a:latin typeface="Century Gothic" pitchFamily="34" charset="0"/>
            </a:rPr>
            <a:t>Interview</a:t>
          </a:r>
          <a:endParaRPr lang="th-TH" sz="1800" dirty="0" smtClean="0">
            <a:solidFill>
              <a:srgbClr val="800080"/>
            </a:solidFill>
            <a:latin typeface="Century Gothic" pitchFamily="34" charset="0"/>
          </a:endParaRPr>
        </a:p>
        <a:p>
          <a:endParaRPr lang="en-US" sz="1800" dirty="0">
            <a:latin typeface="Century Gothic" panose="020B0502020202020204" pitchFamily="34" charset="0"/>
          </a:endParaRPr>
        </a:p>
      </dgm:t>
    </dgm:pt>
    <dgm:pt modelId="{99A6F005-81C8-40E5-8075-E37DFD86D938}" type="parTrans" cxnId="{853D7712-7866-44EC-BE47-87A4A961A939}">
      <dgm:prSet/>
      <dgm:spPr/>
      <dgm:t>
        <a:bodyPr/>
        <a:lstStyle/>
        <a:p>
          <a:endParaRPr lang="en-US" sz="1800">
            <a:latin typeface="Century Gothic" panose="020B0502020202020204" pitchFamily="34" charset="0"/>
          </a:endParaRPr>
        </a:p>
      </dgm:t>
    </dgm:pt>
    <dgm:pt modelId="{A5A30B41-64CA-4E03-8801-8550BF73EAEF}" type="sibTrans" cxnId="{853D7712-7866-44EC-BE47-87A4A961A939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sz="1800">
            <a:latin typeface="Century Gothic" panose="020B0502020202020204" pitchFamily="34" charset="0"/>
          </a:endParaRPr>
        </a:p>
      </dgm:t>
    </dgm:pt>
    <dgm:pt modelId="{5824C2B3-C390-48BE-BD3A-B1A018BFB16A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A.</a:t>
          </a:r>
        </a:p>
        <a:p>
          <a:r>
            <a:rPr lang="en-US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Portfolio</a:t>
          </a:r>
          <a:endParaRPr lang="en-GB" sz="1800" dirty="0" smtClean="0">
            <a:solidFill>
              <a:srgbClr val="000000"/>
            </a:solidFill>
            <a:effectLst>
              <a:outerShdw blurRad="38100" dist="38100" dir="2700000" algn="tl">
                <a:srgbClr val="C0C0C0"/>
              </a:outerShdw>
            </a:effectLst>
            <a:latin typeface="Century Gothic" pitchFamily="34" charset="0"/>
          </a:endParaRPr>
        </a:p>
        <a:p>
          <a:endParaRPr lang="en-US" sz="1800" dirty="0">
            <a:latin typeface="Century Gothic" panose="020B0502020202020204" pitchFamily="34" charset="0"/>
          </a:endParaRPr>
        </a:p>
      </dgm:t>
    </dgm:pt>
    <dgm:pt modelId="{49D5FE49-3AF9-4E56-A82D-9A511D6EAFB9}" type="parTrans" cxnId="{5225C54C-FA29-4F16-9F83-58F25D952A02}">
      <dgm:prSet/>
      <dgm:spPr/>
      <dgm:t>
        <a:bodyPr/>
        <a:lstStyle/>
        <a:p>
          <a:endParaRPr lang="en-US" sz="1800">
            <a:latin typeface="Century Gothic" panose="020B0502020202020204" pitchFamily="34" charset="0"/>
          </a:endParaRPr>
        </a:p>
      </dgm:t>
    </dgm:pt>
    <dgm:pt modelId="{D22497B0-0A60-4FE0-974D-2F848BA2492C}" type="sibTrans" cxnId="{5225C54C-FA29-4F16-9F83-58F25D952A02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sz="1800">
            <a:latin typeface="Century Gothic" panose="020B0502020202020204" pitchFamily="34" charset="0"/>
          </a:endParaRPr>
        </a:p>
      </dgm:t>
    </dgm:pt>
    <dgm:pt modelId="{F69BA929-4748-4673-A291-CF301EBC46CF}" type="pres">
      <dgm:prSet presAssocID="{184AC48F-8F23-4D56-BCBC-274D4FF762F9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55A3152C-A4C5-4926-88D8-2A8DA9799531}" type="pres">
      <dgm:prSet presAssocID="{85536179-B822-46C7-BBC6-CAD61E86E722}" presName="text1" presStyleCnt="0"/>
      <dgm:spPr/>
    </dgm:pt>
    <dgm:pt modelId="{BC6C5118-E333-4CB5-8726-3FC4991EAAC2}" type="pres">
      <dgm:prSet presAssocID="{85536179-B822-46C7-BBC6-CAD61E86E722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8E996-7F17-40C1-AA03-1DFBFC83FD94}" type="pres">
      <dgm:prSet presAssocID="{85536179-B822-46C7-BBC6-CAD61E86E722}" presName="textaccent1" presStyleCnt="0"/>
      <dgm:spPr/>
    </dgm:pt>
    <dgm:pt modelId="{8A64C084-2068-4101-8B5D-AF8E374C5E7D}" type="pres">
      <dgm:prSet presAssocID="{85536179-B822-46C7-BBC6-CAD61E86E722}" presName="accentRepeatNode" presStyleLbl="solidAlignAcc1" presStyleIdx="0" presStyleCnt="6"/>
      <dgm:spPr>
        <a:solidFill>
          <a:srgbClr val="0070C0"/>
        </a:solidFill>
      </dgm:spPr>
    </dgm:pt>
    <dgm:pt modelId="{CB81CDA6-98D5-4B9C-A9A2-3CEE9C4E2E6A}" type="pres">
      <dgm:prSet presAssocID="{1E032A7F-2EAF-4418-B267-9B231B4E11FC}" presName="image1" presStyleCnt="0"/>
      <dgm:spPr/>
    </dgm:pt>
    <dgm:pt modelId="{A38CE769-542D-4A7D-9603-F56876CE03FB}" type="pres">
      <dgm:prSet presAssocID="{1E032A7F-2EAF-4418-B267-9B231B4E11FC}" presName="imageRepeatNode" presStyleLbl="alignAcc1" presStyleIdx="0" presStyleCnt="3"/>
      <dgm:spPr/>
      <dgm:t>
        <a:bodyPr/>
        <a:lstStyle/>
        <a:p>
          <a:endParaRPr lang="en-US"/>
        </a:p>
      </dgm:t>
    </dgm:pt>
    <dgm:pt modelId="{615DC38F-DBCE-4EC0-B394-790F33103D1C}" type="pres">
      <dgm:prSet presAssocID="{1E032A7F-2EAF-4418-B267-9B231B4E11FC}" presName="imageaccent1" presStyleCnt="0"/>
      <dgm:spPr/>
    </dgm:pt>
    <dgm:pt modelId="{33E58797-6346-4BF0-BE39-EA96EFB893AE}" type="pres">
      <dgm:prSet presAssocID="{1E032A7F-2EAF-4418-B267-9B231B4E11FC}" presName="accentRepeatNode" presStyleLbl="solidAlignAcc1" presStyleIdx="1" presStyleCnt="6"/>
      <dgm:spPr>
        <a:solidFill>
          <a:srgbClr val="0070C0"/>
        </a:solidFill>
      </dgm:spPr>
    </dgm:pt>
    <dgm:pt modelId="{B1718A5B-1E97-42CF-9794-22C8B0AC9B17}" type="pres">
      <dgm:prSet presAssocID="{A1667E8C-BB38-428F-AB6D-E866292509A7}" presName="text2" presStyleCnt="0"/>
      <dgm:spPr/>
    </dgm:pt>
    <dgm:pt modelId="{1A3659A8-8C57-4312-8D2C-3994899CC9E2}" type="pres">
      <dgm:prSet presAssocID="{A1667E8C-BB38-428F-AB6D-E866292509A7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D97B3-20FB-40E7-82EA-75298A759493}" type="pres">
      <dgm:prSet presAssocID="{A1667E8C-BB38-428F-AB6D-E866292509A7}" presName="textaccent2" presStyleCnt="0"/>
      <dgm:spPr/>
    </dgm:pt>
    <dgm:pt modelId="{D57522AB-9F07-4A80-B19C-40F05A9AA276}" type="pres">
      <dgm:prSet presAssocID="{A1667E8C-BB38-428F-AB6D-E866292509A7}" presName="accentRepeatNode" presStyleLbl="solidAlignAcc1" presStyleIdx="2" presStyleCnt="6"/>
      <dgm:spPr>
        <a:solidFill>
          <a:srgbClr val="FFFF00"/>
        </a:solidFill>
      </dgm:spPr>
    </dgm:pt>
    <dgm:pt modelId="{C0676B96-DA98-4AEC-8A58-7F64164BF453}" type="pres">
      <dgm:prSet presAssocID="{A5A30B41-64CA-4E03-8801-8550BF73EAEF}" presName="image2" presStyleCnt="0"/>
      <dgm:spPr/>
    </dgm:pt>
    <dgm:pt modelId="{931D79F2-94C8-4DFE-823B-84891B158EF9}" type="pres">
      <dgm:prSet presAssocID="{A5A30B41-64CA-4E03-8801-8550BF73EAEF}" presName="imageRepeatNode" presStyleLbl="alignAcc1" presStyleIdx="1" presStyleCnt="3"/>
      <dgm:spPr/>
      <dgm:t>
        <a:bodyPr/>
        <a:lstStyle/>
        <a:p>
          <a:endParaRPr lang="en-US"/>
        </a:p>
      </dgm:t>
    </dgm:pt>
    <dgm:pt modelId="{71CD6138-A8BF-4774-9B3D-EE80D04DBB96}" type="pres">
      <dgm:prSet presAssocID="{A5A30B41-64CA-4E03-8801-8550BF73EAEF}" presName="imageaccent2" presStyleCnt="0"/>
      <dgm:spPr/>
    </dgm:pt>
    <dgm:pt modelId="{B37C58B8-F6CC-4262-B46E-168597F8468F}" type="pres">
      <dgm:prSet presAssocID="{A5A30B41-64CA-4E03-8801-8550BF73EAEF}" presName="accentRepeatNode" presStyleLbl="solidAlignAcc1" presStyleIdx="3" presStyleCnt="6"/>
      <dgm:spPr>
        <a:solidFill>
          <a:srgbClr val="FFFF00"/>
        </a:solidFill>
      </dgm:spPr>
    </dgm:pt>
    <dgm:pt modelId="{A067F265-4F7C-43AB-B9BC-8399684B2FBD}" type="pres">
      <dgm:prSet presAssocID="{5824C2B3-C390-48BE-BD3A-B1A018BFB16A}" presName="text3" presStyleCnt="0"/>
      <dgm:spPr/>
    </dgm:pt>
    <dgm:pt modelId="{19A776E1-7953-4411-9D5A-945DF919CD31}" type="pres">
      <dgm:prSet presAssocID="{5824C2B3-C390-48BE-BD3A-B1A018BFB16A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BD86E5-6B49-494A-B10E-94CC6A60649C}" type="pres">
      <dgm:prSet presAssocID="{5824C2B3-C390-48BE-BD3A-B1A018BFB16A}" presName="textaccent3" presStyleCnt="0"/>
      <dgm:spPr/>
    </dgm:pt>
    <dgm:pt modelId="{C0E802A1-A8FC-45B9-AB4E-FA3AE2D5CDBC}" type="pres">
      <dgm:prSet presAssocID="{5824C2B3-C390-48BE-BD3A-B1A018BFB16A}" presName="accentRepeatNode" presStyleLbl="solidAlignAcc1" presStyleIdx="4" presStyleCnt="6"/>
      <dgm:spPr>
        <a:solidFill>
          <a:srgbClr val="00B050"/>
        </a:solidFill>
      </dgm:spPr>
    </dgm:pt>
    <dgm:pt modelId="{E7F083B8-F168-4D7C-90CA-FCCE524571B7}" type="pres">
      <dgm:prSet presAssocID="{D22497B0-0A60-4FE0-974D-2F848BA2492C}" presName="image3" presStyleCnt="0"/>
      <dgm:spPr/>
    </dgm:pt>
    <dgm:pt modelId="{A67FC908-576D-4927-A972-810A4975A898}" type="pres">
      <dgm:prSet presAssocID="{D22497B0-0A60-4FE0-974D-2F848BA2492C}" presName="imageRepeatNode" presStyleLbl="alignAcc1" presStyleIdx="2" presStyleCnt="3"/>
      <dgm:spPr/>
      <dgm:t>
        <a:bodyPr/>
        <a:lstStyle/>
        <a:p>
          <a:endParaRPr lang="en-US"/>
        </a:p>
      </dgm:t>
    </dgm:pt>
    <dgm:pt modelId="{67A93F5E-0FC9-4819-95AB-A84EE86438D3}" type="pres">
      <dgm:prSet presAssocID="{D22497B0-0A60-4FE0-974D-2F848BA2492C}" presName="imageaccent3" presStyleCnt="0"/>
      <dgm:spPr/>
    </dgm:pt>
    <dgm:pt modelId="{07B79FE0-4A7A-412D-93C9-CF545DA68C5A}" type="pres">
      <dgm:prSet presAssocID="{D22497B0-0A60-4FE0-974D-2F848BA2492C}" presName="accentRepeatNode" presStyleLbl="solidAlignAcc1" presStyleIdx="5" presStyleCnt="6"/>
      <dgm:spPr>
        <a:solidFill>
          <a:srgbClr val="00B050"/>
        </a:solidFill>
      </dgm:spPr>
    </dgm:pt>
  </dgm:ptLst>
  <dgm:cxnLst>
    <dgm:cxn modelId="{25B42857-C9E5-4CF5-9017-66E2A56A50FD}" type="presOf" srcId="{184AC48F-8F23-4D56-BCBC-274D4FF762F9}" destId="{F69BA929-4748-4673-A291-CF301EBC46CF}" srcOrd="0" destOrd="0" presId="urn:microsoft.com/office/officeart/2008/layout/HexagonCluster"/>
    <dgm:cxn modelId="{5FD31A95-87D7-4463-888D-9A193A394F17}" type="presOf" srcId="{1E032A7F-2EAF-4418-B267-9B231B4E11FC}" destId="{A38CE769-542D-4A7D-9603-F56876CE03FB}" srcOrd="0" destOrd="0" presId="urn:microsoft.com/office/officeart/2008/layout/HexagonCluster"/>
    <dgm:cxn modelId="{1F072834-0E19-47CF-954A-D79D1D249196}" type="presOf" srcId="{A1667E8C-BB38-428F-AB6D-E866292509A7}" destId="{1A3659A8-8C57-4312-8D2C-3994899CC9E2}" srcOrd="0" destOrd="0" presId="urn:microsoft.com/office/officeart/2008/layout/HexagonCluster"/>
    <dgm:cxn modelId="{3BD44199-B789-4418-82C2-DDF57EDE754A}" type="presOf" srcId="{85536179-B822-46C7-BBC6-CAD61E86E722}" destId="{BC6C5118-E333-4CB5-8726-3FC4991EAAC2}" srcOrd="0" destOrd="0" presId="urn:microsoft.com/office/officeart/2008/layout/HexagonCluster"/>
    <dgm:cxn modelId="{7E7265A9-FB4D-462E-A28D-02EAE51B8C5A}" type="presOf" srcId="{5824C2B3-C390-48BE-BD3A-B1A018BFB16A}" destId="{19A776E1-7953-4411-9D5A-945DF919CD31}" srcOrd="0" destOrd="0" presId="urn:microsoft.com/office/officeart/2008/layout/HexagonCluster"/>
    <dgm:cxn modelId="{BDD33CA5-D8BB-4068-B75B-D0AA4B160F5C}" type="presOf" srcId="{D22497B0-0A60-4FE0-974D-2F848BA2492C}" destId="{A67FC908-576D-4927-A972-810A4975A898}" srcOrd="0" destOrd="0" presId="urn:microsoft.com/office/officeart/2008/layout/HexagonCluster"/>
    <dgm:cxn modelId="{7172A1EA-B137-4E37-B6A5-1B530C831FA1}" srcId="{184AC48F-8F23-4D56-BCBC-274D4FF762F9}" destId="{85536179-B822-46C7-BBC6-CAD61E86E722}" srcOrd="0" destOrd="0" parTransId="{D0C9A938-850D-4DB9-95E3-063946017AC5}" sibTransId="{1E032A7F-2EAF-4418-B267-9B231B4E11FC}"/>
    <dgm:cxn modelId="{5225C54C-FA29-4F16-9F83-58F25D952A02}" srcId="{184AC48F-8F23-4D56-BCBC-274D4FF762F9}" destId="{5824C2B3-C390-48BE-BD3A-B1A018BFB16A}" srcOrd="2" destOrd="0" parTransId="{49D5FE49-3AF9-4E56-A82D-9A511D6EAFB9}" sibTransId="{D22497B0-0A60-4FE0-974D-2F848BA2492C}"/>
    <dgm:cxn modelId="{853D7712-7866-44EC-BE47-87A4A961A939}" srcId="{184AC48F-8F23-4D56-BCBC-274D4FF762F9}" destId="{A1667E8C-BB38-428F-AB6D-E866292509A7}" srcOrd="1" destOrd="0" parTransId="{99A6F005-81C8-40E5-8075-E37DFD86D938}" sibTransId="{A5A30B41-64CA-4E03-8801-8550BF73EAEF}"/>
    <dgm:cxn modelId="{04038642-DE6B-41BC-949D-137F735E9C0B}" type="presOf" srcId="{A5A30B41-64CA-4E03-8801-8550BF73EAEF}" destId="{931D79F2-94C8-4DFE-823B-84891B158EF9}" srcOrd="0" destOrd="0" presId="urn:microsoft.com/office/officeart/2008/layout/HexagonCluster"/>
    <dgm:cxn modelId="{819B051A-175A-4B73-A3A6-B0844337C45B}" type="presParOf" srcId="{F69BA929-4748-4673-A291-CF301EBC46CF}" destId="{55A3152C-A4C5-4926-88D8-2A8DA9799531}" srcOrd="0" destOrd="0" presId="urn:microsoft.com/office/officeart/2008/layout/HexagonCluster"/>
    <dgm:cxn modelId="{AF720F1E-9C9C-431C-9F70-A3CA3044F07C}" type="presParOf" srcId="{55A3152C-A4C5-4926-88D8-2A8DA9799531}" destId="{BC6C5118-E333-4CB5-8726-3FC4991EAAC2}" srcOrd="0" destOrd="0" presId="urn:microsoft.com/office/officeart/2008/layout/HexagonCluster"/>
    <dgm:cxn modelId="{D0B4BA7B-D133-4B51-8C7B-F08F1B6DB3C8}" type="presParOf" srcId="{F69BA929-4748-4673-A291-CF301EBC46CF}" destId="{D268E996-7F17-40C1-AA03-1DFBFC83FD94}" srcOrd="1" destOrd="0" presId="urn:microsoft.com/office/officeart/2008/layout/HexagonCluster"/>
    <dgm:cxn modelId="{6D7A038F-9506-4A39-ABB7-62328C4926B1}" type="presParOf" srcId="{D268E996-7F17-40C1-AA03-1DFBFC83FD94}" destId="{8A64C084-2068-4101-8B5D-AF8E374C5E7D}" srcOrd="0" destOrd="0" presId="urn:microsoft.com/office/officeart/2008/layout/HexagonCluster"/>
    <dgm:cxn modelId="{5794DD41-604B-4797-9786-374C5D3FF99D}" type="presParOf" srcId="{F69BA929-4748-4673-A291-CF301EBC46CF}" destId="{CB81CDA6-98D5-4B9C-A9A2-3CEE9C4E2E6A}" srcOrd="2" destOrd="0" presId="urn:microsoft.com/office/officeart/2008/layout/HexagonCluster"/>
    <dgm:cxn modelId="{5BE768BF-92D1-4C88-9783-62EF599DF610}" type="presParOf" srcId="{CB81CDA6-98D5-4B9C-A9A2-3CEE9C4E2E6A}" destId="{A38CE769-542D-4A7D-9603-F56876CE03FB}" srcOrd="0" destOrd="0" presId="urn:microsoft.com/office/officeart/2008/layout/HexagonCluster"/>
    <dgm:cxn modelId="{FC602C87-1080-4BCF-AF2C-764C1C90A969}" type="presParOf" srcId="{F69BA929-4748-4673-A291-CF301EBC46CF}" destId="{615DC38F-DBCE-4EC0-B394-790F33103D1C}" srcOrd="3" destOrd="0" presId="urn:microsoft.com/office/officeart/2008/layout/HexagonCluster"/>
    <dgm:cxn modelId="{BA34047D-C44C-4644-B217-1C5757A9D195}" type="presParOf" srcId="{615DC38F-DBCE-4EC0-B394-790F33103D1C}" destId="{33E58797-6346-4BF0-BE39-EA96EFB893AE}" srcOrd="0" destOrd="0" presId="urn:microsoft.com/office/officeart/2008/layout/HexagonCluster"/>
    <dgm:cxn modelId="{F5021BDB-EFB6-4A3B-BCD5-8768104FAA89}" type="presParOf" srcId="{F69BA929-4748-4673-A291-CF301EBC46CF}" destId="{B1718A5B-1E97-42CF-9794-22C8B0AC9B17}" srcOrd="4" destOrd="0" presId="urn:microsoft.com/office/officeart/2008/layout/HexagonCluster"/>
    <dgm:cxn modelId="{EB0264E5-4535-4F5A-9BEB-1D4313EFD257}" type="presParOf" srcId="{B1718A5B-1E97-42CF-9794-22C8B0AC9B17}" destId="{1A3659A8-8C57-4312-8D2C-3994899CC9E2}" srcOrd="0" destOrd="0" presId="urn:microsoft.com/office/officeart/2008/layout/HexagonCluster"/>
    <dgm:cxn modelId="{1BFA1F55-40F7-4D7A-97A1-40ECDC8FAC72}" type="presParOf" srcId="{F69BA929-4748-4673-A291-CF301EBC46CF}" destId="{383D97B3-20FB-40E7-82EA-75298A759493}" srcOrd="5" destOrd="0" presId="urn:microsoft.com/office/officeart/2008/layout/HexagonCluster"/>
    <dgm:cxn modelId="{0B5DE849-9F1E-46CB-A0BC-49A45D57FA49}" type="presParOf" srcId="{383D97B3-20FB-40E7-82EA-75298A759493}" destId="{D57522AB-9F07-4A80-B19C-40F05A9AA276}" srcOrd="0" destOrd="0" presId="urn:microsoft.com/office/officeart/2008/layout/HexagonCluster"/>
    <dgm:cxn modelId="{96751908-6DD6-4DCB-A383-AEFB14B8EF5E}" type="presParOf" srcId="{F69BA929-4748-4673-A291-CF301EBC46CF}" destId="{C0676B96-DA98-4AEC-8A58-7F64164BF453}" srcOrd="6" destOrd="0" presId="urn:microsoft.com/office/officeart/2008/layout/HexagonCluster"/>
    <dgm:cxn modelId="{B8B71BE3-7154-43BE-AAEB-399BCC47C007}" type="presParOf" srcId="{C0676B96-DA98-4AEC-8A58-7F64164BF453}" destId="{931D79F2-94C8-4DFE-823B-84891B158EF9}" srcOrd="0" destOrd="0" presId="urn:microsoft.com/office/officeart/2008/layout/HexagonCluster"/>
    <dgm:cxn modelId="{81AA42FF-ABB7-4C15-B51D-0AD4CDB44D37}" type="presParOf" srcId="{F69BA929-4748-4673-A291-CF301EBC46CF}" destId="{71CD6138-A8BF-4774-9B3D-EE80D04DBB96}" srcOrd="7" destOrd="0" presId="urn:microsoft.com/office/officeart/2008/layout/HexagonCluster"/>
    <dgm:cxn modelId="{E5742BE4-3AF0-48EA-8180-D2D16BF9ADE2}" type="presParOf" srcId="{71CD6138-A8BF-4774-9B3D-EE80D04DBB96}" destId="{B37C58B8-F6CC-4262-B46E-168597F8468F}" srcOrd="0" destOrd="0" presId="urn:microsoft.com/office/officeart/2008/layout/HexagonCluster"/>
    <dgm:cxn modelId="{5E8CC568-6C79-43AD-8851-11D767577228}" type="presParOf" srcId="{F69BA929-4748-4673-A291-CF301EBC46CF}" destId="{A067F265-4F7C-43AB-B9BC-8399684B2FBD}" srcOrd="8" destOrd="0" presId="urn:microsoft.com/office/officeart/2008/layout/HexagonCluster"/>
    <dgm:cxn modelId="{EB882EF8-043D-436B-8806-4C8406423CAA}" type="presParOf" srcId="{A067F265-4F7C-43AB-B9BC-8399684B2FBD}" destId="{19A776E1-7953-4411-9D5A-945DF919CD31}" srcOrd="0" destOrd="0" presId="urn:microsoft.com/office/officeart/2008/layout/HexagonCluster"/>
    <dgm:cxn modelId="{882C6532-E37A-4007-AD81-36DB26EF57CE}" type="presParOf" srcId="{F69BA929-4748-4673-A291-CF301EBC46CF}" destId="{42BD86E5-6B49-494A-B10E-94CC6A60649C}" srcOrd="9" destOrd="0" presId="urn:microsoft.com/office/officeart/2008/layout/HexagonCluster"/>
    <dgm:cxn modelId="{C8E5DEF3-7FA5-403C-B940-EE5203654804}" type="presParOf" srcId="{42BD86E5-6B49-494A-B10E-94CC6A60649C}" destId="{C0E802A1-A8FC-45B9-AB4E-FA3AE2D5CDBC}" srcOrd="0" destOrd="0" presId="urn:microsoft.com/office/officeart/2008/layout/HexagonCluster"/>
    <dgm:cxn modelId="{E7FA1473-FB84-48F4-AEC8-BEE9E7F94B13}" type="presParOf" srcId="{F69BA929-4748-4673-A291-CF301EBC46CF}" destId="{E7F083B8-F168-4D7C-90CA-FCCE524571B7}" srcOrd="10" destOrd="0" presId="urn:microsoft.com/office/officeart/2008/layout/HexagonCluster"/>
    <dgm:cxn modelId="{FC10F37D-0128-46C2-8AA6-10C4AF33F459}" type="presParOf" srcId="{E7F083B8-F168-4D7C-90CA-FCCE524571B7}" destId="{A67FC908-576D-4927-A972-810A4975A898}" srcOrd="0" destOrd="0" presId="urn:microsoft.com/office/officeart/2008/layout/HexagonCluster"/>
    <dgm:cxn modelId="{4A519CB3-288B-46B0-9B96-672438E7C503}" type="presParOf" srcId="{F69BA929-4748-4673-A291-CF301EBC46CF}" destId="{67A93F5E-0FC9-4819-95AB-A84EE86438D3}" srcOrd="11" destOrd="0" presId="urn:microsoft.com/office/officeart/2008/layout/HexagonCluster"/>
    <dgm:cxn modelId="{5DF5E3F5-9C00-4BF6-AFF0-9020248BB641}" type="presParOf" srcId="{67A93F5E-0FC9-4819-95AB-A84EE86438D3}" destId="{07B79FE0-4A7A-412D-93C9-CF545DA68C5A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8AFB0E-CC4A-4218-8C98-56B6AB8BAB48}" type="doc">
      <dgm:prSet loTypeId="urn:microsoft.com/office/officeart/2011/layout/CircleProcess" loCatId="process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th-TH"/>
        </a:p>
      </dgm:t>
    </dgm:pt>
    <dgm:pt modelId="{622735CB-C04D-4353-920D-DFC69DBFAFFA}">
      <dgm:prSet phldrT="[Text]"/>
      <dgm:spPr/>
      <dgm:t>
        <a:bodyPr/>
        <a:lstStyle/>
        <a:p>
          <a:r>
            <a:rPr lang="en-US" b="1" dirty="0" smtClean="0"/>
            <a:t>1.</a:t>
          </a:r>
        </a:p>
        <a:p>
          <a:r>
            <a:rPr lang="th-TH" b="1" dirty="0" smtClean="0"/>
            <a:t>ผู้ขอรับการประเมินตรวจสอบคุณสมบัติตนเอง</a:t>
          </a:r>
          <a:endParaRPr lang="th-TH" dirty="0"/>
        </a:p>
      </dgm:t>
    </dgm:pt>
    <dgm:pt modelId="{07E57512-5087-42D3-9A1F-229D7D58116B}" type="parTrans" cxnId="{8C0627C3-B9E9-4906-BDA9-57C002B92B82}">
      <dgm:prSet/>
      <dgm:spPr/>
      <dgm:t>
        <a:bodyPr/>
        <a:lstStyle/>
        <a:p>
          <a:endParaRPr lang="th-TH"/>
        </a:p>
      </dgm:t>
    </dgm:pt>
    <dgm:pt modelId="{737B34FE-96C8-4383-B8A4-BB5C4134D4E9}" type="sibTrans" cxnId="{8C0627C3-B9E9-4906-BDA9-57C002B92B82}">
      <dgm:prSet/>
      <dgm:spPr/>
      <dgm:t>
        <a:bodyPr/>
        <a:lstStyle/>
        <a:p>
          <a:endParaRPr lang="th-TH"/>
        </a:p>
      </dgm:t>
    </dgm:pt>
    <dgm:pt modelId="{86D19C3F-D1D7-4847-BE18-1131FE5964D9}">
      <dgm:prSet phldrT="[Text]"/>
      <dgm:spPr/>
      <dgm:t>
        <a:bodyPr/>
        <a:lstStyle/>
        <a:p>
          <a:r>
            <a:rPr lang="en-US" b="1" dirty="0" smtClean="0"/>
            <a:t>2.</a:t>
          </a:r>
        </a:p>
        <a:p>
          <a:r>
            <a:rPr lang="th-TH" b="1" dirty="0" smtClean="0"/>
            <a:t>ผู้ขอรับการประเมินยื่นใบสมัคร</a:t>
          </a:r>
          <a:endParaRPr lang="th-TH" dirty="0"/>
        </a:p>
      </dgm:t>
    </dgm:pt>
    <dgm:pt modelId="{AD561DF0-1D1A-4121-AEBC-E4FEA8DE2E79}" type="parTrans" cxnId="{2A00B89C-38F7-49ED-B121-62D2FC16C30A}">
      <dgm:prSet/>
      <dgm:spPr/>
      <dgm:t>
        <a:bodyPr/>
        <a:lstStyle/>
        <a:p>
          <a:endParaRPr lang="th-TH"/>
        </a:p>
      </dgm:t>
    </dgm:pt>
    <dgm:pt modelId="{AD6D746B-4E93-49F2-A5B6-50AB07884BB9}" type="sibTrans" cxnId="{2A00B89C-38F7-49ED-B121-62D2FC16C30A}">
      <dgm:prSet/>
      <dgm:spPr/>
      <dgm:t>
        <a:bodyPr/>
        <a:lstStyle/>
        <a:p>
          <a:endParaRPr lang="th-TH"/>
        </a:p>
      </dgm:t>
    </dgm:pt>
    <dgm:pt modelId="{12406C1A-09BF-4DAF-8847-330018EA51D6}">
      <dgm:prSet phldrT="[Text]"/>
      <dgm:spPr/>
      <dgm:t>
        <a:bodyPr/>
        <a:lstStyle/>
        <a:p>
          <a:r>
            <a:rPr lang="en-US" b="1" dirty="0" smtClean="0"/>
            <a:t>3.</a:t>
          </a:r>
        </a:p>
        <a:p>
          <a:r>
            <a:rPr lang="th-TH" b="1" dirty="0" smtClean="0"/>
            <a:t>พิจารณาคุณสมบัติผู้สมัคร</a:t>
          </a:r>
          <a:endParaRPr lang="th-TH" b="1" dirty="0"/>
        </a:p>
      </dgm:t>
    </dgm:pt>
    <dgm:pt modelId="{851DFD25-22D5-469F-BD7E-AF6A2FD5FE54}" type="parTrans" cxnId="{1499FAD3-22B9-4BDF-81A0-0B3E9658CC2A}">
      <dgm:prSet/>
      <dgm:spPr/>
      <dgm:t>
        <a:bodyPr/>
        <a:lstStyle/>
        <a:p>
          <a:endParaRPr lang="th-TH"/>
        </a:p>
      </dgm:t>
    </dgm:pt>
    <dgm:pt modelId="{61392D8E-81D7-4205-9F60-E009A1F4105F}" type="sibTrans" cxnId="{1499FAD3-22B9-4BDF-81A0-0B3E9658CC2A}">
      <dgm:prSet/>
      <dgm:spPr/>
      <dgm:t>
        <a:bodyPr/>
        <a:lstStyle/>
        <a:p>
          <a:endParaRPr lang="th-TH"/>
        </a:p>
      </dgm:t>
    </dgm:pt>
    <dgm:pt modelId="{4947FD6C-D3C4-4FB1-9086-219A0645D017}">
      <dgm:prSet/>
      <dgm:spPr/>
      <dgm:t>
        <a:bodyPr/>
        <a:lstStyle/>
        <a:p>
          <a:r>
            <a:rPr lang="en-US" b="1" dirty="0" smtClean="0"/>
            <a:t>4.</a:t>
          </a:r>
        </a:p>
        <a:p>
          <a:r>
            <a:rPr lang="th-TH" b="1" dirty="0" smtClean="0"/>
            <a:t>ประกาศรายชื่อผู้มีสิทธิเข้ารับการประเมิน</a:t>
          </a:r>
          <a:endParaRPr lang="th-TH" dirty="0"/>
        </a:p>
      </dgm:t>
    </dgm:pt>
    <dgm:pt modelId="{BA4607D4-7791-4D4F-97AB-9BAFB35FD765}" type="parTrans" cxnId="{639F700C-A106-4349-884C-68846A8FEEF6}">
      <dgm:prSet/>
      <dgm:spPr/>
      <dgm:t>
        <a:bodyPr/>
        <a:lstStyle/>
        <a:p>
          <a:endParaRPr lang="th-TH"/>
        </a:p>
      </dgm:t>
    </dgm:pt>
    <dgm:pt modelId="{B3D52885-4E27-4166-B180-20595C5C99E0}" type="sibTrans" cxnId="{639F700C-A106-4349-884C-68846A8FEEF6}">
      <dgm:prSet/>
      <dgm:spPr/>
      <dgm:t>
        <a:bodyPr/>
        <a:lstStyle/>
        <a:p>
          <a:endParaRPr lang="th-TH"/>
        </a:p>
      </dgm:t>
    </dgm:pt>
    <dgm:pt modelId="{359BF7E3-C779-4F01-9A96-E0509242EF6F}">
      <dgm:prSet/>
      <dgm:spPr/>
      <dgm:t>
        <a:bodyPr/>
        <a:lstStyle/>
        <a:p>
          <a:r>
            <a:rPr lang="en-US" b="1" dirty="0" smtClean="0"/>
            <a:t>5.</a:t>
          </a:r>
        </a:p>
        <a:p>
          <a:r>
            <a:rPr lang="th-TH" b="1" dirty="0" smtClean="0"/>
            <a:t>การพิจารณาแฟ้มสะสมงาน และสอบข้อเขียน</a:t>
          </a:r>
          <a:endParaRPr lang="th-TH" dirty="0"/>
        </a:p>
      </dgm:t>
    </dgm:pt>
    <dgm:pt modelId="{78F20DE6-8BED-40F3-B287-46713C3B45BC}" type="parTrans" cxnId="{076CDB64-4E75-40B1-9544-77AE4FA46042}">
      <dgm:prSet/>
      <dgm:spPr/>
      <dgm:t>
        <a:bodyPr/>
        <a:lstStyle/>
        <a:p>
          <a:endParaRPr lang="en-US"/>
        </a:p>
      </dgm:t>
    </dgm:pt>
    <dgm:pt modelId="{9444EAC6-DC60-421A-B517-5B1A814B6496}" type="sibTrans" cxnId="{076CDB64-4E75-40B1-9544-77AE4FA46042}">
      <dgm:prSet/>
      <dgm:spPr/>
      <dgm:t>
        <a:bodyPr/>
        <a:lstStyle/>
        <a:p>
          <a:endParaRPr lang="en-US"/>
        </a:p>
      </dgm:t>
    </dgm:pt>
    <dgm:pt modelId="{4B901E1B-71AC-4586-902F-EFC392A8D6D1}" type="pres">
      <dgm:prSet presAssocID="{768AFB0E-CC4A-4218-8C98-56B6AB8BAB48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62B737F-F010-49FC-B384-C0081B769ACD}" type="pres">
      <dgm:prSet presAssocID="{359BF7E3-C779-4F01-9A96-E0509242EF6F}" presName="Accent5" presStyleCnt="0"/>
      <dgm:spPr/>
    </dgm:pt>
    <dgm:pt modelId="{DB686E5E-DB2F-4EB5-A698-0519F769D9F6}" type="pres">
      <dgm:prSet presAssocID="{359BF7E3-C779-4F01-9A96-E0509242EF6F}" presName="Accent" presStyleLbl="node1" presStyleIdx="0" presStyleCnt="5"/>
      <dgm:spPr/>
    </dgm:pt>
    <dgm:pt modelId="{ADC46254-C965-4F4B-A0DD-D00017478AE3}" type="pres">
      <dgm:prSet presAssocID="{359BF7E3-C779-4F01-9A96-E0509242EF6F}" presName="ParentBackground5" presStyleCnt="0"/>
      <dgm:spPr/>
    </dgm:pt>
    <dgm:pt modelId="{C2E3860A-6E3C-4E4F-ABF3-9001A2627912}" type="pres">
      <dgm:prSet presAssocID="{359BF7E3-C779-4F01-9A96-E0509242EF6F}" presName="ParentBackground" presStyleLbl="fgAcc1" presStyleIdx="0" presStyleCnt="5"/>
      <dgm:spPr/>
      <dgm:t>
        <a:bodyPr/>
        <a:lstStyle/>
        <a:p>
          <a:endParaRPr lang="en-US"/>
        </a:p>
      </dgm:t>
    </dgm:pt>
    <dgm:pt modelId="{22C4041F-8BB9-4E06-84A9-7AB8A2316408}" type="pres">
      <dgm:prSet presAssocID="{359BF7E3-C779-4F01-9A96-E0509242EF6F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9D485-7526-4F3D-8556-A2DF854B9E1C}" type="pres">
      <dgm:prSet presAssocID="{4947FD6C-D3C4-4FB1-9086-219A0645D017}" presName="Accent4" presStyleCnt="0"/>
      <dgm:spPr/>
    </dgm:pt>
    <dgm:pt modelId="{66365977-7295-466E-B0BD-B3DB0B410EDF}" type="pres">
      <dgm:prSet presAssocID="{4947FD6C-D3C4-4FB1-9086-219A0645D017}" presName="Accent" presStyleLbl="node1" presStyleIdx="1" presStyleCnt="5"/>
      <dgm:spPr/>
    </dgm:pt>
    <dgm:pt modelId="{19A1E018-9105-4DE2-8EFD-F36B96DB6E04}" type="pres">
      <dgm:prSet presAssocID="{4947FD6C-D3C4-4FB1-9086-219A0645D017}" presName="ParentBackground4" presStyleCnt="0"/>
      <dgm:spPr/>
    </dgm:pt>
    <dgm:pt modelId="{0CC163B5-ABFE-407C-BA47-84FAC7D21753}" type="pres">
      <dgm:prSet presAssocID="{4947FD6C-D3C4-4FB1-9086-219A0645D017}" presName="ParentBackground" presStyleLbl="fgAcc1" presStyleIdx="1" presStyleCnt="5"/>
      <dgm:spPr/>
      <dgm:t>
        <a:bodyPr/>
        <a:lstStyle/>
        <a:p>
          <a:endParaRPr lang="th-TH"/>
        </a:p>
      </dgm:t>
    </dgm:pt>
    <dgm:pt modelId="{8E79D175-A9CE-4851-B766-B9F4ABBB5475}" type="pres">
      <dgm:prSet presAssocID="{4947FD6C-D3C4-4FB1-9086-219A0645D017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32CAA11-C39C-46DA-966D-AFC369F76D22}" type="pres">
      <dgm:prSet presAssocID="{12406C1A-09BF-4DAF-8847-330018EA51D6}" presName="Accent3" presStyleCnt="0"/>
      <dgm:spPr/>
    </dgm:pt>
    <dgm:pt modelId="{FA8C840D-BD08-4FEF-92D2-FAE1F917B8A5}" type="pres">
      <dgm:prSet presAssocID="{12406C1A-09BF-4DAF-8847-330018EA51D6}" presName="Accent" presStyleLbl="node1" presStyleIdx="2" presStyleCnt="5"/>
      <dgm:spPr/>
    </dgm:pt>
    <dgm:pt modelId="{568C0D62-CF08-418E-99E3-08862B02066E}" type="pres">
      <dgm:prSet presAssocID="{12406C1A-09BF-4DAF-8847-330018EA51D6}" presName="ParentBackground3" presStyleCnt="0"/>
      <dgm:spPr/>
    </dgm:pt>
    <dgm:pt modelId="{8E013D41-4560-4348-BE16-D94AC3D40B90}" type="pres">
      <dgm:prSet presAssocID="{12406C1A-09BF-4DAF-8847-330018EA51D6}" presName="ParentBackground" presStyleLbl="fgAcc1" presStyleIdx="2" presStyleCnt="5"/>
      <dgm:spPr/>
      <dgm:t>
        <a:bodyPr/>
        <a:lstStyle/>
        <a:p>
          <a:endParaRPr lang="th-TH"/>
        </a:p>
      </dgm:t>
    </dgm:pt>
    <dgm:pt modelId="{840799D1-0EC9-4228-98A5-6D7BCDA03E5B}" type="pres">
      <dgm:prSet presAssocID="{12406C1A-09BF-4DAF-8847-330018EA51D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312090C-BEB4-4E88-8463-C90D862727A2}" type="pres">
      <dgm:prSet presAssocID="{86D19C3F-D1D7-4847-BE18-1131FE5964D9}" presName="Accent2" presStyleCnt="0"/>
      <dgm:spPr/>
    </dgm:pt>
    <dgm:pt modelId="{2E2921D7-CEFF-4A86-946F-3F5AD9B31F6D}" type="pres">
      <dgm:prSet presAssocID="{86D19C3F-D1D7-4847-BE18-1131FE5964D9}" presName="Accent" presStyleLbl="node1" presStyleIdx="3" presStyleCnt="5"/>
      <dgm:spPr/>
    </dgm:pt>
    <dgm:pt modelId="{CE85E59B-1D26-4F59-8E83-B4FD18842272}" type="pres">
      <dgm:prSet presAssocID="{86D19C3F-D1D7-4847-BE18-1131FE5964D9}" presName="ParentBackground2" presStyleCnt="0"/>
      <dgm:spPr/>
    </dgm:pt>
    <dgm:pt modelId="{2233D809-4B72-419F-9967-2BBD9D3F5DD6}" type="pres">
      <dgm:prSet presAssocID="{86D19C3F-D1D7-4847-BE18-1131FE5964D9}" presName="ParentBackground" presStyleLbl="fgAcc1" presStyleIdx="3" presStyleCnt="5"/>
      <dgm:spPr/>
      <dgm:t>
        <a:bodyPr/>
        <a:lstStyle/>
        <a:p>
          <a:endParaRPr lang="th-TH"/>
        </a:p>
      </dgm:t>
    </dgm:pt>
    <dgm:pt modelId="{88BE3223-6BDE-41A6-A713-44D00B256D88}" type="pres">
      <dgm:prSet presAssocID="{86D19C3F-D1D7-4847-BE18-1131FE5964D9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5C3A97E-43A6-4FD2-B405-9D09E7DFDD4C}" type="pres">
      <dgm:prSet presAssocID="{622735CB-C04D-4353-920D-DFC69DBFAFFA}" presName="Accent1" presStyleCnt="0"/>
      <dgm:spPr/>
    </dgm:pt>
    <dgm:pt modelId="{FB5A8989-9BC4-4239-ABB1-FEF76670763A}" type="pres">
      <dgm:prSet presAssocID="{622735CB-C04D-4353-920D-DFC69DBFAFFA}" presName="Accent" presStyleLbl="node1" presStyleIdx="4" presStyleCnt="5"/>
      <dgm:spPr/>
    </dgm:pt>
    <dgm:pt modelId="{C79EB592-57DB-4430-B733-41EF8AD9046C}" type="pres">
      <dgm:prSet presAssocID="{622735CB-C04D-4353-920D-DFC69DBFAFFA}" presName="ParentBackground1" presStyleCnt="0"/>
      <dgm:spPr/>
    </dgm:pt>
    <dgm:pt modelId="{989DF3E8-763A-46F8-A06C-07EE9D5F0D1F}" type="pres">
      <dgm:prSet presAssocID="{622735CB-C04D-4353-920D-DFC69DBFAFFA}" presName="ParentBackground" presStyleLbl="fgAcc1" presStyleIdx="4" presStyleCnt="5"/>
      <dgm:spPr/>
      <dgm:t>
        <a:bodyPr/>
        <a:lstStyle/>
        <a:p>
          <a:endParaRPr lang="th-TH"/>
        </a:p>
      </dgm:t>
    </dgm:pt>
    <dgm:pt modelId="{21921498-090B-4321-A139-611399CC5C70}" type="pres">
      <dgm:prSet presAssocID="{622735CB-C04D-4353-920D-DFC69DBFAFF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E1091C8-C304-417B-A0F1-A5773E0B8586}" type="presOf" srcId="{768AFB0E-CC4A-4218-8C98-56B6AB8BAB48}" destId="{4B901E1B-71AC-4586-902F-EFC392A8D6D1}" srcOrd="0" destOrd="0" presId="urn:microsoft.com/office/officeart/2011/layout/CircleProcess"/>
    <dgm:cxn modelId="{8C0627C3-B9E9-4906-BDA9-57C002B92B82}" srcId="{768AFB0E-CC4A-4218-8C98-56B6AB8BAB48}" destId="{622735CB-C04D-4353-920D-DFC69DBFAFFA}" srcOrd="0" destOrd="0" parTransId="{07E57512-5087-42D3-9A1F-229D7D58116B}" sibTransId="{737B34FE-96C8-4383-B8A4-BB5C4134D4E9}"/>
    <dgm:cxn modelId="{D93C10A3-36F5-4A2A-84C5-627B4B4E60A4}" type="presOf" srcId="{12406C1A-09BF-4DAF-8847-330018EA51D6}" destId="{840799D1-0EC9-4228-98A5-6D7BCDA03E5B}" srcOrd="1" destOrd="0" presId="urn:microsoft.com/office/officeart/2011/layout/CircleProcess"/>
    <dgm:cxn modelId="{2A00B89C-38F7-49ED-B121-62D2FC16C30A}" srcId="{768AFB0E-CC4A-4218-8C98-56B6AB8BAB48}" destId="{86D19C3F-D1D7-4847-BE18-1131FE5964D9}" srcOrd="1" destOrd="0" parTransId="{AD561DF0-1D1A-4121-AEBC-E4FEA8DE2E79}" sibTransId="{AD6D746B-4E93-49F2-A5B6-50AB07884BB9}"/>
    <dgm:cxn modelId="{1617A552-CA38-444A-A51C-8C0CEFBA11D3}" type="presOf" srcId="{12406C1A-09BF-4DAF-8847-330018EA51D6}" destId="{8E013D41-4560-4348-BE16-D94AC3D40B90}" srcOrd="0" destOrd="0" presId="urn:microsoft.com/office/officeart/2011/layout/CircleProcess"/>
    <dgm:cxn modelId="{C00F2C72-6B00-4D70-A9B0-1EDB921EBEE4}" type="presOf" srcId="{86D19C3F-D1D7-4847-BE18-1131FE5964D9}" destId="{88BE3223-6BDE-41A6-A713-44D00B256D88}" srcOrd="1" destOrd="0" presId="urn:microsoft.com/office/officeart/2011/layout/CircleProcess"/>
    <dgm:cxn modelId="{E62EA111-A76A-4F47-82B2-151C382F79C7}" type="presOf" srcId="{359BF7E3-C779-4F01-9A96-E0509242EF6F}" destId="{C2E3860A-6E3C-4E4F-ABF3-9001A2627912}" srcOrd="0" destOrd="0" presId="urn:microsoft.com/office/officeart/2011/layout/CircleProcess"/>
    <dgm:cxn modelId="{55452190-8795-4AD8-9A14-275F8D757E3B}" type="presOf" srcId="{622735CB-C04D-4353-920D-DFC69DBFAFFA}" destId="{21921498-090B-4321-A139-611399CC5C70}" srcOrd="1" destOrd="0" presId="urn:microsoft.com/office/officeart/2011/layout/CircleProcess"/>
    <dgm:cxn modelId="{639F700C-A106-4349-884C-68846A8FEEF6}" srcId="{768AFB0E-CC4A-4218-8C98-56B6AB8BAB48}" destId="{4947FD6C-D3C4-4FB1-9086-219A0645D017}" srcOrd="3" destOrd="0" parTransId="{BA4607D4-7791-4D4F-97AB-9BAFB35FD765}" sibTransId="{B3D52885-4E27-4166-B180-20595C5C99E0}"/>
    <dgm:cxn modelId="{C6BAC8C0-9293-44D7-A308-C63A06B39500}" type="presOf" srcId="{86D19C3F-D1D7-4847-BE18-1131FE5964D9}" destId="{2233D809-4B72-419F-9967-2BBD9D3F5DD6}" srcOrd="0" destOrd="0" presId="urn:microsoft.com/office/officeart/2011/layout/CircleProcess"/>
    <dgm:cxn modelId="{575B13E7-0208-4733-A13D-C88BDE260D01}" type="presOf" srcId="{622735CB-C04D-4353-920D-DFC69DBFAFFA}" destId="{989DF3E8-763A-46F8-A06C-07EE9D5F0D1F}" srcOrd="0" destOrd="0" presId="urn:microsoft.com/office/officeart/2011/layout/CircleProcess"/>
    <dgm:cxn modelId="{285822F1-8F65-4D3A-94A5-1282C50B9B3A}" type="presOf" srcId="{4947FD6C-D3C4-4FB1-9086-219A0645D017}" destId="{8E79D175-A9CE-4851-B766-B9F4ABBB5475}" srcOrd="1" destOrd="0" presId="urn:microsoft.com/office/officeart/2011/layout/CircleProcess"/>
    <dgm:cxn modelId="{1499FAD3-22B9-4BDF-81A0-0B3E9658CC2A}" srcId="{768AFB0E-CC4A-4218-8C98-56B6AB8BAB48}" destId="{12406C1A-09BF-4DAF-8847-330018EA51D6}" srcOrd="2" destOrd="0" parTransId="{851DFD25-22D5-469F-BD7E-AF6A2FD5FE54}" sibTransId="{61392D8E-81D7-4205-9F60-E009A1F4105F}"/>
    <dgm:cxn modelId="{A12D513C-2BFF-4CAF-B1A2-1A3A55F6E70A}" type="presOf" srcId="{359BF7E3-C779-4F01-9A96-E0509242EF6F}" destId="{22C4041F-8BB9-4E06-84A9-7AB8A2316408}" srcOrd="1" destOrd="0" presId="urn:microsoft.com/office/officeart/2011/layout/CircleProcess"/>
    <dgm:cxn modelId="{076CDB64-4E75-40B1-9544-77AE4FA46042}" srcId="{768AFB0E-CC4A-4218-8C98-56B6AB8BAB48}" destId="{359BF7E3-C779-4F01-9A96-E0509242EF6F}" srcOrd="4" destOrd="0" parTransId="{78F20DE6-8BED-40F3-B287-46713C3B45BC}" sibTransId="{9444EAC6-DC60-421A-B517-5B1A814B6496}"/>
    <dgm:cxn modelId="{6A225B75-7B6F-46EC-BA4C-DCCFC93A1AF6}" type="presOf" srcId="{4947FD6C-D3C4-4FB1-9086-219A0645D017}" destId="{0CC163B5-ABFE-407C-BA47-84FAC7D21753}" srcOrd="0" destOrd="0" presId="urn:microsoft.com/office/officeart/2011/layout/CircleProcess"/>
    <dgm:cxn modelId="{CA0EFC58-54B8-4156-8D25-8527860380DD}" type="presParOf" srcId="{4B901E1B-71AC-4586-902F-EFC392A8D6D1}" destId="{562B737F-F010-49FC-B384-C0081B769ACD}" srcOrd="0" destOrd="0" presId="urn:microsoft.com/office/officeart/2011/layout/CircleProcess"/>
    <dgm:cxn modelId="{20E86C2B-7875-41B9-9C29-5DDBF55B5741}" type="presParOf" srcId="{562B737F-F010-49FC-B384-C0081B769ACD}" destId="{DB686E5E-DB2F-4EB5-A698-0519F769D9F6}" srcOrd="0" destOrd="0" presId="urn:microsoft.com/office/officeart/2011/layout/CircleProcess"/>
    <dgm:cxn modelId="{5A776766-1DD4-468C-B371-5A09484824ED}" type="presParOf" srcId="{4B901E1B-71AC-4586-902F-EFC392A8D6D1}" destId="{ADC46254-C965-4F4B-A0DD-D00017478AE3}" srcOrd="1" destOrd="0" presId="urn:microsoft.com/office/officeart/2011/layout/CircleProcess"/>
    <dgm:cxn modelId="{D8AAE9C7-57B8-46E5-8794-B76BB667925C}" type="presParOf" srcId="{ADC46254-C965-4F4B-A0DD-D00017478AE3}" destId="{C2E3860A-6E3C-4E4F-ABF3-9001A2627912}" srcOrd="0" destOrd="0" presId="urn:microsoft.com/office/officeart/2011/layout/CircleProcess"/>
    <dgm:cxn modelId="{9E726A86-5A5A-4AC2-A5D9-7BF5DF02CCAB}" type="presParOf" srcId="{4B901E1B-71AC-4586-902F-EFC392A8D6D1}" destId="{22C4041F-8BB9-4E06-84A9-7AB8A2316408}" srcOrd="2" destOrd="0" presId="urn:microsoft.com/office/officeart/2011/layout/CircleProcess"/>
    <dgm:cxn modelId="{1E7B83E7-2A40-42E1-8322-C2A7E989D2E8}" type="presParOf" srcId="{4B901E1B-71AC-4586-902F-EFC392A8D6D1}" destId="{96E9D485-7526-4F3D-8556-A2DF854B9E1C}" srcOrd="3" destOrd="0" presId="urn:microsoft.com/office/officeart/2011/layout/CircleProcess"/>
    <dgm:cxn modelId="{4266BEA4-A7F3-45B6-9403-98BDF70E5D93}" type="presParOf" srcId="{96E9D485-7526-4F3D-8556-A2DF854B9E1C}" destId="{66365977-7295-466E-B0BD-B3DB0B410EDF}" srcOrd="0" destOrd="0" presId="urn:microsoft.com/office/officeart/2011/layout/CircleProcess"/>
    <dgm:cxn modelId="{7626348D-0B6E-4EDD-9A0D-5C25030A1DAC}" type="presParOf" srcId="{4B901E1B-71AC-4586-902F-EFC392A8D6D1}" destId="{19A1E018-9105-4DE2-8EFD-F36B96DB6E04}" srcOrd="4" destOrd="0" presId="urn:microsoft.com/office/officeart/2011/layout/CircleProcess"/>
    <dgm:cxn modelId="{7D94574D-769F-4F9E-A29A-E012A92C83A0}" type="presParOf" srcId="{19A1E018-9105-4DE2-8EFD-F36B96DB6E04}" destId="{0CC163B5-ABFE-407C-BA47-84FAC7D21753}" srcOrd="0" destOrd="0" presId="urn:microsoft.com/office/officeart/2011/layout/CircleProcess"/>
    <dgm:cxn modelId="{BD86ECB7-6074-499C-A8ED-A50A95B4783B}" type="presParOf" srcId="{4B901E1B-71AC-4586-902F-EFC392A8D6D1}" destId="{8E79D175-A9CE-4851-B766-B9F4ABBB5475}" srcOrd="5" destOrd="0" presId="urn:microsoft.com/office/officeart/2011/layout/CircleProcess"/>
    <dgm:cxn modelId="{6ECA4175-A15D-4B94-BAD1-29D5E91F00AD}" type="presParOf" srcId="{4B901E1B-71AC-4586-902F-EFC392A8D6D1}" destId="{232CAA11-C39C-46DA-966D-AFC369F76D22}" srcOrd="6" destOrd="0" presId="urn:microsoft.com/office/officeart/2011/layout/CircleProcess"/>
    <dgm:cxn modelId="{B82552BC-E090-41AD-AA52-BE29EE50CF22}" type="presParOf" srcId="{232CAA11-C39C-46DA-966D-AFC369F76D22}" destId="{FA8C840D-BD08-4FEF-92D2-FAE1F917B8A5}" srcOrd="0" destOrd="0" presId="urn:microsoft.com/office/officeart/2011/layout/CircleProcess"/>
    <dgm:cxn modelId="{C91A0568-77AA-4E5E-BE72-B9E0B1A090A4}" type="presParOf" srcId="{4B901E1B-71AC-4586-902F-EFC392A8D6D1}" destId="{568C0D62-CF08-418E-99E3-08862B02066E}" srcOrd="7" destOrd="0" presId="urn:microsoft.com/office/officeart/2011/layout/CircleProcess"/>
    <dgm:cxn modelId="{74A34BAD-A0DF-481F-881B-1A3D64D59AED}" type="presParOf" srcId="{568C0D62-CF08-418E-99E3-08862B02066E}" destId="{8E013D41-4560-4348-BE16-D94AC3D40B90}" srcOrd="0" destOrd="0" presId="urn:microsoft.com/office/officeart/2011/layout/CircleProcess"/>
    <dgm:cxn modelId="{15C6B4E6-BEFD-4D4E-AACD-FC9423CE032F}" type="presParOf" srcId="{4B901E1B-71AC-4586-902F-EFC392A8D6D1}" destId="{840799D1-0EC9-4228-98A5-6D7BCDA03E5B}" srcOrd="8" destOrd="0" presId="urn:microsoft.com/office/officeart/2011/layout/CircleProcess"/>
    <dgm:cxn modelId="{4D1ABE84-EABB-4778-8A4B-7AAA4636ED7C}" type="presParOf" srcId="{4B901E1B-71AC-4586-902F-EFC392A8D6D1}" destId="{6312090C-BEB4-4E88-8463-C90D862727A2}" srcOrd="9" destOrd="0" presId="urn:microsoft.com/office/officeart/2011/layout/CircleProcess"/>
    <dgm:cxn modelId="{9B806503-7158-401A-B19F-C26D326ADFEA}" type="presParOf" srcId="{6312090C-BEB4-4E88-8463-C90D862727A2}" destId="{2E2921D7-CEFF-4A86-946F-3F5AD9B31F6D}" srcOrd="0" destOrd="0" presId="urn:microsoft.com/office/officeart/2011/layout/CircleProcess"/>
    <dgm:cxn modelId="{855785FB-2341-4484-BADB-7039A3CB9196}" type="presParOf" srcId="{4B901E1B-71AC-4586-902F-EFC392A8D6D1}" destId="{CE85E59B-1D26-4F59-8E83-B4FD18842272}" srcOrd="10" destOrd="0" presId="urn:microsoft.com/office/officeart/2011/layout/CircleProcess"/>
    <dgm:cxn modelId="{200D7096-CC2A-4D57-B075-0A824CCF976F}" type="presParOf" srcId="{CE85E59B-1D26-4F59-8E83-B4FD18842272}" destId="{2233D809-4B72-419F-9967-2BBD9D3F5DD6}" srcOrd="0" destOrd="0" presId="urn:microsoft.com/office/officeart/2011/layout/CircleProcess"/>
    <dgm:cxn modelId="{1B3CA737-091A-43FB-B909-D9B18E3475E3}" type="presParOf" srcId="{4B901E1B-71AC-4586-902F-EFC392A8D6D1}" destId="{88BE3223-6BDE-41A6-A713-44D00B256D88}" srcOrd="11" destOrd="0" presId="urn:microsoft.com/office/officeart/2011/layout/CircleProcess"/>
    <dgm:cxn modelId="{6448AE3C-793E-4A16-8A84-F42A3A420712}" type="presParOf" srcId="{4B901E1B-71AC-4586-902F-EFC392A8D6D1}" destId="{F5C3A97E-43A6-4FD2-B405-9D09E7DFDD4C}" srcOrd="12" destOrd="0" presId="urn:microsoft.com/office/officeart/2011/layout/CircleProcess"/>
    <dgm:cxn modelId="{33A31FB8-ABD4-4B5C-A55A-B119121BADDC}" type="presParOf" srcId="{F5C3A97E-43A6-4FD2-B405-9D09E7DFDD4C}" destId="{FB5A8989-9BC4-4239-ABB1-FEF76670763A}" srcOrd="0" destOrd="0" presId="urn:microsoft.com/office/officeart/2011/layout/CircleProcess"/>
    <dgm:cxn modelId="{52130F94-B429-4447-959C-7DE81D79BEA3}" type="presParOf" srcId="{4B901E1B-71AC-4586-902F-EFC392A8D6D1}" destId="{C79EB592-57DB-4430-B733-41EF8AD9046C}" srcOrd="13" destOrd="0" presId="urn:microsoft.com/office/officeart/2011/layout/CircleProcess"/>
    <dgm:cxn modelId="{80B81396-02D6-4584-AF7D-854BAB170451}" type="presParOf" srcId="{C79EB592-57DB-4430-B733-41EF8AD9046C}" destId="{989DF3E8-763A-46F8-A06C-07EE9D5F0D1F}" srcOrd="0" destOrd="0" presId="urn:microsoft.com/office/officeart/2011/layout/CircleProcess"/>
    <dgm:cxn modelId="{87102CD5-34C0-4967-BB1B-187C07E1A566}" type="presParOf" srcId="{4B901E1B-71AC-4586-902F-EFC392A8D6D1}" destId="{21921498-090B-4321-A139-611399CC5C70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36954-E555-4E0E-8517-4C29719F4412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D443BB-00A5-4DF6-90D5-133534D71F56}">
      <dsp:nvSpPr>
        <dsp:cNvPr id="0" name=""/>
        <dsp:cNvSpPr/>
      </dsp:nvSpPr>
      <dsp:spPr>
        <a:xfrm>
          <a:off x="460128" y="312440"/>
          <a:ext cx="5580684" cy="6252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en-US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เข้าใจบทบาท </a:t>
          </a:r>
          <a:r>
            <a:rPr lang="en-US" altLang="en-US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HR </a:t>
          </a:r>
          <a:r>
            <a:rPr lang="th-TH" altLang="en-US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ต่อความสำเร็จขององค์กร</a:t>
          </a:r>
          <a:endParaRPr lang="en-US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60128" y="312440"/>
        <a:ext cx="5580684" cy="625205"/>
      </dsp:txXfrm>
    </dsp:sp>
    <dsp:sp modelId="{74430F4E-5711-4311-B052-9C59DB566154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3F51AF-6836-4BB3-8834-27E422E707B5}">
      <dsp:nvSpPr>
        <dsp:cNvPr id="0" name=""/>
        <dsp:cNvSpPr/>
      </dsp:nvSpPr>
      <dsp:spPr>
        <a:xfrm>
          <a:off x="818573" y="1250411"/>
          <a:ext cx="5222240" cy="6252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en-US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เห็นความสำคัญของการพัฒนา</a:t>
          </a:r>
          <a:r>
            <a:rPr lang="th-TH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สมรรถนะ </a:t>
          </a:r>
          <a:r>
            <a:rPr lang="en-US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HR</a:t>
          </a:r>
          <a:endParaRPr lang="en-US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18573" y="1250411"/>
        <a:ext cx="5222240" cy="625205"/>
      </dsp:txXfrm>
    </dsp:sp>
    <dsp:sp modelId="{9B48DB33-23D3-41F5-B459-0468BF1D263E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23D74-36DC-4E97-AE21-C28775DDA3A2}">
      <dsp:nvSpPr>
        <dsp:cNvPr id="0" name=""/>
        <dsp:cNvSpPr/>
      </dsp:nvSpPr>
      <dsp:spPr>
        <a:xfrm>
          <a:off x="818573" y="2188382"/>
          <a:ext cx="5222240" cy="6252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สมรรถนะที่</a:t>
          </a:r>
          <a:r>
            <a:rPr lang="en-US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HR </a:t>
          </a:r>
          <a:r>
            <a:rPr lang="th-TH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มืออาชีพควรมี</a:t>
          </a:r>
          <a:endParaRPr lang="en-US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18573" y="2188382"/>
        <a:ext cx="5222240" cy="625205"/>
      </dsp:txXfrm>
    </dsp:sp>
    <dsp:sp modelId="{C2C80BC1-A990-439D-B81B-F83E921F50B5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19D8CB-4E53-48B4-A6AC-1FD237B00079}">
      <dsp:nvSpPr>
        <dsp:cNvPr id="0" name=""/>
        <dsp:cNvSpPr/>
      </dsp:nvSpPr>
      <dsp:spPr>
        <a:xfrm>
          <a:off x="460128" y="3126353"/>
          <a:ext cx="5580684" cy="6252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th-TH" altLang="en-US" sz="1800" b="0" i="0" u="none" strike="noStrike" kern="1200" cap="none" normalizeH="0" baseline="0" dirty="0" smtClean="0">
              <a:ln/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แนวทางการประเมินและพัฒนาตนเองสู่</a:t>
          </a:r>
          <a:r>
            <a:rPr kumimoji="0" lang="en-US" altLang="en-US" sz="1800" b="0" i="0" u="none" strike="noStrike" kern="1200" cap="none" normalizeH="0" baseline="0" dirty="0" smtClean="0">
              <a:ln/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HR </a:t>
          </a:r>
          <a:r>
            <a:rPr kumimoji="0" lang="th-TH" altLang="en-US" sz="1800" b="0" i="0" u="none" strike="noStrike" kern="1200" cap="none" normalizeH="0" baseline="0" dirty="0" smtClean="0">
              <a:ln/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มืออาชีพ</a:t>
          </a:r>
          <a:endParaRPr lang="en-US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60128" y="3126353"/>
        <a:ext cx="5580684" cy="625205"/>
      </dsp:txXfrm>
    </dsp:sp>
    <dsp:sp modelId="{27DD5AC2-6249-4808-B400-6B70B61903C1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B2DC7-C4F2-444F-8F9B-329E5A1BF074}">
      <dsp:nvSpPr>
        <dsp:cNvPr id="0" name=""/>
        <dsp:cNvSpPr/>
      </dsp:nvSpPr>
      <dsp:spPr>
        <a:xfrm>
          <a:off x="1747794" y="159103"/>
          <a:ext cx="1590812" cy="156181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0398FD2-0CB9-4FB6-99D4-44F09C41EB40}">
      <dsp:nvSpPr>
        <dsp:cNvPr id="0" name=""/>
        <dsp:cNvSpPr/>
      </dsp:nvSpPr>
      <dsp:spPr>
        <a:xfrm rot="20840742">
          <a:off x="1709935" y="403774"/>
          <a:ext cx="1652703" cy="95661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 pitchFamily="34" charset="0"/>
            </a:rPr>
            <a:t>Strategic Hiring</a:t>
          </a:r>
          <a:endParaRPr lang="en-US" sz="1800" kern="1200" dirty="0">
            <a:latin typeface="Century Gothic" pitchFamily="34" charset="0"/>
          </a:endParaRPr>
        </a:p>
      </dsp:txBody>
      <dsp:txXfrm>
        <a:off x="1709935" y="403774"/>
        <a:ext cx="1652703" cy="956613"/>
      </dsp:txXfrm>
    </dsp:sp>
    <dsp:sp modelId="{BB2FFE98-CD24-4F80-BD72-6CB7E800CD3F}">
      <dsp:nvSpPr>
        <dsp:cNvPr id="0" name=""/>
        <dsp:cNvSpPr/>
      </dsp:nvSpPr>
      <dsp:spPr>
        <a:xfrm>
          <a:off x="3132987" y="981516"/>
          <a:ext cx="1590812" cy="1561818"/>
        </a:xfrm>
        <a:prstGeom prst="ellipse">
          <a:avLst/>
        </a:prstGeom>
        <a:solidFill>
          <a:schemeClr val="accent5">
            <a:alpha val="50000"/>
            <a:hueOff val="-2495436"/>
            <a:satOff val="-3864"/>
            <a:lumOff val="0"/>
            <a:alphaOff val="0"/>
          </a:schemeClr>
        </a:solidFill>
        <a:ln w="1905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FF065DA-C4DF-4F1F-9781-9D3FE78CEED2}">
      <dsp:nvSpPr>
        <dsp:cNvPr id="0" name=""/>
        <dsp:cNvSpPr/>
      </dsp:nvSpPr>
      <dsp:spPr>
        <a:xfrm rot="20631906">
          <a:off x="3316570" y="1197281"/>
          <a:ext cx="1481733" cy="103802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 pitchFamily="34" charset="0"/>
            </a:rPr>
            <a:t>Retaining Talent</a:t>
          </a:r>
          <a:endParaRPr lang="en-US" sz="1800" kern="1200" dirty="0">
            <a:latin typeface="Century Gothic" pitchFamily="34" charset="0"/>
          </a:endParaRPr>
        </a:p>
      </dsp:txBody>
      <dsp:txXfrm>
        <a:off x="3316570" y="1197281"/>
        <a:ext cx="1481733" cy="1038027"/>
      </dsp:txXfrm>
    </dsp:sp>
    <dsp:sp modelId="{4D7BFB43-4FDA-4814-B3A8-BE91ECCBC433}">
      <dsp:nvSpPr>
        <dsp:cNvPr id="0" name=""/>
        <dsp:cNvSpPr/>
      </dsp:nvSpPr>
      <dsp:spPr>
        <a:xfrm>
          <a:off x="2927382" y="2557823"/>
          <a:ext cx="1590812" cy="1561818"/>
        </a:xfrm>
        <a:prstGeom prst="ellipse">
          <a:avLst/>
        </a:prstGeom>
        <a:solidFill>
          <a:schemeClr val="accent5">
            <a:alpha val="50000"/>
            <a:hueOff val="-4990872"/>
            <a:satOff val="-7727"/>
            <a:lumOff val="0"/>
            <a:alphaOff val="0"/>
          </a:schemeClr>
        </a:solidFill>
        <a:ln w="1905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D696075-78D7-498F-AE66-6A29C0043F00}">
      <dsp:nvSpPr>
        <dsp:cNvPr id="0" name=""/>
        <dsp:cNvSpPr/>
      </dsp:nvSpPr>
      <dsp:spPr>
        <a:xfrm rot="20464335">
          <a:off x="2987142" y="2770083"/>
          <a:ext cx="1481733" cy="103802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 pitchFamily="34" charset="0"/>
            </a:rPr>
            <a:t>Managing Performance</a:t>
          </a:r>
          <a:endParaRPr lang="en-US" sz="1800" kern="1200" dirty="0">
            <a:latin typeface="Century Gothic" pitchFamily="34" charset="0"/>
          </a:endParaRPr>
        </a:p>
      </dsp:txBody>
      <dsp:txXfrm>
        <a:off x="2987142" y="2770083"/>
        <a:ext cx="1481733" cy="1038027"/>
      </dsp:txXfrm>
    </dsp:sp>
    <dsp:sp modelId="{D7BB73B3-0D2F-4375-B449-37304D3AFF36}">
      <dsp:nvSpPr>
        <dsp:cNvPr id="0" name=""/>
        <dsp:cNvSpPr/>
      </dsp:nvSpPr>
      <dsp:spPr>
        <a:xfrm>
          <a:off x="1351074" y="2736514"/>
          <a:ext cx="1590812" cy="15618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3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B8E6CCE-DFCB-460C-8435-6A9BFA995FE1}">
      <dsp:nvSpPr>
        <dsp:cNvPr id="0" name=""/>
        <dsp:cNvSpPr/>
      </dsp:nvSpPr>
      <dsp:spPr>
        <a:xfrm rot="20424555">
          <a:off x="1383044" y="3050330"/>
          <a:ext cx="1481733" cy="103802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 pitchFamily="34" charset="0"/>
            </a:rPr>
            <a:t>Developing Talent</a:t>
          </a:r>
          <a:endParaRPr lang="en-US" sz="1800" kern="1200" dirty="0">
            <a:latin typeface="Century Gothic" pitchFamily="34" charset="0"/>
          </a:endParaRPr>
        </a:p>
      </dsp:txBody>
      <dsp:txXfrm>
        <a:off x="1383044" y="3050330"/>
        <a:ext cx="1481733" cy="1038027"/>
      </dsp:txXfrm>
    </dsp:sp>
    <dsp:sp modelId="{92C000E0-A2B0-4770-8CA3-2AB1673044E7}">
      <dsp:nvSpPr>
        <dsp:cNvPr id="0" name=""/>
        <dsp:cNvSpPr/>
      </dsp:nvSpPr>
      <dsp:spPr>
        <a:xfrm>
          <a:off x="597185" y="1324196"/>
          <a:ext cx="1590812" cy="1561818"/>
        </a:xfrm>
        <a:prstGeom prst="ellipse">
          <a:avLst/>
        </a:prstGeom>
        <a:solidFill>
          <a:schemeClr val="accent5">
            <a:alpha val="50000"/>
            <a:hueOff val="-9981745"/>
            <a:satOff val="-15454"/>
            <a:lumOff val="0"/>
            <a:alphaOff val="0"/>
          </a:schemeClr>
        </a:solidFill>
        <a:ln w="19050" cap="flat" cmpd="sng" algn="ctr">
          <a:solidFill>
            <a:schemeClr val="accent6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536A4F1-4147-4BEF-B05F-C3BCB90186A3}">
      <dsp:nvSpPr>
        <dsp:cNvPr id="0" name=""/>
        <dsp:cNvSpPr/>
      </dsp:nvSpPr>
      <dsp:spPr>
        <a:xfrm rot="20584191">
          <a:off x="425968" y="1494272"/>
          <a:ext cx="1793312" cy="103802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itchFamily="34" charset="0"/>
            </a:rPr>
            <a:t>Communicating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entury Gothic" pitchFamily="34" charset="0"/>
            </a:rPr>
            <a:t>Employee</a:t>
          </a:r>
          <a:endParaRPr lang="en-US" sz="1600" kern="1200" dirty="0">
            <a:latin typeface="Century Gothic" pitchFamily="34" charset="0"/>
          </a:endParaRPr>
        </a:p>
      </dsp:txBody>
      <dsp:txXfrm>
        <a:off x="425968" y="1494272"/>
        <a:ext cx="1793312" cy="10380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1BB87-156A-4F75-9491-C86328216A6B}">
      <dsp:nvSpPr>
        <dsp:cNvPr id="0" name=""/>
        <dsp:cNvSpPr/>
      </dsp:nvSpPr>
      <dsp:spPr>
        <a:xfrm>
          <a:off x="630364" y="0"/>
          <a:ext cx="5806400" cy="3629000"/>
        </a:xfrm>
        <a:prstGeom prst="swooshArrow">
          <a:avLst>
            <a:gd name="adj1" fmla="val 25000"/>
            <a:gd name="adj2" fmla="val 25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28680-EA10-4A53-8CA1-49DC845D8802}">
      <dsp:nvSpPr>
        <dsp:cNvPr id="0" name=""/>
        <dsp:cNvSpPr/>
      </dsp:nvSpPr>
      <dsp:spPr>
        <a:xfrm>
          <a:off x="1202294" y="2698524"/>
          <a:ext cx="133547" cy="1335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85C2A8-2D0A-4477-8DD7-29BFC9E8A241}">
      <dsp:nvSpPr>
        <dsp:cNvPr id="0" name=""/>
        <dsp:cNvSpPr/>
      </dsp:nvSpPr>
      <dsp:spPr>
        <a:xfrm>
          <a:off x="1269068" y="2952328"/>
          <a:ext cx="992894" cy="489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76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 panose="020B0502020202020204" pitchFamily="34" charset="0"/>
            </a:rPr>
            <a:t>Values</a:t>
          </a:r>
          <a:endParaRPr lang="th-TH" sz="1800" kern="1200" dirty="0">
            <a:latin typeface="Century Gothic" panose="020B0502020202020204" pitchFamily="34" charset="0"/>
          </a:endParaRPr>
        </a:p>
      </dsp:txBody>
      <dsp:txXfrm>
        <a:off x="1269068" y="2952328"/>
        <a:ext cx="992894" cy="489641"/>
      </dsp:txXfrm>
    </dsp:sp>
    <dsp:sp modelId="{062A0374-B254-408F-965B-8FFFE2EC9887}">
      <dsp:nvSpPr>
        <dsp:cNvPr id="0" name=""/>
        <dsp:cNvSpPr/>
      </dsp:nvSpPr>
      <dsp:spPr>
        <a:xfrm>
          <a:off x="2145834" y="1854419"/>
          <a:ext cx="232256" cy="2322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9B8BF-6EB9-48D0-9EF0-671FD2278DBC}">
      <dsp:nvSpPr>
        <dsp:cNvPr id="0" name=""/>
        <dsp:cNvSpPr/>
      </dsp:nvSpPr>
      <dsp:spPr>
        <a:xfrm>
          <a:off x="2261962" y="2160240"/>
          <a:ext cx="1219344" cy="1279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068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 panose="020B0502020202020204" pitchFamily="34" charset="0"/>
            </a:rPr>
            <a:t>Individual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 panose="020B0502020202020204" pitchFamily="34" charset="0"/>
            </a:rPr>
            <a:t>Behavior</a:t>
          </a:r>
          <a:endParaRPr lang="th-TH" sz="1800" kern="1200" dirty="0">
            <a:latin typeface="Century Gothic" panose="020B0502020202020204" pitchFamily="34" charset="0"/>
          </a:endParaRPr>
        </a:p>
      </dsp:txBody>
      <dsp:txXfrm>
        <a:off x="2261962" y="2160240"/>
        <a:ext cx="1219344" cy="1279065"/>
      </dsp:txXfrm>
    </dsp:sp>
    <dsp:sp modelId="{B7513757-C04A-4380-B687-4CE066143C0A}">
      <dsp:nvSpPr>
        <dsp:cNvPr id="0" name=""/>
        <dsp:cNvSpPr/>
      </dsp:nvSpPr>
      <dsp:spPr>
        <a:xfrm>
          <a:off x="3350662" y="1232408"/>
          <a:ext cx="307739" cy="3077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BB849-D093-4A7B-B43F-50B46A904136}">
      <dsp:nvSpPr>
        <dsp:cNvPr id="0" name=""/>
        <dsp:cNvSpPr/>
      </dsp:nvSpPr>
      <dsp:spPr>
        <a:xfrm>
          <a:off x="3504532" y="1728192"/>
          <a:ext cx="1219344" cy="1558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065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 panose="020B0502020202020204" pitchFamily="34" charset="0"/>
            </a:rPr>
            <a:t>Group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 panose="020B0502020202020204" pitchFamily="34" charset="0"/>
            </a:rPr>
            <a:t>Behavior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 panose="020B0502020202020204" pitchFamily="34" charset="0"/>
            </a:rPr>
            <a:t>Norm</a:t>
          </a:r>
          <a:endParaRPr lang="th-TH" sz="1800" kern="1200" dirty="0">
            <a:latin typeface="Century Gothic" panose="020B0502020202020204" pitchFamily="34" charset="0"/>
          </a:endParaRPr>
        </a:p>
      </dsp:txBody>
      <dsp:txXfrm>
        <a:off x="3504532" y="1728192"/>
        <a:ext cx="1219344" cy="1558893"/>
      </dsp:txXfrm>
    </dsp:sp>
    <dsp:sp modelId="{B5308E83-A161-4C51-8E1E-1DB848F8F753}">
      <dsp:nvSpPr>
        <dsp:cNvPr id="0" name=""/>
        <dsp:cNvSpPr/>
      </dsp:nvSpPr>
      <dsp:spPr>
        <a:xfrm>
          <a:off x="4662908" y="820879"/>
          <a:ext cx="412254" cy="412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AD3A3A-4439-4F90-8CC5-724B95DF752B}">
      <dsp:nvSpPr>
        <dsp:cNvPr id="0" name=""/>
        <dsp:cNvSpPr/>
      </dsp:nvSpPr>
      <dsp:spPr>
        <a:xfrm>
          <a:off x="4524296" y="1512734"/>
          <a:ext cx="1908822" cy="1717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445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 panose="020B0502020202020204" pitchFamily="34" charset="0"/>
            </a:rPr>
            <a:t>Organization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entury Gothic" panose="020B0502020202020204" pitchFamily="34" charset="0"/>
            </a:rPr>
            <a:t>Culture</a:t>
          </a:r>
          <a:endParaRPr lang="th-TH" sz="1800" kern="1200" dirty="0">
            <a:latin typeface="Century Gothic" panose="020B0502020202020204" pitchFamily="34" charset="0"/>
          </a:endParaRPr>
        </a:p>
      </dsp:txBody>
      <dsp:txXfrm>
        <a:off x="4524296" y="1512734"/>
        <a:ext cx="1908822" cy="17173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91754-8019-42D6-B1B2-ACAC69572C37}">
      <dsp:nvSpPr>
        <dsp:cNvPr id="0" name=""/>
        <dsp:cNvSpPr/>
      </dsp:nvSpPr>
      <dsp:spPr>
        <a:xfrm>
          <a:off x="2592287" y="1512164"/>
          <a:ext cx="1368152" cy="1296151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 dirty="0"/>
        </a:p>
      </dsp:txBody>
      <dsp:txXfrm>
        <a:off x="2792648" y="1701981"/>
        <a:ext cx="967430" cy="916517"/>
      </dsp:txXfrm>
    </dsp:sp>
    <dsp:sp modelId="{89FD2052-875A-41F0-808D-7A68E325E6DA}">
      <dsp:nvSpPr>
        <dsp:cNvPr id="0" name=""/>
        <dsp:cNvSpPr/>
      </dsp:nvSpPr>
      <dsp:spPr>
        <a:xfrm rot="16200000">
          <a:off x="3161460" y="2803528"/>
          <a:ext cx="199447" cy="386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3191377" y="2910683"/>
        <a:ext cx="139613" cy="231712"/>
      </dsp:txXfrm>
    </dsp:sp>
    <dsp:sp modelId="{7D412478-3E85-468F-949E-3DB86B385E9B}">
      <dsp:nvSpPr>
        <dsp:cNvPr id="0" name=""/>
        <dsp:cNvSpPr/>
      </dsp:nvSpPr>
      <dsp:spPr>
        <a:xfrm>
          <a:off x="2708439" y="0"/>
          <a:ext cx="1135848" cy="1135848"/>
        </a:xfrm>
        <a:prstGeom prst="ellipse">
          <a:avLst/>
        </a:prstGeom>
        <a:solidFill>
          <a:srgbClr val="FFC000"/>
        </a:solidFill>
        <a:ln w="190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 dirty="0"/>
        </a:p>
      </dsp:txBody>
      <dsp:txXfrm>
        <a:off x="2874780" y="166341"/>
        <a:ext cx="803166" cy="803166"/>
      </dsp:txXfrm>
    </dsp:sp>
    <dsp:sp modelId="{F27288AA-F0EA-4A43-A7BD-EF8C29F32CEF}">
      <dsp:nvSpPr>
        <dsp:cNvPr id="0" name=""/>
        <dsp:cNvSpPr/>
      </dsp:nvSpPr>
      <dsp:spPr>
        <a:xfrm>
          <a:off x="2304255" y="1967145"/>
          <a:ext cx="185756" cy="386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539188"/>
            <a:satOff val="13796"/>
            <a:lumOff val="5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2304255" y="2044383"/>
        <a:ext cx="130029" cy="231712"/>
      </dsp:txXfrm>
    </dsp:sp>
    <dsp:sp modelId="{AEF736BC-4958-4289-A36C-2BC8B4C30F8E}">
      <dsp:nvSpPr>
        <dsp:cNvPr id="0" name=""/>
        <dsp:cNvSpPr/>
      </dsp:nvSpPr>
      <dsp:spPr>
        <a:xfrm>
          <a:off x="4536505" y="1592315"/>
          <a:ext cx="1135848" cy="1135848"/>
        </a:xfrm>
        <a:prstGeom prst="ellipse">
          <a:avLst/>
        </a:prstGeom>
        <a:solidFill>
          <a:srgbClr val="00B0F0"/>
        </a:solidFill>
        <a:ln w="190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 dirty="0"/>
        </a:p>
      </dsp:txBody>
      <dsp:txXfrm>
        <a:off x="4702846" y="1758656"/>
        <a:ext cx="803166" cy="803166"/>
      </dsp:txXfrm>
    </dsp:sp>
    <dsp:sp modelId="{DFC3B27E-2D37-4D44-8541-072BF607BBD6}">
      <dsp:nvSpPr>
        <dsp:cNvPr id="0" name=""/>
        <dsp:cNvSpPr/>
      </dsp:nvSpPr>
      <dsp:spPr>
        <a:xfrm rot="5400000">
          <a:off x="3173325" y="1130766"/>
          <a:ext cx="199447" cy="386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078377"/>
            <a:satOff val="27591"/>
            <a:lumOff val="10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3203242" y="1178087"/>
        <a:ext cx="139613" cy="231712"/>
      </dsp:txXfrm>
    </dsp:sp>
    <dsp:sp modelId="{DA95BB71-38C7-4295-B0E7-D26658BFEC63}">
      <dsp:nvSpPr>
        <dsp:cNvPr id="0" name=""/>
        <dsp:cNvSpPr/>
      </dsp:nvSpPr>
      <dsp:spPr>
        <a:xfrm>
          <a:off x="2708439" y="3184631"/>
          <a:ext cx="1135848" cy="1135848"/>
        </a:xfrm>
        <a:prstGeom prst="ellipse">
          <a:avLst/>
        </a:prstGeom>
        <a:solidFill>
          <a:srgbClr val="FFFF00"/>
        </a:solidFill>
        <a:ln w="1905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 dirty="0"/>
        </a:p>
      </dsp:txBody>
      <dsp:txXfrm>
        <a:off x="2874780" y="3350972"/>
        <a:ext cx="803166" cy="803166"/>
      </dsp:txXfrm>
    </dsp:sp>
    <dsp:sp modelId="{8F5C6464-4C9D-484B-8C9F-F00A93382744}">
      <dsp:nvSpPr>
        <dsp:cNvPr id="0" name=""/>
        <dsp:cNvSpPr/>
      </dsp:nvSpPr>
      <dsp:spPr>
        <a:xfrm rot="10815174">
          <a:off x="4107610" y="1962858"/>
          <a:ext cx="212019" cy="386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617565"/>
            <a:satOff val="41387"/>
            <a:lumOff val="15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10800000">
        <a:off x="4171216" y="2040236"/>
        <a:ext cx="148413" cy="231712"/>
      </dsp:txXfrm>
    </dsp:sp>
    <dsp:sp modelId="{26FAA758-4C28-418B-9210-51B26ED628EE}">
      <dsp:nvSpPr>
        <dsp:cNvPr id="0" name=""/>
        <dsp:cNvSpPr/>
      </dsp:nvSpPr>
      <dsp:spPr>
        <a:xfrm>
          <a:off x="864090" y="1584174"/>
          <a:ext cx="1135848" cy="1135848"/>
        </a:xfrm>
        <a:prstGeom prst="ellipse">
          <a:avLst/>
        </a:prstGeom>
        <a:solidFill>
          <a:srgbClr val="92D050"/>
        </a:solidFill>
        <a:ln w="1905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 dirty="0"/>
        </a:p>
      </dsp:txBody>
      <dsp:txXfrm>
        <a:off x="1030431" y="1750515"/>
        <a:ext cx="803166" cy="8031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28B59-8744-43DB-B315-C06430DC44C7}">
      <dsp:nvSpPr>
        <dsp:cNvPr id="0" name=""/>
        <dsp:cNvSpPr/>
      </dsp:nvSpPr>
      <dsp:spPr>
        <a:xfrm>
          <a:off x="1334910" y="532073"/>
          <a:ext cx="767109" cy="76720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74D46AB-0F60-4815-9664-7E3DBD13A9AB}">
      <dsp:nvSpPr>
        <dsp:cNvPr id="0" name=""/>
        <dsp:cNvSpPr/>
      </dsp:nvSpPr>
      <dsp:spPr>
        <a:xfrm>
          <a:off x="1231338" y="65108"/>
          <a:ext cx="1076266" cy="20346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  <a:latin typeface="FreesiaUPC" pitchFamily="34" charset="-34"/>
              <a:cs typeface="FreesiaUPC" pitchFamily="34" charset="-34"/>
            </a:rPr>
            <a:t>Professional Practice</a:t>
          </a:r>
          <a:endParaRPr lang="en-US" sz="1800" b="1" kern="1200" dirty="0">
            <a:solidFill>
              <a:srgbClr val="FF0000"/>
            </a:solidFill>
            <a:latin typeface="FreesiaUPC" pitchFamily="34" charset="-34"/>
            <a:cs typeface="FreesiaUPC" pitchFamily="34" charset="-34"/>
          </a:endParaRPr>
        </a:p>
      </dsp:txBody>
      <dsp:txXfrm>
        <a:off x="1231338" y="65108"/>
        <a:ext cx="1076266" cy="203461"/>
      </dsp:txXfrm>
    </dsp:sp>
    <dsp:sp modelId="{95F2CF64-3BB5-4181-9423-349564CEF857}">
      <dsp:nvSpPr>
        <dsp:cNvPr id="0" name=""/>
        <dsp:cNvSpPr/>
      </dsp:nvSpPr>
      <dsp:spPr>
        <a:xfrm>
          <a:off x="1559928" y="640262"/>
          <a:ext cx="767109" cy="767203"/>
        </a:xfrm>
        <a:prstGeom prst="ellipse">
          <a:avLst/>
        </a:prstGeom>
        <a:solidFill>
          <a:schemeClr val="accent4">
            <a:alpha val="50000"/>
            <a:hueOff val="1247497"/>
            <a:satOff val="-6898"/>
            <a:lumOff val="-5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350C24D-00FC-4253-A36C-5554B24A16B8}">
      <dsp:nvSpPr>
        <dsp:cNvPr id="0" name=""/>
        <dsp:cNvSpPr/>
      </dsp:nvSpPr>
      <dsp:spPr>
        <a:xfrm>
          <a:off x="2341237" y="369431"/>
          <a:ext cx="831035" cy="51742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accent2">
                  <a:lumMod val="50000"/>
                </a:schemeClr>
              </a:solidFill>
              <a:latin typeface="FreesiaUPC" pitchFamily="34" charset="-34"/>
              <a:cs typeface="FreesiaUPC" pitchFamily="34" charset="-34"/>
            </a:rPr>
            <a:t>Organizational Effectiveness</a:t>
          </a:r>
          <a:endParaRPr lang="en-US" sz="1800" b="1" kern="1200" dirty="0">
            <a:solidFill>
              <a:schemeClr val="accent2">
                <a:lumMod val="50000"/>
              </a:schemeClr>
            </a:solidFill>
            <a:latin typeface="FreesiaUPC" pitchFamily="34" charset="-34"/>
            <a:cs typeface="FreesiaUPC" pitchFamily="34" charset="-34"/>
          </a:endParaRPr>
        </a:p>
      </dsp:txBody>
      <dsp:txXfrm>
        <a:off x="2341237" y="369431"/>
        <a:ext cx="831035" cy="517427"/>
      </dsp:txXfrm>
    </dsp:sp>
    <dsp:sp modelId="{D8B37E13-23AC-409B-9CE2-DFD7BFB9D081}">
      <dsp:nvSpPr>
        <dsp:cNvPr id="0" name=""/>
        <dsp:cNvSpPr/>
      </dsp:nvSpPr>
      <dsp:spPr>
        <a:xfrm>
          <a:off x="1615224" y="883688"/>
          <a:ext cx="767109" cy="767203"/>
        </a:xfrm>
        <a:prstGeom prst="ellipse">
          <a:avLst/>
        </a:prstGeom>
        <a:solidFill>
          <a:schemeClr val="accent4">
            <a:alpha val="50000"/>
            <a:hueOff val="2494993"/>
            <a:satOff val="-13796"/>
            <a:lumOff val="-11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366EAB5-0444-4528-8115-BFCF31216032}">
      <dsp:nvSpPr>
        <dsp:cNvPr id="0" name=""/>
        <dsp:cNvSpPr/>
      </dsp:nvSpPr>
      <dsp:spPr>
        <a:xfrm>
          <a:off x="2374872" y="1038681"/>
          <a:ext cx="815054" cy="55270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C00000"/>
              </a:solidFill>
              <a:latin typeface="FreesiaUPC" pitchFamily="34" charset="-34"/>
              <a:cs typeface="FreesiaUPC" pitchFamily="34" charset="-34"/>
            </a:rPr>
            <a:t>Staffing</a:t>
          </a:r>
          <a:endParaRPr lang="en-US" sz="1800" b="1" kern="1200" dirty="0">
            <a:solidFill>
              <a:srgbClr val="C00000"/>
            </a:solidFill>
            <a:latin typeface="FreesiaUPC" pitchFamily="34" charset="-34"/>
            <a:cs typeface="FreesiaUPC" pitchFamily="34" charset="-34"/>
          </a:endParaRPr>
        </a:p>
      </dsp:txBody>
      <dsp:txXfrm>
        <a:off x="2374872" y="1038681"/>
        <a:ext cx="815054" cy="552706"/>
      </dsp:txXfrm>
    </dsp:sp>
    <dsp:sp modelId="{320FE462-6358-4358-BB93-656DF01DE4D4}">
      <dsp:nvSpPr>
        <dsp:cNvPr id="0" name=""/>
        <dsp:cNvSpPr/>
      </dsp:nvSpPr>
      <dsp:spPr>
        <a:xfrm>
          <a:off x="1459565" y="1078899"/>
          <a:ext cx="767109" cy="767203"/>
        </a:xfrm>
        <a:prstGeom prst="ellipse">
          <a:avLst/>
        </a:prstGeom>
        <a:solidFill>
          <a:schemeClr val="accent4">
            <a:alpha val="50000"/>
            <a:hueOff val="3742489"/>
            <a:satOff val="-20694"/>
            <a:lumOff val="-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9A48000-F5DE-4C5A-9A14-CA6F96A3B325}">
      <dsp:nvSpPr>
        <dsp:cNvPr id="0" name=""/>
        <dsp:cNvSpPr/>
      </dsp:nvSpPr>
      <dsp:spPr>
        <a:xfrm>
          <a:off x="2105804" y="1780868"/>
          <a:ext cx="878979" cy="50566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7030A0"/>
              </a:solidFill>
              <a:latin typeface="FreesiaUPC" pitchFamily="34" charset="-34"/>
              <a:cs typeface="FreesiaUPC" pitchFamily="34" charset="-34"/>
            </a:rPr>
            <a:t>Employee &amp; </a:t>
          </a:r>
          <a:r>
            <a:rPr lang="en-US" sz="1800" b="1" kern="1200" dirty="0" err="1" smtClean="0">
              <a:solidFill>
                <a:srgbClr val="7030A0"/>
              </a:solidFill>
              <a:latin typeface="FreesiaUPC" pitchFamily="34" charset="-34"/>
              <a:cs typeface="FreesiaUPC" pitchFamily="34" charset="-34"/>
            </a:rPr>
            <a:t>Labour</a:t>
          </a:r>
          <a:r>
            <a:rPr lang="en-US" sz="1800" b="1" kern="1200" dirty="0" smtClean="0">
              <a:solidFill>
                <a:srgbClr val="7030A0"/>
              </a:solidFill>
              <a:latin typeface="FreesiaUPC" pitchFamily="34" charset="-34"/>
              <a:cs typeface="FreesiaUPC" pitchFamily="34" charset="-34"/>
            </a:rPr>
            <a:t> Relations</a:t>
          </a:r>
          <a:endParaRPr lang="en-US" sz="1800" b="1" kern="1200" dirty="0">
            <a:solidFill>
              <a:srgbClr val="7030A0"/>
            </a:solidFill>
            <a:latin typeface="FreesiaUPC" pitchFamily="34" charset="-34"/>
            <a:cs typeface="FreesiaUPC" pitchFamily="34" charset="-34"/>
          </a:endParaRPr>
        </a:p>
      </dsp:txBody>
      <dsp:txXfrm>
        <a:off x="2105804" y="1780868"/>
        <a:ext cx="878979" cy="505667"/>
      </dsp:txXfrm>
    </dsp:sp>
    <dsp:sp modelId="{F9236C75-B228-4C4F-9CE5-BAFC2006089F}">
      <dsp:nvSpPr>
        <dsp:cNvPr id="0" name=""/>
        <dsp:cNvSpPr/>
      </dsp:nvSpPr>
      <dsp:spPr>
        <a:xfrm>
          <a:off x="1210254" y="1078899"/>
          <a:ext cx="767109" cy="767203"/>
        </a:xfrm>
        <a:prstGeom prst="ellipse">
          <a:avLst/>
        </a:prstGeom>
        <a:solidFill>
          <a:schemeClr val="accent4">
            <a:alpha val="50000"/>
            <a:hueOff val="4989986"/>
            <a:satOff val="-27591"/>
            <a:lumOff val="-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7FB1945-2671-42E8-83E7-13A4821FB1A9}">
      <dsp:nvSpPr>
        <dsp:cNvPr id="0" name=""/>
        <dsp:cNvSpPr/>
      </dsp:nvSpPr>
      <dsp:spPr>
        <a:xfrm>
          <a:off x="453262" y="1747236"/>
          <a:ext cx="878979" cy="50566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FreesiaUPC" pitchFamily="34" charset="-34"/>
              <a:cs typeface="FreesiaUPC" pitchFamily="34" charset="-34"/>
            </a:rPr>
            <a:t>Total Compensation</a:t>
          </a:r>
          <a:endParaRPr lang="en-US" sz="1800" b="1" kern="1200" dirty="0">
            <a:latin typeface="FreesiaUPC" pitchFamily="34" charset="-34"/>
            <a:cs typeface="FreesiaUPC" pitchFamily="34" charset="-34"/>
          </a:endParaRPr>
        </a:p>
      </dsp:txBody>
      <dsp:txXfrm>
        <a:off x="453262" y="1747236"/>
        <a:ext cx="878979" cy="505667"/>
      </dsp:txXfrm>
    </dsp:sp>
    <dsp:sp modelId="{F0958DA5-2ABB-4840-A576-826AA965BE25}">
      <dsp:nvSpPr>
        <dsp:cNvPr id="0" name=""/>
        <dsp:cNvSpPr/>
      </dsp:nvSpPr>
      <dsp:spPr>
        <a:xfrm>
          <a:off x="1054595" y="883688"/>
          <a:ext cx="767109" cy="767203"/>
        </a:xfrm>
        <a:prstGeom prst="ellipse">
          <a:avLst/>
        </a:prstGeom>
        <a:solidFill>
          <a:schemeClr val="accent4">
            <a:alpha val="50000"/>
            <a:hueOff val="6237482"/>
            <a:satOff val="-34489"/>
            <a:lumOff val="-29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9DFD7A2-C608-4172-A3C2-BBDAA1755D60}">
      <dsp:nvSpPr>
        <dsp:cNvPr id="0" name=""/>
        <dsp:cNvSpPr/>
      </dsp:nvSpPr>
      <dsp:spPr>
        <a:xfrm>
          <a:off x="120319" y="1038681"/>
          <a:ext cx="815054" cy="55270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rPr>
            <a:t>Organizational Learning, Training &amp; Development</a:t>
          </a:r>
          <a:endParaRPr lang="en-US" sz="1800" b="1" kern="1200" dirty="0">
            <a:solidFill>
              <a:srgbClr val="002060"/>
            </a:solidFill>
            <a:latin typeface="FreesiaUPC" pitchFamily="34" charset="-34"/>
            <a:cs typeface="FreesiaUPC" pitchFamily="34" charset="-34"/>
          </a:endParaRPr>
        </a:p>
      </dsp:txBody>
      <dsp:txXfrm>
        <a:off x="120319" y="1038681"/>
        <a:ext cx="815054" cy="552706"/>
      </dsp:txXfrm>
    </dsp:sp>
    <dsp:sp modelId="{C4CAA04D-65EE-4F96-AA88-1272F0872812}">
      <dsp:nvSpPr>
        <dsp:cNvPr id="0" name=""/>
        <dsp:cNvSpPr/>
      </dsp:nvSpPr>
      <dsp:spPr>
        <a:xfrm>
          <a:off x="1109891" y="640262"/>
          <a:ext cx="767109" cy="767203"/>
        </a:xfrm>
        <a:prstGeom prst="ellipse">
          <a:avLst/>
        </a:prstGeom>
        <a:solidFill>
          <a:schemeClr val="accent4">
            <a:alpha val="50000"/>
            <a:hueOff val="7484979"/>
            <a:satOff val="-41387"/>
            <a:lumOff val="-35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F8E3ACF-4240-475A-B336-A623E7E438DF}">
      <dsp:nvSpPr>
        <dsp:cNvPr id="0" name=""/>
        <dsp:cNvSpPr/>
      </dsp:nvSpPr>
      <dsp:spPr>
        <a:xfrm>
          <a:off x="265770" y="380137"/>
          <a:ext cx="831035" cy="51742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B050"/>
              </a:solidFill>
              <a:latin typeface="FreesiaUPC" pitchFamily="34" charset="-34"/>
              <a:cs typeface="FreesiaUPC" pitchFamily="34" charset="-34"/>
            </a:rPr>
            <a:t>Occupational Health, Safety &amp; Wellness</a:t>
          </a:r>
          <a:endParaRPr lang="en-US" sz="1800" b="1" kern="1200" dirty="0">
            <a:solidFill>
              <a:srgbClr val="00B050"/>
            </a:solidFill>
            <a:latin typeface="FreesiaUPC" pitchFamily="34" charset="-34"/>
            <a:cs typeface="FreesiaUPC" pitchFamily="34" charset="-34"/>
          </a:endParaRPr>
        </a:p>
      </dsp:txBody>
      <dsp:txXfrm>
        <a:off x="265770" y="380137"/>
        <a:ext cx="831035" cy="5174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C5118-E333-4CB5-8726-3FC4991EAAC2}">
      <dsp:nvSpPr>
        <dsp:cNvPr id="0" name=""/>
        <dsp:cNvSpPr/>
      </dsp:nvSpPr>
      <dsp:spPr>
        <a:xfrm>
          <a:off x="2065263" y="2523941"/>
          <a:ext cx="1782825" cy="1537106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19050" cap="flat" cmpd="sng" algn="ctr">
          <a:solidFill>
            <a:srgbClr val="CCEC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800080"/>
              </a:solidFill>
              <a:latin typeface="Century Gothic" pitchFamily="34" charset="0"/>
            </a:rPr>
            <a:t>B.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800080"/>
              </a:solidFill>
              <a:latin typeface="Century Gothic" pitchFamily="34" charset="0"/>
            </a:rPr>
            <a:t>Test</a:t>
          </a:r>
          <a:endParaRPr lang="en-US" sz="1800" kern="1200" dirty="0">
            <a:latin typeface="Century Gothic" panose="020B0502020202020204" pitchFamily="34" charset="0"/>
          </a:endParaRPr>
        </a:p>
      </dsp:txBody>
      <dsp:txXfrm>
        <a:off x="2341924" y="2762471"/>
        <a:ext cx="1229503" cy="1060046"/>
      </dsp:txXfrm>
    </dsp:sp>
    <dsp:sp modelId="{8A64C084-2068-4101-8B5D-AF8E374C5E7D}">
      <dsp:nvSpPr>
        <dsp:cNvPr id="0" name=""/>
        <dsp:cNvSpPr/>
      </dsp:nvSpPr>
      <dsp:spPr>
        <a:xfrm>
          <a:off x="2111578" y="3202542"/>
          <a:ext cx="208736" cy="179904"/>
        </a:xfrm>
        <a:prstGeom prst="hexagon">
          <a:avLst>
            <a:gd name="adj" fmla="val 25000"/>
            <a:gd name="vf" fmla="val 115470"/>
          </a:avLst>
        </a:prstGeom>
        <a:solidFill>
          <a:srgbClr val="0070C0"/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CE769-542D-4A7D-9603-F56876CE03FB}">
      <dsp:nvSpPr>
        <dsp:cNvPr id="0" name=""/>
        <dsp:cNvSpPr/>
      </dsp:nvSpPr>
      <dsp:spPr>
        <a:xfrm>
          <a:off x="541296" y="1698330"/>
          <a:ext cx="1782825" cy="1537106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58797-6346-4BF0-BE39-EA96EFB893AE}">
      <dsp:nvSpPr>
        <dsp:cNvPr id="0" name=""/>
        <dsp:cNvSpPr/>
      </dsp:nvSpPr>
      <dsp:spPr>
        <a:xfrm>
          <a:off x="1755013" y="3032384"/>
          <a:ext cx="208736" cy="179904"/>
        </a:xfrm>
        <a:prstGeom prst="hexagon">
          <a:avLst>
            <a:gd name="adj" fmla="val 25000"/>
            <a:gd name="vf" fmla="val 115470"/>
          </a:avLst>
        </a:prstGeom>
        <a:solidFill>
          <a:srgbClr val="0070C0"/>
        </a:solidFill>
        <a:ln w="19050" cap="flat" cmpd="sng" algn="ctr">
          <a:solidFill>
            <a:schemeClr val="accent5">
              <a:hueOff val="-1996349"/>
              <a:satOff val="-309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3659A8-8C57-4312-8D2C-3994899CC9E2}">
      <dsp:nvSpPr>
        <dsp:cNvPr id="0" name=""/>
        <dsp:cNvSpPr/>
      </dsp:nvSpPr>
      <dsp:spPr>
        <a:xfrm>
          <a:off x="3584154" y="1680055"/>
          <a:ext cx="1782825" cy="1537106"/>
        </a:xfrm>
        <a:prstGeom prst="hexagon">
          <a:avLst>
            <a:gd name="adj" fmla="val 25000"/>
            <a:gd name="vf" fmla="val 115470"/>
          </a:avLst>
        </a:prstGeom>
        <a:solidFill>
          <a:srgbClr val="FF9933"/>
        </a:solidFill>
        <a:ln w="19050" cap="flat" cmpd="sng" algn="ctr">
          <a:solidFill>
            <a:schemeClr val="accent5">
              <a:hueOff val="-4990872"/>
              <a:satOff val="-7727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800080"/>
              </a:solidFill>
              <a:latin typeface="Century Gothic" pitchFamily="34" charset="0"/>
            </a:rPr>
            <a:t>C.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800080"/>
              </a:solidFill>
              <a:latin typeface="Century Gothic" pitchFamily="34" charset="0"/>
            </a:rPr>
            <a:t>Interview</a:t>
          </a:r>
          <a:endParaRPr lang="th-TH" sz="1800" kern="1200" dirty="0" smtClean="0">
            <a:solidFill>
              <a:srgbClr val="800080"/>
            </a:solidFill>
            <a:latin typeface="Century Gothic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Century Gothic" panose="020B0502020202020204" pitchFamily="34" charset="0"/>
          </a:endParaRPr>
        </a:p>
      </dsp:txBody>
      <dsp:txXfrm>
        <a:off x="3860815" y="1918585"/>
        <a:ext cx="1229503" cy="1060046"/>
      </dsp:txXfrm>
    </dsp:sp>
    <dsp:sp modelId="{D57522AB-9F07-4A80-B19C-40F05A9AA276}">
      <dsp:nvSpPr>
        <dsp:cNvPr id="0" name=""/>
        <dsp:cNvSpPr/>
      </dsp:nvSpPr>
      <dsp:spPr>
        <a:xfrm>
          <a:off x="4802947" y="3012485"/>
          <a:ext cx="208736" cy="179904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 w="19050" cap="flat" cmpd="sng" algn="ctr">
          <a:solidFill>
            <a:schemeClr val="accent5">
              <a:hueOff val="-3992698"/>
              <a:satOff val="-6182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1D79F2-94C8-4DFE-823B-84891B158EF9}">
      <dsp:nvSpPr>
        <dsp:cNvPr id="0" name=""/>
        <dsp:cNvSpPr/>
      </dsp:nvSpPr>
      <dsp:spPr>
        <a:xfrm>
          <a:off x="5103045" y="2523941"/>
          <a:ext cx="1782825" cy="1537106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accent5">
              <a:hueOff val="-4990872"/>
              <a:satOff val="-7727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7C58B8-F6CC-4262-B46E-168597F8468F}">
      <dsp:nvSpPr>
        <dsp:cNvPr id="0" name=""/>
        <dsp:cNvSpPr/>
      </dsp:nvSpPr>
      <dsp:spPr>
        <a:xfrm>
          <a:off x="5149361" y="3202542"/>
          <a:ext cx="208736" cy="179904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 w="19050" cap="flat" cmpd="sng" algn="ctr">
          <a:solidFill>
            <a:schemeClr val="accent5">
              <a:hueOff val="-5989047"/>
              <a:satOff val="-9272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776E1-7953-4411-9D5A-945DF919CD31}">
      <dsp:nvSpPr>
        <dsp:cNvPr id="0" name=""/>
        <dsp:cNvSpPr/>
      </dsp:nvSpPr>
      <dsp:spPr>
        <a:xfrm>
          <a:off x="2065263" y="839824"/>
          <a:ext cx="1782825" cy="1537106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19050" cap="flat" cmpd="sng" algn="ctr">
          <a:solidFill>
            <a:schemeClr val="accent5">
              <a:hueOff val="-9981745"/>
              <a:satOff val="-15454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A.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Portfolio</a:t>
          </a:r>
          <a:endParaRPr lang="en-GB" sz="1800" kern="1200" dirty="0" smtClean="0">
            <a:solidFill>
              <a:srgbClr val="000000"/>
            </a:solidFill>
            <a:effectLst>
              <a:outerShdw blurRad="38100" dist="38100" dir="2700000" algn="tl">
                <a:srgbClr val="C0C0C0"/>
              </a:outerShdw>
            </a:effectLst>
            <a:latin typeface="Century Gothic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Century Gothic" panose="020B0502020202020204" pitchFamily="34" charset="0"/>
          </a:endParaRPr>
        </a:p>
      </dsp:txBody>
      <dsp:txXfrm>
        <a:off x="2341924" y="1078354"/>
        <a:ext cx="1229503" cy="1060046"/>
      </dsp:txXfrm>
    </dsp:sp>
    <dsp:sp modelId="{C0E802A1-A8FC-45B9-AB4E-FA3AE2D5CDBC}">
      <dsp:nvSpPr>
        <dsp:cNvPr id="0" name=""/>
        <dsp:cNvSpPr/>
      </dsp:nvSpPr>
      <dsp:spPr>
        <a:xfrm>
          <a:off x="3273904" y="873125"/>
          <a:ext cx="208736" cy="179904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 w="19050" cap="flat" cmpd="sng" algn="ctr">
          <a:solidFill>
            <a:schemeClr val="accent5">
              <a:hueOff val="-7985396"/>
              <a:satOff val="-12363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FC908-576D-4927-A972-810A4975A898}">
      <dsp:nvSpPr>
        <dsp:cNvPr id="0" name=""/>
        <dsp:cNvSpPr/>
      </dsp:nvSpPr>
      <dsp:spPr>
        <a:xfrm>
          <a:off x="3584154" y="0"/>
          <a:ext cx="1782825" cy="1537106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accent5">
              <a:hueOff val="-9981745"/>
              <a:satOff val="-15454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79FE0-4A7A-412D-93C9-CF545DA68C5A}">
      <dsp:nvSpPr>
        <dsp:cNvPr id="0" name=""/>
        <dsp:cNvSpPr/>
      </dsp:nvSpPr>
      <dsp:spPr>
        <a:xfrm>
          <a:off x="3636814" y="674946"/>
          <a:ext cx="208736" cy="179904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 w="19050" cap="flat" cmpd="sng" algn="ctr">
          <a:solidFill>
            <a:schemeClr val="accent5">
              <a:hueOff val="-9981745"/>
              <a:satOff val="-15454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86E5E-DB2F-4EB5-A698-0519F769D9F6}">
      <dsp:nvSpPr>
        <dsp:cNvPr id="0" name=""/>
        <dsp:cNvSpPr/>
      </dsp:nvSpPr>
      <dsp:spPr>
        <a:xfrm>
          <a:off x="7923367" y="648170"/>
          <a:ext cx="1717024" cy="17173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3860A-6E3C-4E4F-ABF3-9001A2627912}">
      <dsp:nvSpPr>
        <dsp:cNvPr id="0" name=""/>
        <dsp:cNvSpPr/>
      </dsp:nvSpPr>
      <dsp:spPr>
        <a:xfrm>
          <a:off x="7980023" y="705424"/>
          <a:ext cx="1602800" cy="16027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5.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/>
            <a:t>การพิจารณาแฟ้มสะสมงาน และสอบข้อเขียน</a:t>
          </a:r>
          <a:endParaRPr lang="th-TH" sz="1600" kern="1200" dirty="0"/>
        </a:p>
      </dsp:txBody>
      <dsp:txXfrm>
        <a:off x="8209386" y="934438"/>
        <a:ext cx="1144987" cy="1144770"/>
      </dsp:txXfrm>
    </dsp:sp>
    <dsp:sp modelId="{66365977-7295-466E-B0BD-B3DB0B410EDF}">
      <dsp:nvSpPr>
        <dsp:cNvPr id="0" name=""/>
        <dsp:cNvSpPr/>
      </dsp:nvSpPr>
      <dsp:spPr>
        <a:xfrm rot="2700000">
          <a:off x="6147959" y="648259"/>
          <a:ext cx="1716826" cy="1716826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163B5-ABFE-407C-BA47-84FAC7D21753}">
      <dsp:nvSpPr>
        <dsp:cNvPr id="0" name=""/>
        <dsp:cNvSpPr/>
      </dsp:nvSpPr>
      <dsp:spPr>
        <a:xfrm>
          <a:off x="6206342" y="705424"/>
          <a:ext cx="1602800" cy="16027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4.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/>
            <a:t>ประกาศรายชื่อผู้มีสิทธิเข้ารับการประเมิน</a:t>
          </a:r>
          <a:endParaRPr lang="th-TH" sz="1600" kern="1200" dirty="0"/>
        </a:p>
      </dsp:txBody>
      <dsp:txXfrm>
        <a:off x="6434792" y="934438"/>
        <a:ext cx="1144987" cy="1144770"/>
      </dsp:txXfrm>
    </dsp:sp>
    <dsp:sp modelId="{FA8C840D-BD08-4FEF-92D2-FAE1F917B8A5}">
      <dsp:nvSpPr>
        <dsp:cNvPr id="0" name=""/>
        <dsp:cNvSpPr/>
      </dsp:nvSpPr>
      <dsp:spPr>
        <a:xfrm rot="2700000">
          <a:off x="4374278" y="648259"/>
          <a:ext cx="1716826" cy="1716826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13D41-4560-4348-BE16-D94AC3D40B90}">
      <dsp:nvSpPr>
        <dsp:cNvPr id="0" name=""/>
        <dsp:cNvSpPr/>
      </dsp:nvSpPr>
      <dsp:spPr>
        <a:xfrm>
          <a:off x="4431748" y="705424"/>
          <a:ext cx="1602800" cy="16027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3.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/>
            <a:t>พิจารณาคุณสมบัติผู้สมัคร</a:t>
          </a:r>
          <a:endParaRPr lang="th-TH" sz="1600" b="1" kern="1200" dirty="0"/>
        </a:p>
      </dsp:txBody>
      <dsp:txXfrm>
        <a:off x="4660198" y="934438"/>
        <a:ext cx="1144987" cy="1144770"/>
      </dsp:txXfrm>
    </dsp:sp>
    <dsp:sp modelId="{2E2921D7-CEFF-4A86-946F-3F5AD9B31F6D}">
      <dsp:nvSpPr>
        <dsp:cNvPr id="0" name=""/>
        <dsp:cNvSpPr/>
      </dsp:nvSpPr>
      <dsp:spPr>
        <a:xfrm rot="2700000">
          <a:off x="2599684" y="648259"/>
          <a:ext cx="1716826" cy="1716826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33D809-4B72-419F-9967-2BBD9D3F5DD6}">
      <dsp:nvSpPr>
        <dsp:cNvPr id="0" name=""/>
        <dsp:cNvSpPr/>
      </dsp:nvSpPr>
      <dsp:spPr>
        <a:xfrm>
          <a:off x="2657154" y="705424"/>
          <a:ext cx="1602800" cy="16027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2.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/>
            <a:t>ผู้ขอรับการประเมินยื่นใบสมัคร</a:t>
          </a:r>
          <a:endParaRPr lang="th-TH" sz="1600" kern="1200" dirty="0"/>
        </a:p>
      </dsp:txBody>
      <dsp:txXfrm>
        <a:off x="2886517" y="934438"/>
        <a:ext cx="1144987" cy="1144770"/>
      </dsp:txXfrm>
    </dsp:sp>
    <dsp:sp modelId="{FB5A8989-9BC4-4239-ABB1-FEF76670763A}">
      <dsp:nvSpPr>
        <dsp:cNvPr id="0" name=""/>
        <dsp:cNvSpPr/>
      </dsp:nvSpPr>
      <dsp:spPr>
        <a:xfrm rot="2700000">
          <a:off x="825090" y="648259"/>
          <a:ext cx="1716826" cy="1716826"/>
        </a:xfrm>
        <a:prstGeom prst="teardrop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9DF3E8-763A-46F8-A06C-07EE9D5F0D1F}">
      <dsp:nvSpPr>
        <dsp:cNvPr id="0" name=""/>
        <dsp:cNvSpPr/>
      </dsp:nvSpPr>
      <dsp:spPr>
        <a:xfrm>
          <a:off x="882560" y="705424"/>
          <a:ext cx="1602800" cy="16027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/>
            <a:t>ผู้ขอรับการประเมินตรวจสอบคุณสมบัติตนเอง</a:t>
          </a:r>
          <a:endParaRPr lang="th-TH" sz="1600" kern="1200" dirty="0"/>
        </a:p>
      </dsp:txBody>
      <dsp:txXfrm>
        <a:off x="1111923" y="934438"/>
        <a:ext cx="1144987" cy="1144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defTabSz="990477">
              <a:defRPr sz="1300">
                <a:latin typeface="Calibri" pitchFamily="34" charset="0"/>
                <a:cs typeface="Cordia New" pitchFamily="34" charset="-34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0687" y="0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algn="r" defTabSz="990477">
              <a:defRPr sz="1300">
                <a:latin typeface="Calibri" pitchFamily="34" charset="0"/>
                <a:cs typeface="Cordia New" pitchFamily="34" charset="-34"/>
              </a:defRPr>
            </a:lvl1pPr>
          </a:lstStyle>
          <a:p>
            <a:fld id="{0483EC8F-237F-49AA-AB13-2A876FC96BD9}" type="datetimeFigureOut">
              <a:rPr lang="th-TH"/>
              <a:pPr/>
              <a:t>04/03/59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192" tIns="48596" rIns="97192" bIns="48596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10573" y="4862141"/>
            <a:ext cx="5678154" cy="460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720785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defTabSz="990477">
              <a:defRPr sz="1300">
                <a:latin typeface="Calibri" pitchFamily="34" charset="0"/>
                <a:cs typeface="Cordia New" pitchFamily="34" charset="-34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0687" y="9720785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algn="r" defTabSz="990477">
              <a:defRPr sz="1300">
                <a:latin typeface="Calibri" pitchFamily="34" charset="0"/>
                <a:cs typeface="Cordia New" pitchFamily="34" charset="-34"/>
              </a:defRPr>
            </a:lvl1pPr>
          </a:lstStyle>
          <a:p>
            <a:fld id="{BEA0AC0A-5E01-4660-A20D-60C47FF77DCB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1198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en-US" dirty="0" smtClean="0">
              <a:cs typeface="Cordia New" pitchFamily="34" charset="-34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EE39F4-54AB-4656-ADAD-133D7384EE15}" type="slidenum">
              <a:rPr lang="en-US" smtClean="0">
                <a:latin typeface="Arial" pitchFamily="34" charset="0"/>
                <a:cs typeface="Angsana New" pitchFamily="18" charset="-34"/>
              </a:rPr>
              <a:pPr/>
              <a:t>5</a:t>
            </a:fld>
            <a:endParaRPr lang="en-US" dirty="0" smtClean="0"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27842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cs typeface="Cordia New" panose="020B0304020202020204" pitchFamily="34" charset="-34"/>
              </a:rPr>
              <a:t>Attract retain motive is target for remuneration</a:t>
            </a:r>
          </a:p>
          <a:p>
            <a:r>
              <a:rPr lang="en-US" altLang="en-US" smtClean="0">
                <a:cs typeface="Cordia New" panose="020B0304020202020204" pitchFamily="34" charset="-34"/>
              </a:rPr>
              <a:t>The hard part is how to communication to employee to understand and accept. Also one tool to change org culture is also remuneration.</a:t>
            </a:r>
          </a:p>
          <a:p>
            <a:endParaRPr lang="en-US" altLang="en-US" smtClean="0">
              <a:cs typeface="Cordia New" panose="020B0304020202020204" pitchFamily="34" charset="-34"/>
            </a:endParaRPr>
          </a:p>
          <a:p>
            <a:r>
              <a:rPr lang="en-US" altLang="en-US" smtClean="0">
                <a:cs typeface="Cordia New" panose="020B0304020202020204" pitchFamily="34" charset="-34"/>
              </a:rPr>
              <a:t>Currently we practices that if offshore staff demand we give. So they always provoke for demand. </a:t>
            </a:r>
          </a:p>
          <a:p>
            <a:r>
              <a:rPr lang="en-US" altLang="en-US" smtClean="0">
                <a:cs typeface="Cordia New" panose="020B0304020202020204" pitchFamily="34" charset="-34"/>
              </a:rPr>
              <a:t>Question is when we wanna change org culture, we should know when to reward when to punish!!!</a:t>
            </a: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/>
            <a:fld id="{AA93B046-8B5A-4ABE-BEC4-8692200EAD83}" type="slidenum">
              <a:rPr lang="en-US" altLang="en-US" sz="1200" b="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pPr eaLnBrk="1" hangingPunct="1"/>
              <a:t>6</a:t>
            </a:fld>
            <a:endParaRPr lang="en-US" altLang="en-US" sz="1200" b="0">
              <a:solidFill>
                <a:schemeClr val="tx1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8874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3517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Effective Link PMS &amp; Rewards : Suwich Nugoolsiuksiri</a:t>
            </a:r>
            <a:endParaRPr lang="th-TH" altLang="en-US" sz="1200" b="0" smtClean="0">
              <a:solidFill>
                <a:schemeClr val="tx1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351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/>
            <a:fld id="{8DE01192-99A9-4F74-9C24-05304D6B8F9D}" type="slidenum">
              <a:rPr lang="en-US" altLang="en-US" sz="1200" b="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pPr eaLnBrk="1" hangingPunct="1"/>
              <a:t>7</a:t>
            </a:fld>
            <a:endParaRPr lang="th-TH" altLang="en-US" sz="1200" b="0">
              <a:solidFill>
                <a:schemeClr val="tx1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3874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3619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Effective Link PMS &amp; Rewards : Suwich Nugoolsiuksiri</a:t>
            </a:r>
            <a:endParaRPr lang="th-TH" altLang="en-US" sz="1200" b="0" smtClean="0">
              <a:solidFill>
                <a:schemeClr val="tx1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3619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/>
            <a:fld id="{BD93F10F-C4C8-49B1-98F3-2B0E67CB8AE3}" type="slidenum">
              <a:rPr lang="en-US" altLang="en-US" sz="1200" b="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pPr eaLnBrk="1" hangingPunct="1"/>
              <a:t>8</a:t>
            </a:fld>
            <a:endParaRPr lang="th-TH" altLang="en-US" sz="1200" b="0">
              <a:solidFill>
                <a:schemeClr val="tx1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6641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37220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Effective Link PMS &amp; Rewards : Suwich Nugoolsiuksiri</a:t>
            </a:r>
            <a:endParaRPr lang="th-TH" altLang="en-US" sz="1200" b="0" smtClean="0">
              <a:solidFill>
                <a:schemeClr val="tx1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372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/>
            <a:fld id="{883CEDD9-1009-48A7-B81D-0006BDC6F6F6}" type="slidenum">
              <a:rPr lang="en-US" altLang="en-US" sz="1200" b="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pPr eaLnBrk="1" hangingPunct="1"/>
              <a:t>9</a:t>
            </a:fld>
            <a:endParaRPr lang="th-TH" altLang="en-US" sz="1200" b="0">
              <a:solidFill>
                <a:schemeClr val="tx1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68443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0AC0A-5E01-4660-A20D-60C47FF77DCB}" type="slidenum">
              <a:rPr lang="en-US" smtClean="0"/>
              <a:pPr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5893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0AC0A-5E01-4660-A20D-60C47FF77DCB}" type="slidenum">
              <a:rPr lang="en-US" smtClean="0"/>
              <a:pPr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6529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0AC0A-5E01-4660-A20D-60C47FF77DCB}" type="slidenum">
              <a:rPr lang="en-US" smtClean="0"/>
              <a:pPr/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7527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3789040"/>
            <a:ext cx="6477000" cy="1828800"/>
          </a:xfrm>
        </p:spPr>
        <p:txBody>
          <a:bodyPr anchor="b"/>
          <a:lstStyle>
            <a:lvl1pPr>
              <a:defRPr sz="2800" cap="all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30280" cy="685800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rgbClr val="FFFFFF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8097301" y="205771"/>
            <a:ext cx="795179" cy="77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608" y="129548"/>
            <a:ext cx="951546" cy="92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B4430-FF16-4CAF-84D6-387633C9AA0F}" type="datetimeFigureOut">
              <a:rPr lang="th-TH"/>
              <a:pPr>
                <a:defRPr/>
              </a:pPr>
              <a:t>04/03/59</a:t>
            </a:fld>
            <a:endParaRPr lang="th-TH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607D2-8335-4423-8E11-76729FDE870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5127B-1490-46DC-BDF4-77632E31F37A}" type="datetimeFigureOut">
              <a:rPr lang="th-TH"/>
              <a:pPr>
                <a:defRPr/>
              </a:pPr>
              <a:t>04/03/59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E41A4-DEDC-4715-AA33-638C3759947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FA6FA-531B-448D-A1EE-242A92CC7317}" type="datetimeFigureOut">
              <a:rPr lang="th-TH"/>
              <a:pPr>
                <a:defRPr/>
              </a:pPr>
              <a:t>04/03/59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62179-6230-4866-B8CF-754284AC61E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08343-347B-4810-B2C0-14FBC5C5ED4A}" type="datetimeFigureOut">
              <a:rPr lang="th-TH"/>
              <a:pPr>
                <a:defRPr/>
              </a:pPr>
              <a:t>04/03/59</a:t>
            </a:fld>
            <a:endParaRPr lang="th-TH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43617-F4C5-4CC2-8BB5-900D7C64E69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 userDrawn="1"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2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3471167" y="6248400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AFF5531-0F85-442B-B7B3-AAD64001ADED}" type="datetimeFigureOut">
              <a:rPr lang="th-TH"/>
              <a:pPr>
                <a:defRPr/>
              </a:pPr>
              <a:t>04/03/59</a:t>
            </a:fld>
            <a:endParaRPr lang="th-TH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460432" y="6381328"/>
            <a:ext cx="533400" cy="24447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E90D0CD-1D59-421E-8DCB-115D1A02717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2CE33C7-03CB-4F63-8B8E-61B6FD6865A3}" type="datetimeFigureOut">
              <a:rPr lang="th-TH"/>
              <a:pPr>
                <a:defRPr/>
              </a:pPr>
              <a:t>04/03/59</a:t>
            </a:fld>
            <a:endParaRPr lang="th-TH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460432" y="6381328"/>
            <a:ext cx="533400" cy="24447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90E9800-30E4-48C9-A56C-F50F06B2AF9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BC128-BD35-4655-9D50-3E4C3A44E443}" type="datetimeFigureOut">
              <a:rPr lang="th-TH"/>
              <a:pPr>
                <a:defRPr/>
              </a:pPr>
              <a:t>04/03/59</a:t>
            </a:fld>
            <a:endParaRPr lang="th-TH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6B224-F309-4CB4-B31B-7A505D706C3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C264-0C7D-44F9-8EDA-0B094205F857}" type="datetimeFigureOut">
              <a:rPr lang="th-TH"/>
              <a:pPr>
                <a:defRPr/>
              </a:pPr>
              <a:t>04/03/59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A53BF62-C591-4054-8C4C-9FB82B40094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4C922-BF00-464D-9B6F-AEB9B6AE013D}" type="datetimeFigureOut">
              <a:rPr lang="th-TH"/>
              <a:pPr>
                <a:defRPr/>
              </a:pPr>
              <a:t>04/03/59</a:t>
            </a:fld>
            <a:endParaRPr lang="th-TH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FD0F7-B8BF-4C16-B7BC-F318E5D3663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BD71A4C-9048-4A99-97B7-F327B41F92ED}" type="datetimeFigureOut">
              <a:rPr lang="th-TH"/>
              <a:pPr>
                <a:defRPr/>
              </a:pPr>
              <a:t>04/03/59</a:t>
            </a:fld>
            <a:endParaRPr lang="th-TH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CDA4D537-AD38-42B5-BE71-58E8F032A92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839" y="6304236"/>
            <a:ext cx="3693121" cy="321568"/>
          </a:xfrm>
          <a:prstGeom prst="rect">
            <a:avLst/>
          </a:prstGeom>
        </p:spPr>
        <p:txBody>
          <a:bodyPr vert="horz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th-TH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148" y="332656"/>
            <a:ext cx="775447" cy="772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926" y="260648"/>
            <a:ext cx="866458" cy="84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lide Number Placeholder 22"/>
          <p:cNvSpPr txBox="1">
            <a:spLocks/>
          </p:cNvSpPr>
          <p:nvPr userDrawn="1"/>
        </p:nvSpPr>
        <p:spPr>
          <a:xfrm>
            <a:off x="8503096" y="6381328"/>
            <a:ext cx="533400" cy="244475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rgbClr val="002060"/>
                </a:solidFill>
                <a:latin typeface="Century Gothic" panose="020B0502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9FA0B6-657A-4238-8EE2-B27615C621FF}" type="slidenum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3" r:id="rId2"/>
    <p:sldLayoutId id="2147483686" r:id="rId3"/>
    <p:sldLayoutId id="2147483687" r:id="rId4"/>
    <p:sldLayoutId id="2147483688" r:id="rId5"/>
    <p:sldLayoutId id="2147483682" r:id="rId6"/>
    <p:sldLayoutId id="2147483689" r:id="rId7"/>
    <p:sldLayoutId id="2147483681" r:id="rId8"/>
    <p:sldLayoutId id="2147483690" r:id="rId9"/>
    <p:sldLayoutId id="2147483680" r:id="rId10"/>
    <p:sldLayoutId id="2147483691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0" kern="1200">
          <a:solidFill>
            <a:srgbClr val="0070C0"/>
          </a:solidFill>
          <a:latin typeface="Century Gothic" panose="020B050202020202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000" kern="1200">
          <a:solidFill>
            <a:schemeClr val="tx1"/>
          </a:solidFill>
          <a:latin typeface="Century Gothic" panose="020B050202020202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1800" kern="1200">
          <a:solidFill>
            <a:schemeClr val="tx1"/>
          </a:solidFill>
          <a:latin typeface="Century Gothic" panose="020B050202020202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1600" kern="1200">
          <a:solidFill>
            <a:schemeClr val="tx1"/>
          </a:solidFill>
          <a:latin typeface="Century Gothic" panose="020B050202020202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1400" kern="1200">
          <a:solidFill>
            <a:schemeClr val="tx1"/>
          </a:solidFill>
          <a:latin typeface="Century Gothic" panose="020B050202020202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400" kern="1200">
          <a:solidFill>
            <a:schemeClr val="tx1"/>
          </a:solidFill>
          <a:latin typeface="Century Gothic" panose="020B050202020202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3.bin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4.xml"/><Relationship Id="rId11" Type="http://schemas.openxmlformats.org/officeDocument/2006/relationships/oleObject" Target="../embeddings/oleObject2.bin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0.wmf"/><Relationship Id="rId4" Type="http://schemas.openxmlformats.org/officeDocument/2006/relationships/diagramLayout" Target="../diagrams/layout4.xml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11" Type="http://schemas.openxmlformats.org/officeDocument/2006/relationships/image" Target="../media/image18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18" Type="http://schemas.openxmlformats.org/officeDocument/2006/relationships/image" Target="../media/image43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jpeg"/><Relationship Id="rId17" Type="http://schemas.openxmlformats.org/officeDocument/2006/relationships/image" Target="../media/image25.jpeg"/><Relationship Id="rId2" Type="http://schemas.openxmlformats.org/officeDocument/2006/relationships/image" Target="../media/image28.jpeg"/><Relationship Id="rId16" Type="http://schemas.openxmlformats.org/officeDocument/2006/relationships/image" Target="../media/image42.jpeg"/><Relationship Id="rId20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5" Type="http://schemas.openxmlformats.org/officeDocument/2006/relationships/image" Target="../media/image41.png"/><Relationship Id="rId10" Type="http://schemas.openxmlformats.org/officeDocument/2006/relationships/image" Target="../media/image36.jpeg"/><Relationship Id="rId19" Type="http://schemas.openxmlformats.org/officeDocument/2006/relationships/image" Target="../media/image44.jpeg"/><Relationship Id="rId4" Type="http://schemas.openxmlformats.org/officeDocument/2006/relationships/image" Target="../media/image30.jpeg"/><Relationship Id="rId9" Type="http://schemas.openxmlformats.org/officeDocument/2006/relationships/image" Target="../media/image35.png"/><Relationship Id="rId1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6512" y="6021288"/>
            <a:ext cx="2016224" cy="759879"/>
          </a:xfrm>
        </p:spPr>
        <p:txBody>
          <a:bodyPr>
            <a:noAutofit/>
          </a:bodyPr>
          <a:lstStyle/>
          <a:p>
            <a:r>
              <a:rPr lang="th-TH" sz="1600" dirty="0" smtClean="0">
                <a:solidFill>
                  <a:schemeClr val="tx1"/>
                </a:solidFill>
                <a:latin typeface="Tahoma" panose="020B0604030504040204" pitchFamily="34" charset="0"/>
              </a:rPr>
              <a:t>สุวิช นุกูลสุขศิริ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35496" y="4005064"/>
            <a:ext cx="86409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400" kern="120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การพัฒนาสมรรถนะนักบริหารทรัพยากร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บุคคลสู่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ความเป็นมืออาชีพ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Developing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 Competency for HR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Professional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152400" y="188640"/>
            <a:ext cx="7391400" cy="161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400" kern="120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14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การสัมมนา</a:t>
            </a:r>
            <a:endParaRPr lang="th-TH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สร้าง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ศักยภาพการแข่งขันขององค์กร 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ด้วย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ระบบคุณวุฒิ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วิชาชีพ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และมาตรฐานอาชีพ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th-TH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Building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Competitive Advantage by Professional Qualification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5148064" y="5991919"/>
            <a:ext cx="3744416" cy="85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r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1800" kern="1200">
                <a:solidFill>
                  <a:srgbClr val="FFFFFF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dirty="0" smtClean="0">
                <a:latin typeface="Tahoma" panose="020B0604030504040204" pitchFamily="34" charset="0"/>
              </a:rPr>
              <a:t>จังหวัดชลบุรี</a:t>
            </a:r>
            <a:r>
              <a:rPr lang="en-US" sz="1600" dirty="0" smtClean="0">
                <a:latin typeface="Tahoma" panose="020B0604030504040204" pitchFamily="34" charset="0"/>
              </a:rPr>
              <a:t>   </a:t>
            </a: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</a:rPr>
              <a:t>4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th-TH" sz="1600" dirty="0" smtClean="0">
                <a:solidFill>
                  <a:schemeClr val="tx1"/>
                </a:solidFill>
                <a:latin typeface="Tahoma" panose="020B0604030504040204" pitchFamily="34" charset="0"/>
              </a:rPr>
              <a:t>มีนาคม 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</a:rPr>
              <a:t>25</a:t>
            </a:r>
            <a:r>
              <a:rPr lang="th-TH" sz="1600" dirty="0" smtClean="0">
                <a:solidFill>
                  <a:schemeClr val="tx1"/>
                </a:solidFill>
                <a:latin typeface="Tahoma" panose="020B0604030504040204" pitchFamily="34" charset="0"/>
              </a:rPr>
              <a:t>5</a:t>
            </a: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76832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214960" y="4797152"/>
            <a:ext cx="76775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400" kern="120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lnSpc>
                <a:spcPct val="150000"/>
              </a:lnSpc>
            </a:pPr>
            <a:r>
              <a:rPr lang="th-TH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ความสำคัญของสมรรถนะนักบริหารทรัพยากรบุคคล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4293096"/>
            <a:ext cx="18473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1500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4293096"/>
            <a:ext cx="101021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7533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53400" cy="990600"/>
          </a:xfrm>
        </p:spPr>
        <p:txBody>
          <a:bodyPr/>
          <a:lstStyle/>
          <a:p>
            <a:r>
              <a:rPr lang="th-TH" dirty="0" smtClean="0"/>
              <a:t>บทบาทของ</a:t>
            </a:r>
            <a:r>
              <a:rPr lang="th-TH" dirty="0"/>
              <a:t>นักบริหารทรัพยากรบุคคล</a:t>
            </a:r>
            <a:endParaRPr lang="en-US" dirty="0"/>
          </a:p>
        </p:txBody>
      </p:sp>
      <p:grpSp>
        <p:nvGrpSpPr>
          <p:cNvPr id="44" name="Group 94"/>
          <p:cNvGrpSpPr>
            <a:grpSpLocks/>
          </p:cNvGrpSpPr>
          <p:nvPr/>
        </p:nvGrpSpPr>
        <p:grpSpPr bwMode="auto">
          <a:xfrm>
            <a:off x="655629" y="1916832"/>
            <a:ext cx="4132395" cy="3929216"/>
            <a:chOff x="1514" y="1248"/>
            <a:chExt cx="2546" cy="2465"/>
          </a:xfrm>
        </p:grpSpPr>
        <p:sp>
          <p:nvSpPr>
            <p:cNvPr id="45" name="Rectangle 2"/>
            <p:cNvSpPr>
              <a:spLocks noChangeArrowheads="1"/>
            </p:cNvSpPr>
            <p:nvPr/>
          </p:nvSpPr>
          <p:spPr bwMode="auto">
            <a:xfrm>
              <a:off x="1533" y="1248"/>
              <a:ext cx="2464" cy="244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46" name="Group 50"/>
            <p:cNvGrpSpPr>
              <a:grpSpLocks/>
            </p:cNvGrpSpPr>
            <p:nvPr/>
          </p:nvGrpSpPr>
          <p:grpSpPr bwMode="auto">
            <a:xfrm>
              <a:off x="2740" y="2498"/>
              <a:ext cx="854" cy="926"/>
              <a:chOff x="2481" y="2450"/>
              <a:chExt cx="854" cy="926"/>
            </a:xfrm>
          </p:grpSpPr>
          <p:sp>
            <p:nvSpPr>
              <p:cNvPr id="74" name="Rectangle 15"/>
              <p:cNvSpPr>
                <a:spLocks noChangeArrowheads="1"/>
              </p:cNvSpPr>
              <p:nvPr/>
            </p:nvSpPr>
            <p:spPr bwMode="auto">
              <a:xfrm>
                <a:off x="2487" y="2450"/>
                <a:ext cx="848" cy="92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en-US" altLang="en-US" sz="10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5" name="Rectangle 16"/>
              <p:cNvSpPr>
                <a:spLocks noChangeArrowheads="1"/>
              </p:cNvSpPr>
              <p:nvPr/>
            </p:nvSpPr>
            <p:spPr bwMode="auto">
              <a:xfrm>
                <a:off x="2487" y="2450"/>
                <a:ext cx="663" cy="735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en-US" altLang="en-US" sz="10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6" name="Rectangle 17"/>
              <p:cNvSpPr>
                <a:spLocks noChangeArrowheads="1"/>
              </p:cNvSpPr>
              <p:nvPr/>
            </p:nvSpPr>
            <p:spPr bwMode="auto">
              <a:xfrm>
                <a:off x="2492" y="2455"/>
                <a:ext cx="387" cy="393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en-US" altLang="en-US" sz="10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7" name="Text Box 18"/>
              <p:cNvSpPr txBox="1">
                <a:spLocks noChangeArrowheads="1"/>
              </p:cNvSpPr>
              <p:nvPr/>
            </p:nvSpPr>
            <p:spPr bwMode="auto">
              <a:xfrm>
                <a:off x="2546" y="2884"/>
                <a:ext cx="67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r>
                  <a:rPr lang="en-US" altLang="en-US" sz="1000" dirty="0">
                    <a:solidFill>
                      <a:srgbClr val="0000CC"/>
                    </a:solidFill>
                    <a:latin typeface="Century Gothic" panose="020B0502020202020204" pitchFamily="34" charset="0"/>
                  </a:rPr>
                  <a:t>Line Managers</a:t>
                </a:r>
              </a:p>
            </p:txBody>
          </p:sp>
          <p:sp>
            <p:nvSpPr>
              <p:cNvPr id="78" name="Text Box 19"/>
              <p:cNvSpPr txBox="1">
                <a:spLocks noChangeArrowheads="1"/>
              </p:cNvSpPr>
              <p:nvPr/>
            </p:nvSpPr>
            <p:spPr bwMode="auto">
              <a:xfrm>
                <a:off x="2481" y="2480"/>
                <a:ext cx="535" cy="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HR</a:t>
                </a:r>
              </a:p>
              <a:p>
                <a:pPr>
                  <a:defRPr/>
                </a:pPr>
                <a:r>
                  <a:rPr lang="en-US" sz="1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Consulting</a:t>
                </a:r>
              </a:p>
            </p:txBody>
          </p:sp>
          <p:sp>
            <p:nvSpPr>
              <p:cNvPr id="79" name="Text Box 20"/>
              <p:cNvSpPr txBox="1">
                <a:spLocks noChangeArrowheads="1"/>
              </p:cNvSpPr>
              <p:nvPr/>
            </p:nvSpPr>
            <p:spPr bwMode="auto">
              <a:xfrm>
                <a:off x="2742" y="3211"/>
                <a:ext cx="57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r>
                  <a:rPr lang="en-US" altLang="en-US" sz="1000" dirty="0">
                    <a:latin typeface="Century Gothic" panose="020B0502020202020204" pitchFamily="34" charset="0"/>
                  </a:rPr>
                  <a:t>Employees</a:t>
                </a:r>
              </a:p>
            </p:txBody>
          </p:sp>
        </p:grpSp>
        <p:grpSp>
          <p:nvGrpSpPr>
            <p:cNvPr id="47" name="Group 49"/>
            <p:cNvGrpSpPr>
              <a:grpSpLocks/>
            </p:cNvGrpSpPr>
            <p:nvPr/>
          </p:nvGrpSpPr>
          <p:grpSpPr bwMode="auto">
            <a:xfrm>
              <a:off x="1900" y="1521"/>
              <a:ext cx="913" cy="953"/>
              <a:chOff x="1641" y="1473"/>
              <a:chExt cx="913" cy="953"/>
            </a:xfrm>
          </p:grpSpPr>
          <p:sp>
            <p:nvSpPr>
              <p:cNvPr id="70" name="Rectangle 23"/>
              <p:cNvSpPr>
                <a:spLocks noChangeArrowheads="1"/>
              </p:cNvSpPr>
              <p:nvPr/>
            </p:nvSpPr>
            <p:spPr bwMode="auto">
              <a:xfrm>
                <a:off x="1641" y="1473"/>
                <a:ext cx="822" cy="953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en-US" altLang="en-US" sz="10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1" name="Rectangle 24"/>
              <p:cNvSpPr>
                <a:spLocks noChangeArrowheads="1"/>
              </p:cNvSpPr>
              <p:nvPr/>
            </p:nvSpPr>
            <p:spPr bwMode="auto">
              <a:xfrm>
                <a:off x="2016" y="1990"/>
                <a:ext cx="444" cy="435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en-US" altLang="en-US" sz="10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" name="Text Box 25"/>
              <p:cNvSpPr txBox="1">
                <a:spLocks noChangeArrowheads="1"/>
              </p:cNvSpPr>
              <p:nvPr/>
            </p:nvSpPr>
            <p:spPr bwMode="auto">
              <a:xfrm>
                <a:off x="1779" y="1635"/>
                <a:ext cx="677" cy="154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r>
                  <a:rPr lang="en-US" altLang="en-US" sz="1000" dirty="0">
                    <a:solidFill>
                      <a:srgbClr val="0000CC"/>
                    </a:solidFill>
                    <a:latin typeface="Century Gothic" panose="020B0502020202020204" pitchFamily="34" charset="0"/>
                  </a:rPr>
                  <a:t>Line Managers</a:t>
                </a:r>
              </a:p>
            </p:txBody>
          </p:sp>
          <p:sp>
            <p:nvSpPr>
              <p:cNvPr id="73" name="Text Box 26"/>
              <p:cNvSpPr txBox="1">
                <a:spLocks noChangeArrowheads="1"/>
              </p:cNvSpPr>
              <p:nvPr/>
            </p:nvSpPr>
            <p:spPr bwMode="auto">
              <a:xfrm>
                <a:off x="2032" y="2049"/>
                <a:ext cx="522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HR</a:t>
                </a:r>
              </a:p>
              <a:p>
                <a:pPr>
                  <a:defRPr/>
                </a:pPr>
                <a:r>
                  <a:rPr lang="en-US" sz="1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Strategy </a:t>
                </a:r>
              </a:p>
              <a:p>
                <a:pPr>
                  <a:defRPr/>
                </a:pPr>
                <a:r>
                  <a:rPr lang="en-US" sz="1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&amp; Solutions</a:t>
                </a:r>
              </a:p>
            </p:txBody>
          </p:sp>
        </p:grpSp>
        <p:grpSp>
          <p:nvGrpSpPr>
            <p:cNvPr id="48" name="Group 43"/>
            <p:cNvGrpSpPr>
              <a:grpSpLocks/>
            </p:cNvGrpSpPr>
            <p:nvPr/>
          </p:nvGrpSpPr>
          <p:grpSpPr bwMode="auto">
            <a:xfrm>
              <a:off x="1901" y="2497"/>
              <a:ext cx="1077" cy="937"/>
              <a:chOff x="665" y="2206"/>
              <a:chExt cx="1949" cy="1652"/>
            </a:xfrm>
          </p:grpSpPr>
          <p:sp>
            <p:nvSpPr>
              <p:cNvPr id="64" name="Rectangle 29"/>
              <p:cNvSpPr>
                <a:spLocks noChangeArrowheads="1"/>
              </p:cNvSpPr>
              <p:nvPr/>
            </p:nvSpPr>
            <p:spPr bwMode="auto">
              <a:xfrm>
                <a:off x="665" y="2215"/>
                <a:ext cx="1488" cy="1632"/>
              </a:xfrm>
              <a:prstGeom prst="rect">
                <a:avLst/>
              </a:prstGeom>
              <a:solidFill>
                <a:srgbClr val="C7F9FD"/>
              </a:solidFill>
              <a:ln w="9525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en-US" altLang="en-US" sz="10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Rectangle 30"/>
              <p:cNvSpPr>
                <a:spLocks noChangeArrowheads="1"/>
              </p:cNvSpPr>
              <p:nvPr/>
            </p:nvSpPr>
            <p:spPr bwMode="auto">
              <a:xfrm>
                <a:off x="953" y="2206"/>
                <a:ext cx="1200" cy="1248"/>
              </a:xfrm>
              <a:prstGeom prst="rect">
                <a:avLst/>
              </a:prstGeom>
              <a:solidFill>
                <a:srgbClr val="A2B37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en-US" altLang="en-US" sz="10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6" name="Rectangle 31"/>
              <p:cNvSpPr>
                <a:spLocks noChangeArrowheads="1"/>
              </p:cNvSpPr>
              <p:nvPr/>
            </p:nvSpPr>
            <p:spPr bwMode="auto">
              <a:xfrm>
                <a:off x="1184" y="2215"/>
                <a:ext cx="960" cy="912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en-US" altLang="en-US" sz="10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7" name="Text Box 32"/>
              <p:cNvSpPr txBox="1">
                <a:spLocks noChangeArrowheads="1"/>
              </p:cNvSpPr>
              <p:nvPr/>
            </p:nvSpPr>
            <p:spPr bwMode="auto">
              <a:xfrm>
                <a:off x="1431" y="2414"/>
                <a:ext cx="778" cy="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HR</a:t>
                </a:r>
              </a:p>
              <a:p>
                <a:pPr>
                  <a:defRPr/>
                </a:pPr>
                <a:r>
                  <a:rPr lang="en-US" sz="1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Shared</a:t>
                </a:r>
              </a:p>
              <a:p>
                <a:pPr>
                  <a:defRPr/>
                </a:pPr>
                <a:r>
                  <a:rPr lang="en-US" sz="1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Services</a:t>
                </a:r>
              </a:p>
            </p:txBody>
          </p:sp>
          <p:sp>
            <p:nvSpPr>
              <p:cNvPr id="68" name="Text Box 33"/>
              <p:cNvSpPr txBox="1">
                <a:spLocks noChangeArrowheads="1"/>
              </p:cNvSpPr>
              <p:nvPr/>
            </p:nvSpPr>
            <p:spPr bwMode="auto">
              <a:xfrm>
                <a:off x="1172" y="3186"/>
                <a:ext cx="931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r>
                  <a:rPr lang="en-US" altLang="en-US" sz="1000" dirty="0">
                    <a:latin typeface="Century Gothic" panose="020B0502020202020204" pitchFamily="34" charset="0"/>
                  </a:rPr>
                  <a:t>Outsource</a:t>
                </a:r>
              </a:p>
            </p:txBody>
          </p:sp>
          <p:sp>
            <p:nvSpPr>
              <p:cNvPr id="69" name="Text Box 34"/>
              <p:cNvSpPr txBox="1">
                <a:spLocks noChangeArrowheads="1"/>
              </p:cNvSpPr>
              <p:nvPr/>
            </p:nvSpPr>
            <p:spPr bwMode="auto">
              <a:xfrm>
                <a:off x="770" y="3586"/>
                <a:ext cx="1844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r>
                  <a:rPr lang="en-US" altLang="en-US" sz="1000" dirty="0">
                    <a:latin typeface="Century Gothic" panose="020B0502020202020204" pitchFamily="34" charset="0"/>
                  </a:rPr>
                  <a:t>Information Technology</a:t>
                </a:r>
              </a:p>
            </p:txBody>
          </p:sp>
        </p:grpSp>
        <p:grpSp>
          <p:nvGrpSpPr>
            <p:cNvPr id="49" name="Group 47"/>
            <p:cNvGrpSpPr>
              <a:grpSpLocks/>
            </p:cNvGrpSpPr>
            <p:nvPr/>
          </p:nvGrpSpPr>
          <p:grpSpPr bwMode="auto">
            <a:xfrm>
              <a:off x="1514" y="1330"/>
              <a:ext cx="2546" cy="2383"/>
              <a:chOff x="1256" y="1096"/>
              <a:chExt cx="2786" cy="2569"/>
            </a:xfrm>
          </p:grpSpPr>
          <p:sp>
            <p:nvSpPr>
              <p:cNvPr id="58" name="Text Box 3"/>
              <p:cNvSpPr txBox="1">
                <a:spLocks noChangeArrowheads="1"/>
              </p:cNvSpPr>
              <p:nvPr/>
            </p:nvSpPr>
            <p:spPr bwMode="auto">
              <a:xfrm>
                <a:off x="1990" y="1096"/>
                <a:ext cx="1229" cy="271"/>
              </a:xfrm>
              <a:prstGeom prst="rect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r>
                  <a:rPr lang="en-US" altLang="en-US" sz="1000" dirty="0">
                    <a:solidFill>
                      <a:srgbClr val="0000CC"/>
                    </a:solidFill>
                    <a:latin typeface="Century Gothic" panose="020B0502020202020204" pitchFamily="34" charset="0"/>
                  </a:rPr>
                  <a:t>FUTURE / STRATEGIC FOCUS</a:t>
                </a:r>
              </a:p>
            </p:txBody>
          </p:sp>
          <p:sp>
            <p:nvSpPr>
              <p:cNvPr id="59" name="Text Box 4"/>
              <p:cNvSpPr txBox="1">
                <a:spLocks noChangeArrowheads="1"/>
              </p:cNvSpPr>
              <p:nvPr/>
            </p:nvSpPr>
            <p:spPr bwMode="auto">
              <a:xfrm>
                <a:off x="1936" y="3498"/>
                <a:ext cx="1640" cy="167"/>
              </a:xfrm>
              <a:prstGeom prst="rect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r>
                  <a:rPr lang="en-US" altLang="en-US" sz="1000" dirty="0">
                    <a:solidFill>
                      <a:srgbClr val="0000CC"/>
                    </a:solidFill>
                    <a:latin typeface="Century Gothic" panose="020B0502020202020204" pitchFamily="34" charset="0"/>
                  </a:rPr>
                  <a:t>DAY-TO-DAY / OPERATIONAL FOCUS</a:t>
                </a:r>
              </a:p>
            </p:txBody>
          </p:sp>
          <p:sp>
            <p:nvSpPr>
              <p:cNvPr id="60" name="Text Box 5"/>
              <p:cNvSpPr txBox="1">
                <a:spLocks noChangeArrowheads="1"/>
              </p:cNvSpPr>
              <p:nvPr/>
            </p:nvSpPr>
            <p:spPr bwMode="auto">
              <a:xfrm>
                <a:off x="1256" y="2237"/>
                <a:ext cx="507" cy="167"/>
              </a:xfrm>
              <a:prstGeom prst="rect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r>
                  <a:rPr lang="en-US" altLang="en-US" sz="1000" dirty="0">
                    <a:solidFill>
                      <a:srgbClr val="0000CC"/>
                    </a:solidFill>
                    <a:latin typeface="Century Gothic" panose="020B0502020202020204" pitchFamily="34" charset="0"/>
                  </a:rPr>
                  <a:t>PROCESS</a:t>
                </a:r>
              </a:p>
            </p:txBody>
          </p:sp>
          <p:sp>
            <p:nvSpPr>
              <p:cNvPr id="61" name="Text Box 6"/>
              <p:cNvSpPr txBox="1">
                <a:spLocks noChangeArrowheads="1"/>
              </p:cNvSpPr>
              <p:nvPr/>
            </p:nvSpPr>
            <p:spPr bwMode="auto">
              <a:xfrm>
                <a:off x="3607" y="2237"/>
                <a:ext cx="435" cy="167"/>
              </a:xfrm>
              <a:prstGeom prst="rect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r>
                  <a:rPr lang="en-US" altLang="en-US" sz="1000" dirty="0">
                    <a:solidFill>
                      <a:srgbClr val="0000CC"/>
                    </a:solidFill>
                    <a:latin typeface="Century Gothic" panose="020B0502020202020204" pitchFamily="34" charset="0"/>
                  </a:rPr>
                  <a:t>PEOPLE</a:t>
                </a:r>
              </a:p>
            </p:txBody>
          </p:sp>
          <p:sp>
            <p:nvSpPr>
              <p:cNvPr id="62" name="Line 36"/>
              <p:cNvSpPr>
                <a:spLocks noChangeShapeType="1"/>
              </p:cNvSpPr>
              <p:nvPr/>
            </p:nvSpPr>
            <p:spPr bwMode="auto">
              <a:xfrm>
                <a:off x="1681" y="2345"/>
                <a:ext cx="1919" cy="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Line 37"/>
              <p:cNvSpPr>
                <a:spLocks noChangeShapeType="1"/>
              </p:cNvSpPr>
              <p:nvPr/>
            </p:nvSpPr>
            <p:spPr bwMode="auto">
              <a:xfrm>
                <a:off x="2593" y="1213"/>
                <a:ext cx="0" cy="2259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0" name="Group 91"/>
            <p:cNvGrpSpPr>
              <a:grpSpLocks/>
            </p:cNvGrpSpPr>
            <p:nvPr/>
          </p:nvGrpSpPr>
          <p:grpSpPr bwMode="auto">
            <a:xfrm>
              <a:off x="2745" y="1521"/>
              <a:ext cx="977" cy="1029"/>
              <a:chOff x="2745" y="1521"/>
              <a:chExt cx="977" cy="1029"/>
            </a:xfrm>
          </p:grpSpPr>
          <p:grpSp>
            <p:nvGrpSpPr>
              <p:cNvPr id="51" name="Group 42"/>
              <p:cNvGrpSpPr>
                <a:grpSpLocks/>
              </p:cNvGrpSpPr>
              <p:nvPr/>
            </p:nvGrpSpPr>
            <p:grpSpPr bwMode="auto">
              <a:xfrm>
                <a:off x="2745" y="1521"/>
                <a:ext cx="977" cy="952"/>
                <a:chOff x="2198" y="481"/>
                <a:chExt cx="1770" cy="1680"/>
              </a:xfrm>
            </p:grpSpPr>
            <p:sp>
              <p:nvSpPr>
                <p:cNvPr id="53" name="Rectangle 8"/>
                <p:cNvSpPr>
                  <a:spLocks noChangeArrowheads="1"/>
                </p:cNvSpPr>
                <p:nvPr/>
              </p:nvSpPr>
              <p:spPr bwMode="auto">
                <a:xfrm>
                  <a:off x="2198" y="481"/>
                  <a:ext cx="1536" cy="1680"/>
                </a:xfrm>
                <a:prstGeom prst="rect">
                  <a:avLst/>
                </a:prstGeom>
                <a:solidFill>
                  <a:srgbClr val="EAF97B"/>
                </a:solidFill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/>
                  <a:endParaRPr lang="en-GB" altLang="en-US" sz="1000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4" name="Rectangle 9"/>
                <p:cNvSpPr>
                  <a:spLocks noChangeArrowheads="1"/>
                </p:cNvSpPr>
                <p:nvPr/>
              </p:nvSpPr>
              <p:spPr bwMode="auto">
                <a:xfrm>
                  <a:off x="2198" y="913"/>
                  <a:ext cx="1056" cy="1248"/>
                </a:xfrm>
                <a:prstGeom prst="rect">
                  <a:avLst/>
                </a:prstGeom>
                <a:solidFill>
                  <a:srgbClr val="FFCC66"/>
                </a:solidFill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/>
                  <a:endParaRPr lang="en-US" altLang="en-US" sz="1000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Rectangle 10"/>
                <p:cNvSpPr>
                  <a:spLocks noChangeArrowheads="1"/>
                </p:cNvSpPr>
                <p:nvPr/>
              </p:nvSpPr>
              <p:spPr bwMode="auto">
                <a:xfrm>
                  <a:off x="2208" y="1633"/>
                  <a:ext cx="576" cy="528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/>
                  <a:endParaRPr lang="en-US" altLang="en-US" sz="1000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372" y="622"/>
                  <a:ext cx="1596" cy="2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/>
                  <a:r>
                    <a:rPr lang="en-US" altLang="en-US" sz="1000" dirty="0">
                      <a:latin typeface="Century Gothic" panose="020B0502020202020204" pitchFamily="34" charset="0"/>
                    </a:rPr>
                    <a:t>External Consultants</a:t>
                  </a:r>
                </a:p>
              </p:txBody>
            </p:sp>
            <p:sp>
              <p:nvSpPr>
                <p:cNvPr id="5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207" y="1220"/>
                  <a:ext cx="1274" cy="2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/>
                  <a:r>
                    <a:rPr lang="en-US" altLang="en-US" sz="1000" dirty="0">
                      <a:solidFill>
                        <a:srgbClr val="0000CC"/>
                      </a:solidFill>
                      <a:latin typeface="Century Gothic" panose="020B0502020202020204" pitchFamily="34" charset="0"/>
                    </a:rPr>
                    <a:t>Line Managers</a:t>
                  </a:r>
                </a:p>
              </p:txBody>
            </p:sp>
          </p:grpSp>
          <p:sp>
            <p:nvSpPr>
              <p:cNvPr id="52" name="Text Box 90"/>
              <p:cNvSpPr txBox="1">
                <a:spLocks noChangeArrowheads="1"/>
              </p:cNvSpPr>
              <p:nvPr/>
            </p:nvSpPr>
            <p:spPr bwMode="auto">
              <a:xfrm>
                <a:off x="2752" y="2106"/>
                <a:ext cx="631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en-US" sz="1000" b="1" dirty="0" smtClean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>
                  <a:defRPr/>
                </a:pPr>
                <a:r>
                  <a:rPr lang="en-US" sz="1000" b="1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Organization </a:t>
                </a:r>
                <a:endParaRPr lang="en-US" sz="1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>
                  <a:defRPr/>
                </a:pPr>
                <a:r>
                  <a:rPr lang="en-US" sz="1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Development</a:t>
                </a:r>
              </a:p>
              <a:p>
                <a:pPr>
                  <a:defRPr/>
                </a:pPr>
                <a:endParaRPr lang="th-TH" sz="1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80" name="TextBox 43"/>
          <p:cNvSpPr txBox="1">
            <a:spLocks noChangeArrowheads="1"/>
          </p:cNvSpPr>
          <p:nvPr/>
        </p:nvSpPr>
        <p:spPr bwMode="auto">
          <a:xfrm>
            <a:off x="609600" y="6171796"/>
            <a:ext cx="33289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altLang="en-US" sz="1000" b="1" dirty="0"/>
              <a:t>From “The HR Value Proposition”  Dave Ulrich 2005</a:t>
            </a:r>
          </a:p>
        </p:txBody>
      </p:sp>
      <p:sp>
        <p:nvSpPr>
          <p:cNvPr id="81" name="Rectangle 10"/>
          <p:cNvSpPr>
            <a:spLocks noChangeArrowheads="1"/>
          </p:cNvSpPr>
          <p:nvPr/>
        </p:nvSpPr>
        <p:spPr bwMode="auto">
          <a:xfrm>
            <a:off x="524726" y="4602785"/>
            <a:ext cx="1063873" cy="367648"/>
          </a:xfrm>
          <a:prstGeom prst="rect">
            <a:avLst/>
          </a:prstGeom>
          <a:gradFill rotWithShape="0">
            <a:gsLst>
              <a:gs pos="0">
                <a:srgbClr val="005675"/>
              </a:gs>
              <a:gs pos="50000">
                <a:srgbClr val="00BAFC"/>
              </a:gs>
              <a:gs pos="100000">
                <a:srgbClr val="00567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HR Functional</a:t>
            </a:r>
            <a:br>
              <a:rPr lang="en-US" altLang="en-US" sz="10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en-US" altLang="en-US" sz="10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Expert</a:t>
            </a:r>
          </a:p>
        </p:txBody>
      </p:sp>
      <p:sp>
        <p:nvSpPr>
          <p:cNvPr id="82" name="Rectangle 10"/>
          <p:cNvSpPr>
            <a:spLocks noChangeArrowheads="1"/>
          </p:cNvSpPr>
          <p:nvPr/>
        </p:nvSpPr>
        <p:spPr bwMode="auto">
          <a:xfrm>
            <a:off x="512047" y="2897469"/>
            <a:ext cx="1063873" cy="367648"/>
          </a:xfrm>
          <a:prstGeom prst="rect">
            <a:avLst/>
          </a:prstGeom>
          <a:gradFill rotWithShape="0">
            <a:gsLst>
              <a:gs pos="0">
                <a:srgbClr val="005675"/>
              </a:gs>
              <a:gs pos="50000">
                <a:srgbClr val="00BAFC"/>
              </a:gs>
              <a:gs pos="100000">
                <a:srgbClr val="00567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1000" b="1" dirty="0" smtClean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Centre of Excellence</a:t>
            </a:r>
            <a:endParaRPr lang="en-US" altLang="en-US" sz="1000" b="1" dirty="0">
              <a:solidFill>
                <a:srgbClr val="FFFFF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Rectangle 10"/>
          <p:cNvSpPr>
            <a:spLocks noChangeArrowheads="1"/>
          </p:cNvSpPr>
          <p:nvPr/>
        </p:nvSpPr>
        <p:spPr bwMode="auto">
          <a:xfrm>
            <a:off x="3914622" y="2897469"/>
            <a:ext cx="1063873" cy="367648"/>
          </a:xfrm>
          <a:prstGeom prst="rect">
            <a:avLst/>
          </a:prstGeom>
          <a:gradFill rotWithShape="0">
            <a:gsLst>
              <a:gs pos="0">
                <a:srgbClr val="005675"/>
              </a:gs>
              <a:gs pos="50000">
                <a:srgbClr val="00BAFC"/>
              </a:gs>
              <a:gs pos="100000">
                <a:srgbClr val="00567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000" b="1" dirty="0" smtClean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Change Agent</a:t>
            </a:r>
            <a:endParaRPr lang="en-US" altLang="en-US" sz="1000" b="1" dirty="0">
              <a:solidFill>
                <a:srgbClr val="FFFFF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Rectangle 10"/>
          <p:cNvSpPr>
            <a:spLocks noChangeArrowheads="1"/>
          </p:cNvSpPr>
          <p:nvPr/>
        </p:nvSpPr>
        <p:spPr bwMode="auto">
          <a:xfrm>
            <a:off x="3945638" y="4620733"/>
            <a:ext cx="1063873" cy="367648"/>
          </a:xfrm>
          <a:prstGeom prst="rect">
            <a:avLst/>
          </a:prstGeom>
          <a:gradFill rotWithShape="0">
            <a:gsLst>
              <a:gs pos="0">
                <a:srgbClr val="005675"/>
              </a:gs>
              <a:gs pos="50000">
                <a:srgbClr val="00BAFC"/>
              </a:gs>
              <a:gs pos="100000">
                <a:srgbClr val="00567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HR </a:t>
            </a:r>
            <a:r>
              <a:rPr lang="en-US" altLang="en-US" sz="1000" b="1" dirty="0" smtClean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Business Partner</a:t>
            </a:r>
            <a:endParaRPr lang="en-US" altLang="en-US" sz="1000" b="1" dirty="0">
              <a:solidFill>
                <a:srgbClr val="FFFFF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5" name="Content Placeholder 2"/>
          <p:cNvSpPr>
            <a:spLocks noGrp="1"/>
          </p:cNvSpPr>
          <p:nvPr>
            <p:ph sz="quarter" idx="1"/>
          </p:nvPr>
        </p:nvSpPr>
        <p:spPr>
          <a:xfrm>
            <a:off x="5796136" y="2348880"/>
            <a:ext cx="2933514" cy="2913014"/>
          </a:xfrm>
        </p:spPr>
        <p:txBody>
          <a:bodyPr/>
          <a:lstStyle/>
          <a:p>
            <a:pPr lvl="0"/>
            <a:endParaRPr lang="en-US" sz="1400" dirty="0" smtClean="0"/>
          </a:p>
          <a:p>
            <a:pPr marL="0" indent="0">
              <a:buNone/>
            </a:pPr>
            <a:r>
              <a:rPr lang="th-TH" sz="1400" dirty="0" smtClean="0"/>
              <a:t>สมรรถนะที่จำเป็นสำหรับนักบริหาร</a:t>
            </a:r>
            <a:r>
              <a:rPr lang="th-TH" sz="1400" dirty="0"/>
              <a:t>ทรัพยากร</a:t>
            </a:r>
            <a:r>
              <a:rPr lang="th-TH" sz="1400" dirty="0" smtClean="0"/>
              <a:t>บุคคล</a:t>
            </a:r>
            <a:endParaRPr lang="en-US" sz="1400" dirty="0" smtClean="0"/>
          </a:p>
          <a:p>
            <a:pPr marL="0" indent="0">
              <a:buNone/>
            </a:pPr>
            <a:endParaRPr lang="th-TH" sz="1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th-TH" sz="1400" dirty="0" smtClean="0">
                <a:solidFill>
                  <a:srgbClr val="FF0000"/>
                </a:solidFill>
              </a:rPr>
              <a:t>สมรรถนะในวิชาชีพทั้งเชิงลึกและด้านกว้าง </a:t>
            </a:r>
            <a:endParaRPr lang="en-US" sz="1400" dirty="0" smtClean="0">
              <a:solidFill>
                <a:srgbClr val="FF0000"/>
              </a:solidFill>
            </a:endParaRPr>
          </a:p>
          <a:p>
            <a:pPr marL="366713" lvl="1" indent="0"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(Functional / Technical Competency)</a:t>
            </a:r>
          </a:p>
          <a:p>
            <a:pPr marL="366713" lvl="1" indent="0">
              <a:buNone/>
            </a:pPr>
            <a:endParaRPr lang="th-TH" sz="1400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th-TH" sz="1400" dirty="0" smtClean="0">
                <a:solidFill>
                  <a:srgbClr val="FF0000"/>
                </a:solidFill>
              </a:rPr>
              <a:t>คุณลักษณะเชิงพฤติกรรมอื่นๆ</a:t>
            </a:r>
            <a:endParaRPr lang="en-US" sz="1400" dirty="0">
              <a:solidFill>
                <a:srgbClr val="FF0000"/>
              </a:solidFill>
            </a:endParaRPr>
          </a:p>
          <a:p>
            <a:pPr marL="366713" lvl="1" indent="0"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(Generic / Managerial Competency)</a:t>
            </a:r>
          </a:p>
        </p:txBody>
      </p:sp>
      <p:sp>
        <p:nvSpPr>
          <p:cNvPr id="3" name="Isosceles Triangle 2"/>
          <p:cNvSpPr/>
          <p:nvPr/>
        </p:nvSpPr>
        <p:spPr>
          <a:xfrm rot="5400000">
            <a:off x="4293645" y="3867806"/>
            <a:ext cx="2289427" cy="205062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4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 uiExpand="1" build="p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863032" y="4797152"/>
            <a:ext cx="681342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400" kern="120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ตัวแบบสมรรถนะนักบริหารทรัพยากรบุคคล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4293096"/>
            <a:ext cx="101021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7907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ที่มา </a:t>
            </a:r>
            <a:r>
              <a:rPr lang="en-US" dirty="0" smtClean="0"/>
              <a:t>: </a:t>
            </a:r>
            <a:r>
              <a:rPr lang="th-TH" dirty="0" smtClean="0"/>
              <a:t>วิธีการศึกษา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259632" y="1772816"/>
          <a:ext cx="655272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51520" y="3443804"/>
            <a:ext cx="3582000" cy="916655"/>
            <a:chOff x="575620" y="3443804"/>
            <a:chExt cx="3204292" cy="916655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1451449" y="3443804"/>
              <a:ext cx="2328463" cy="839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D3DB7"/>
                  </a:solidFill>
                  <a:latin typeface="Century Gothic" pitchFamily="34" charset="0"/>
                  <a:ea typeface="Tahoma" pitchFamily="-106" charset="0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3D3DB7"/>
                  </a:solidFill>
                  <a:latin typeface="Century Gothic" pitchFamily="34" charset="0"/>
                  <a:ea typeface="Tahoma" pitchFamily="-106" charset="0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D3DB7"/>
                  </a:solidFill>
                  <a:latin typeface="Century Gothic" pitchFamily="34" charset="0"/>
                  <a:ea typeface="Tahoma" pitchFamily="-106" charset="0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3D3DB7"/>
                  </a:solidFill>
                  <a:latin typeface="Century Gothic" pitchFamily="34" charset="0"/>
                  <a:ea typeface="Tahoma" pitchFamily="-106" charset="0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3D3DB7"/>
                  </a:solidFill>
                  <a:latin typeface="Century Gothic" pitchFamily="34" charset="0"/>
                  <a:ea typeface="Tahoma" pitchFamily="-106" charset="0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b="1" kern="0" dirty="0" smtClean="0">
                  <a:solidFill>
                    <a:schemeClr val="accent3">
                      <a:lumMod val="50000"/>
                    </a:schemeClr>
                  </a:solidFill>
                </a:rPr>
                <a:t>2. Books &amp; Researches</a:t>
              </a:r>
            </a:p>
            <a:p>
              <a:r>
                <a:rPr lang="en-US" sz="1600" b="0" kern="0" dirty="0" smtClean="0">
                  <a:solidFill>
                    <a:schemeClr val="accent3">
                      <a:lumMod val="50000"/>
                    </a:schemeClr>
                  </a:solidFill>
                </a:rPr>
                <a:t>Dave Ulrich’s Model</a:t>
              </a:r>
            </a:p>
            <a:p>
              <a:r>
                <a:rPr lang="en-US" sz="1600" kern="0" dirty="0" smtClean="0">
                  <a:solidFill>
                    <a:schemeClr val="accent3">
                      <a:lumMod val="50000"/>
                    </a:schemeClr>
                  </a:solidFill>
                </a:rPr>
                <a:t>21</a:t>
              </a:r>
              <a:r>
                <a:rPr lang="en-US" sz="1600" kern="0" baseline="30000" dirty="0" smtClean="0">
                  <a:solidFill>
                    <a:schemeClr val="accent3">
                      <a:lumMod val="50000"/>
                    </a:schemeClr>
                  </a:solidFill>
                </a:rPr>
                <a:t>st</a:t>
              </a:r>
              <a:r>
                <a:rPr lang="en-US" sz="1600" kern="0" dirty="0" smtClean="0">
                  <a:solidFill>
                    <a:schemeClr val="accent3">
                      <a:lumMod val="50000"/>
                    </a:schemeClr>
                  </a:solidFill>
                </a:rPr>
                <a:t> Century</a:t>
              </a:r>
              <a:r>
                <a:rPr lang="th-TH" sz="1600" kern="0" dirty="0" smtClean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sz="1600" kern="0" dirty="0" smtClean="0">
                  <a:solidFill>
                    <a:schemeClr val="accent3">
                      <a:lumMod val="50000"/>
                    </a:schemeClr>
                  </a:solidFill>
                </a:rPr>
                <a:t>Learning</a:t>
              </a:r>
              <a:endParaRPr lang="en-US" sz="1600" b="0" kern="0" dirty="0" smtClean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pic>
          <p:nvPicPr>
            <p:cNvPr id="13" name="Picture 10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620" y="3492424"/>
              <a:ext cx="836631" cy="868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907704" y="4941168"/>
            <a:ext cx="4821810" cy="1064956"/>
            <a:chOff x="2609408" y="4976659"/>
            <a:chExt cx="3525316" cy="1064956"/>
          </a:xfrm>
        </p:grpSpPr>
        <p:graphicFrame>
          <p:nvGraphicFramePr>
            <p:cNvPr id="12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2609408" y="5195608"/>
            <a:ext cx="791466" cy="6270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42" name="Clip" r:id="rId9" imgW="4519613" imgH="3467100" progId="">
                    <p:embed/>
                  </p:oleObj>
                </mc:Choice>
                <mc:Fallback>
                  <p:oleObj name="Clip" r:id="rId9" imgW="4519613" imgH="3467100" progId="">
                    <p:embed/>
                    <p:pic>
                      <p:nvPicPr>
                        <p:cNvPr id="0" name="Picture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9408" y="5195608"/>
                          <a:ext cx="791466" cy="6270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ontent Placeholder 2"/>
            <p:cNvSpPr txBox="1">
              <a:spLocks/>
            </p:cNvSpPr>
            <p:nvPr/>
          </p:nvSpPr>
          <p:spPr bwMode="auto">
            <a:xfrm>
              <a:off x="3506767" y="4976659"/>
              <a:ext cx="2627957" cy="1064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D3DB7"/>
                  </a:solidFill>
                  <a:latin typeface="Century Gothic" pitchFamily="34" charset="0"/>
                  <a:ea typeface="Tahoma" pitchFamily="-106" charset="0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3D3DB7"/>
                  </a:solidFill>
                  <a:latin typeface="Century Gothic" pitchFamily="34" charset="0"/>
                  <a:ea typeface="Tahoma" pitchFamily="-106" charset="0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D3DB7"/>
                  </a:solidFill>
                  <a:latin typeface="Century Gothic" pitchFamily="34" charset="0"/>
                  <a:ea typeface="Tahoma" pitchFamily="-106" charset="0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3D3DB7"/>
                  </a:solidFill>
                  <a:latin typeface="Century Gothic" pitchFamily="34" charset="0"/>
                  <a:ea typeface="Tahoma" pitchFamily="-106" charset="0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3D3DB7"/>
                  </a:solidFill>
                  <a:latin typeface="Century Gothic" pitchFamily="34" charset="0"/>
                  <a:ea typeface="Tahoma" pitchFamily="-106" charset="0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b="1" kern="0" dirty="0" smtClean="0">
                  <a:solidFill>
                    <a:srgbClr val="0070C0"/>
                  </a:solidFill>
                </a:rPr>
                <a:t>3. Top Management &amp; HR Opinion</a:t>
              </a:r>
            </a:p>
            <a:p>
              <a:r>
                <a:rPr lang="en-US" sz="1600" kern="0" dirty="0">
                  <a:solidFill>
                    <a:srgbClr val="0070C0"/>
                  </a:solidFill>
                </a:rPr>
                <a:t>Top Executive Interview</a:t>
              </a:r>
            </a:p>
            <a:p>
              <a:r>
                <a:rPr lang="en-US" sz="1600" kern="0" dirty="0" smtClean="0">
                  <a:solidFill>
                    <a:srgbClr val="FF0000"/>
                  </a:solidFill>
                </a:rPr>
                <a:t>Survey Results from Top Management &amp; HR</a:t>
              </a:r>
              <a:endParaRPr lang="en-US" sz="1600" b="0" kern="0" dirty="0" smtClean="0">
                <a:solidFill>
                  <a:srgbClr val="FF0000"/>
                </a:solidFill>
              </a:endParaRPr>
            </a:p>
            <a:p>
              <a:endParaRPr lang="en-US" sz="1600" b="0" kern="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16450" y="3212976"/>
            <a:ext cx="3157978" cy="2054925"/>
            <a:chOff x="5707458" y="2583741"/>
            <a:chExt cx="2824981" cy="2054925"/>
          </a:xfrm>
        </p:grpSpPr>
        <p:graphicFrame>
          <p:nvGraphicFramePr>
            <p:cNvPr id="9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7310368" y="3951893"/>
            <a:ext cx="775419" cy="6867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43" name="Clip" r:id="rId11" imgW="2305202" imgH="1884578" progId="">
                    <p:embed/>
                  </p:oleObj>
                </mc:Choice>
                <mc:Fallback>
                  <p:oleObj name="Clip" r:id="rId11" imgW="2305202" imgH="1884578" progId="">
                    <p:embed/>
                    <p:pic>
                      <p:nvPicPr>
                        <p:cNvPr id="0" name="Picture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0368" y="3951893"/>
                          <a:ext cx="775419" cy="6867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Content Placeholder 2"/>
            <p:cNvSpPr txBox="1">
              <a:spLocks/>
            </p:cNvSpPr>
            <p:nvPr/>
          </p:nvSpPr>
          <p:spPr bwMode="auto">
            <a:xfrm>
              <a:off x="5707458" y="2583741"/>
              <a:ext cx="2824981" cy="1309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D3DB7"/>
                  </a:solidFill>
                  <a:latin typeface="Century Gothic" pitchFamily="34" charset="0"/>
                  <a:ea typeface="Tahoma" pitchFamily="-106" charset="0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3D3DB7"/>
                  </a:solidFill>
                  <a:latin typeface="Century Gothic" pitchFamily="34" charset="0"/>
                  <a:ea typeface="Tahoma" pitchFamily="-106" charset="0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D3DB7"/>
                  </a:solidFill>
                  <a:latin typeface="Century Gothic" pitchFamily="34" charset="0"/>
                  <a:ea typeface="Tahoma" pitchFamily="-106" charset="0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3D3DB7"/>
                  </a:solidFill>
                  <a:latin typeface="Century Gothic" pitchFamily="34" charset="0"/>
                  <a:ea typeface="Tahoma" pitchFamily="-106" charset="0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3D3DB7"/>
                  </a:solidFill>
                  <a:latin typeface="Century Gothic" pitchFamily="34" charset="0"/>
                  <a:ea typeface="Tahoma" pitchFamily="-106" charset="0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b="1" kern="0" dirty="0" smtClean="0">
                  <a:solidFill>
                    <a:srgbClr val="FF0000"/>
                  </a:solidFill>
                </a:rPr>
                <a:t>4. HR Workshop/Focus Group </a:t>
              </a:r>
            </a:p>
            <a:p>
              <a:r>
                <a:rPr lang="en-US" sz="1600" kern="0" dirty="0" smtClean="0">
                  <a:solidFill>
                    <a:srgbClr val="FF0000"/>
                  </a:solidFill>
                </a:rPr>
                <a:t>HR Focus Group </a:t>
              </a:r>
            </a:p>
            <a:p>
              <a:r>
                <a:rPr lang="en-US" sz="1600" kern="0" dirty="0" smtClean="0">
                  <a:solidFill>
                    <a:srgbClr val="FF0000"/>
                  </a:solidFill>
                </a:rPr>
                <a:t>HR Executives Workshop </a:t>
              </a:r>
            </a:p>
            <a:p>
              <a:r>
                <a:rPr lang="en-US" sz="1600" kern="0" dirty="0" smtClean="0">
                  <a:solidFill>
                    <a:srgbClr val="FF0000"/>
                  </a:solidFill>
                </a:rPr>
                <a:t>HR Working Team Discussion</a:t>
              </a:r>
            </a:p>
            <a:p>
              <a:endParaRPr lang="en-US" sz="1600" b="0" kern="0" dirty="0" smtClean="0">
                <a:solidFill>
                  <a:srgbClr val="FF0000"/>
                </a:solidFill>
              </a:endParaRPr>
            </a:p>
            <a:p>
              <a:pPr marL="0" indent="0">
                <a:buNone/>
              </a:pPr>
              <a:r>
                <a:rPr lang="en-US" sz="1600" b="0" kern="0" dirty="0" smtClean="0">
                  <a:solidFill>
                    <a:srgbClr val="FF0000"/>
                  </a:solidFill>
                </a:rPr>
                <a:t>  </a:t>
              </a:r>
              <a:endParaRPr lang="en-US" sz="1600" b="0" kern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517078" y="1912940"/>
            <a:ext cx="3567090" cy="925557"/>
            <a:chOff x="2661094" y="1912940"/>
            <a:chExt cx="3190954" cy="925557"/>
          </a:xfrm>
        </p:grpSpPr>
        <p:graphicFrame>
          <p:nvGraphicFramePr>
            <p:cNvPr id="14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2661094" y="1912940"/>
            <a:ext cx="818162" cy="676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44" name="Clip" r:id="rId13" imgW="3537814" imgH="2145182" progId="">
                    <p:embed/>
                  </p:oleObj>
                </mc:Choice>
                <mc:Fallback>
                  <p:oleObj name="Clip" r:id="rId13" imgW="3537814" imgH="2145182" progId="">
                    <p:embed/>
                    <p:pic>
                      <p:nvPicPr>
                        <p:cNvPr id="0" name="Picture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1094" y="1912940"/>
                          <a:ext cx="818162" cy="6765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Content Placeholder 2"/>
            <p:cNvSpPr txBox="1">
              <a:spLocks/>
            </p:cNvSpPr>
            <p:nvPr/>
          </p:nvSpPr>
          <p:spPr bwMode="auto">
            <a:xfrm>
              <a:off x="3635896" y="1916832"/>
              <a:ext cx="2216152" cy="92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D3DB7"/>
                  </a:solidFill>
                  <a:latin typeface="Century Gothic" pitchFamily="34" charset="0"/>
                  <a:ea typeface="Tahoma" pitchFamily="-106" charset="0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3D3DB7"/>
                  </a:solidFill>
                  <a:latin typeface="Century Gothic" pitchFamily="34" charset="0"/>
                  <a:ea typeface="Tahoma" pitchFamily="-106" charset="0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D3DB7"/>
                  </a:solidFill>
                  <a:latin typeface="Century Gothic" pitchFamily="34" charset="0"/>
                  <a:ea typeface="Tahoma" pitchFamily="-106" charset="0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3D3DB7"/>
                  </a:solidFill>
                  <a:latin typeface="Century Gothic" pitchFamily="34" charset="0"/>
                  <a:ea typeface="Tahoma" pitchFamily="-106" charset="0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3D3DB7"/>
                  </a:solidFill>
                  <a:latin typeface="Century Gothic" pitchFamily="34" charset="0"/>
                  <a:ea typeface="Tahoma" pitchFamily="-106" charset="0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b="1" kern="0" dirty="0" smtClean="0">
                  <a:solidFill>
                    <a:schemeClr val="tx1"/>
                  </a:solidFill>
                </a:rPr>
                <a:t>1. Best Practices Study</a:t>
              </a:r>
            </a:p>
            <a:p>
              <a:r>
                <a:rPr lang="en-US" sz="1600" kern="0" dirty="0" smtClean="0">
                  <a:solidFill>
                    <a:schemeClr val="tx1"/>
                  </a:solidFill>
                </a:rPr>
                <a:t>3 Countries </a:t>
              </a:r>
            </a:p>
            <a:p>
              <a:r>
                <a:rPr lang="en-US" sz="1600" kern="0" dirty="0" smtClean="0">
                  <a:solidFill>
                    <a:schemeClr val="tx1"/>
                  </a:solidFill>
                </a:rPr>
                <a:t>PMAT</a:t>
              </a:r>
              <a:endParaRPr lang="en-US" sz="1600" kern="0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707904" y="3443804"/>
            <a:ext cx="1656184" cy="92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D3DB7"/>
                </a:solidFill>
                <a:latin typeface="Century Gothic" pitchFamily="34" charset="0"/>
                <a:ea typeface="Tahoma" pitchFamily="-106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D3DB7"/>
                </a:solidFill>
                <a:latin typeface="Century Gothic" pitchFamily="34" charset="0"/>
                <a:ea typeface="Tahoma" pitchFamily="-106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D3DB7"/>
                </a:solidFill>
                <a:latin typeface="Century Gothic" pitchFamily="34" charset="0"/>
                <a:ea typeface="Tahoma" pitchFamily="-106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D3DB7"/>
                </a:solidFill>
                <a:latin typeface="Century Gothic" pitchFamily="34" charset="0"/>
                <a:ea typeface="Tahoma" pitchFamily="-106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D3DB7"/>
                </a:solidFill>
                <a:latin typeface="Century Gothic" pitchFamily="34" charset="0"/>
                <a:ea typeface="Tahoma" pitchFamily="-106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HR Occupational </a:t>
            </a:r>
            <a:r>
              <a:rPr lang="en-US" sz="1400" b="1" dirty="0">
                <a:solidFill>
                  <a:schemeClr val="tx1"/>
                </a:solidFill>
              </a:rPr>
              <a:t>Standard &amp; Professional Qualification</a:t>
            </a:r>
            <a:endParaRPr lang="en-US" sz="1400" b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7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Best Practices Study</a:t>
            </a:r>
            <a:endParaRPr lang="th-TH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25522373"/>
              </p:ext>
            </p:extLst>
          </p:nvPr>
        </p:nvGraphicFramePr>
        <p:xfrm>
          <a:off x="609600" y="1988841"/>
          <a:ext cx="3436930" cy="2351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-655178" y="4458598"/>
            <a:ext cx="51257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Body of Knowledge  and  Required Professional Capabilities</a:t>
            </a:r>
          </a:p>
        </p:txBody>
      </p:sp>
      <p:pic>
        <p:nvPicPr>
          <p:cNvPr id="6" name="ตัวแทนเนื้อหา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7503" y="1772816"/>
            <a:ext cx="2016224" cy="2016224"/>
          </a:xfrm>
          <a:prstGeom prst="rect">
            <a:avLst/>
          </a:prstGeom>
        </p:spPr>
      </p:pic>
      <p:pic>
        <p:nvPicPr>
          <p:cNvPr id="7" name="รูปภาพ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69" y="3150959"/>
            <a:ext cx="1056134" cy="63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36915" y="5668358"/>
            <a:ext cx="1499746" cy="73158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3" t="9183" r="15500" b="9183"/>
          <a:stretch>
            <a:fillRect/>
          </a:stretch>
        </p:blipFill>
        <p:spPr bwMode="auto">
          <a:xfrm>
            <a:off x="323528" y="1652558"/>
            <a:ext cx="1584176" cy="60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รูปภาพ 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80112" y="4997999"/>
            <a:ext cx="1426588" cy="713294"/>
          </a:xfrm>
          <a:prstGeom prst="rect">
            <a:avLst/>
          </a:prstGeom>
        </p:spPr>
      </p:pic>
      <p:pic>
        <p:nvPicPr>
          <p:cNvPr id="11" name="รูปภาพ 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7" t="4934" r="20286" b="10800"/>
          <a:stretch/>
        </p:blipFill>
        <p:spPr>
          <a:xfrm>
            <a:off x="5927503" y="3997608"/>
            <a:ext cx="2159058" cy="2207968"/>
          </a:xfrm>
          <a:prstGeom prst="rect">
            <a:avLst/>
          </a:prstGeom>
        </p:spPr>
      </p:pic>
      <p:sp>
        <p:nvSpPr>
          <p:cNvPr id="12" name="สี่เหลี่ยมผืนผ้า 7"/>
          <p:cNvSpPr/>
          <p:nvPr/>
        </p:nvSpPr>
        <p:spPr>
          <a:xfrm>
            <a:off x="5541690" y="6184608"/>
            <a:ext cx="27878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PMAT HR Competency </a:t>
            </a:r>
            <a:r>
              <a:rPr lang="en-US" sz="16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Model</a:t>
            </a:r>
            <a:endParaRPr lang="en-US" sz="16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205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/>
              <a:t>2. Books &amp; Researches</a:t>
            </a:r>
            <a:endParaRPr lang="en-US" dirty="0"/>
          </a:p>
        </p:txBody>
      </p:sp>
      <p:pic>
        <p:nvPicPr>
          <p:cNvPr id="3" name="Picture 2" descr="C:\Users\Vrt\Downloads\HRCS-Competency-Mod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739"/>
            <a:ext cx="2952328" cy="292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67544" y="2011288"/>
            <a:ext cx="4006731" cy="4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0" kern="120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9pPr>
          </a:lstStyle>
          <a:p>
            <a:pPr algn="ctr"/>
            <a:r>
              <a:rPr lang="en-US" sz="1600" dirty="0" smtClean="0">
                <a:solidFill>
                  <a:srgbClr val="002060"/>
                </a:solidFill>
                <a:cs typeface="FreesiaUPC" pitchFamily="34" charset="-34"/>
              </a:rPr>
              <a:t>HR Competency Model </a:t>
            </a:r>
            <a:endParaRPr lang="th-TH" sz="1600" dirty="0" smtClean="0">
              <a:solidFill>
                <a:srgbClr val="002060"/>
              </a:solidFill>
              <a:cs typeface="FreesiaUPC" pitchFamily="34" charset="-34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FreesiaUPC" pitchFamily="34" charset="-34"/>
              </a:rPr>
              <a:t>by Dave Ulrich</a:t>
            </a:r>
            <a:endParaRPr lang="th-TH" sz="1600" dirty="0">
              <a:solidFill>
                <a:srgbClr val="002060"/>
              </a:solidFill>
              <a:cs typeface="FreesiaUPC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927969"/>
            <a:ext cx="3346084" cy="227913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5436096" y="1412776"/>
            <a:ext cx="2578988" cy="5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0" kern="120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9pPr>
          </a:lstStyle>
          <a:p>
            <a:r>
              <a:rPr lang="th-TH" sz="1600" dirty="0" smtClean="0">
                <a:solidFill>
                  <a:schemeClr val="accent1">
                    <a:lumMod val="50000"/>
                  </a:schemeClr>
                </a:solidFill>
              </a:rPr>
              <a:t>21</a:t>
            </a:r>
            <a:r>
              <a:rPr lang="en-US" sz="1600" baseline="30000" dirty="0" err="1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 Century Learning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3621" y="4415267"/>
            <a:ext cx="3528392" cy="244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4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648" y="1443521"/>
            <a:ext cx="4372400" cy="869950"/>
          </a:xfrm>
        </p:spPr>
        <p:txBody>
          <a:bodyPr>
            <a:noAutofit/>
          </a:bodyPr>
          <a:lstStyle/>
          <a:p>
            <a:r>
              <a:rPr lang="en-US" sz="1050" dirty="0" smtClean="0">
                <a:cs typeface="FreesiaUPC" pitchFamily="34" charset="-34"/>
              </a:rPr>
              <a:t>B. </a:t>
            </a:r>
            <a:r>
              <a:rPr lang="en-US" sz="1050" kern="0" dirty="0" smtClean="0"/>
              <a:t>HR </a:t>
            </a:r>
            <a:r>
              <a:rPr lang="en-US" sz="1050" kern="0" dirty="0"/>
              <a:t>Management </a:t>
            </a:r>
            <a:r>
              <a:rPr lang="en-US" sz="1050" kern="0" dirty="0" smtClean="0"/>
              <a:t>Survey</a:t>
            </a:r>
            <a:r>
              <a:rPr lang="en-US" sz="1050" dirty="0" smtClean="0">
                <a:cs typeface="FreesiaUPC" pitchFamily="34" charset="-34"/>
              </a:rPr>
              <a:t> </a:t>
            </a:r>
            <a:r>
              <a:rPr lang="en-US" sz="1050" dirty="0">
                <a:cs typeface="FreesiaUPC" pitchFamily="34" charset="-34"/>
              </a:rPr>
              <a:t>: </a:t>
            </a:r>
            <a:r>
              <a:rPr lang="en-US" sz="1050" dirty="0" smtClean="0">
                <a:cs typeface="FreesiaUPC" pitchFamily="34" charset="-34"/>
              </a:rPr>
              <a:t>Generic/Managerial Competency</a:t>
            </a:r>
            <a:endParaRPr lang="th-TH" sz="1050" dirty="0">
              <a:cs typeface="FreesiaUPC" pitchFamily="34" charset="-34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021282514"/>
              </p:ext>
            </p:extLst>
          </p:nvPr>
        </p:nvGraphicFramePr>
        <p:xfrm>
          <a:off x="4453137" y="2052867"/>
          <a:ext cx="3924245" cy="2015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612648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0" kern="120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9pPr>
          </a:lstStyle>
          <a:p>
            <a:r>
              <a:rPr lang="en-US" kern="0" dirty="0"/>
              <a:t>3. Top Management &amp; HR </a:t>
            </a:r>
            <a:r>
              <a:rPr lang="en-US" kern="0" dirty="0" smtClean="0"/>
              <a:t>Opinion</a:t>
            </a:r>
            <a:endParaRPr lang="en-US" kern="0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976428" y="3853845"/>
            <a:ext cx="478962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0" kern="120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9pPr>
          </a:lstStyle>
          <a:p>
            <a:pPr algn="ctr"/>
            <a:r>
              <a:rPr lang="en-US" sz="1050" kern="0" dirty="0" smtClean="0"/>
              <a:t>C. Top </a:t>
            </a:r>
            <a:r>
              <a:rPr lang="en-US" sz="1050" kern="0" dirty="0"/>
              <a:t>Executives </a:t>
            </a:r>
            <a:r>
              <a:rPr lang="en-US" sz="1050" kern="0" dirty="0" smtClean="0"/>
              <a:t>Survey</a:t>
            </a:r>
            <a:r>
              <a:rPr lang="en-US" sz="1050" dirty="0" smtClean="0">
                <a:cs typeface="FreesiaUPC" pitchFamily="34" charset="-34"/>
              </a:rPr>
              <a:t> : Generic/Managerial Competency</a:t>
            </a:r>
            <a:endParaRPr lang="th-TH" sz="1050" dirty="0">
              <a:cs typeface="FreesiaUPC" pitchFamily="34" charset="-34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6417404"/>
              </p:ext>
            </p:extLst>
          </p:nvPr>
        </p:nvGraphicFramePr>
        <p:xfrm>
          <a:off x="4228456" y="4293096"/>
          <a:ext cx="423197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 bwMode="auto">
          <a:xfrm>
            <a:off x="158499" y="1423210"/>
            <a:ext cx="450874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0" kern="120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9pPr>
          </a:lstStyle>
          <a:p>
            <a:pPr marL="228600" indent="-228600" algn="ctr">
              <a:buAutoNum type="alphaUcPeriod"/>
            </a:pPr>
            <a:r>
              <a:rPr lang="en-US" sz="1050" kern="0" dirty="0" smtClean="0"/>
              <a:t>HR Management Survey </a:t>
            </a:r>
            <a:r>
              <a:rPr lang="en-US" sz="1050" dirty="0" smtClean="0">
                <a:cs typeface="FreesiaUPC" pitchFamily="34" charset="-34"/>
              </a:rPr>
              <a:t>: Functional / </a:t>
            </a:r>
            <a:endParaRPr lang="th-TH" sz="1050" dirty="0" smtClean="0">
              <a:cs typeface="FreesiaUPC" pitchFamily="34" charset="-34"/>
            </a:endParaRPr>
          </a:p>
          <a:p>
            <a:pPr algn="ctr"/>
            <a:r>
              <a:rPr lang="en-US" sz="1050" dirty="0" smtClean="0">
                <a:cs typeface="FreesiaUPC" pitchFamily="34" charset="-34"/>
              </a:rPr>
              <a:t>Technical Competency</a:t>
            </a:r>
            <a:endParaRPr lang="th-TH" sz="1050" dirty="0">
              <a:cs typeface="FreesiaUPC" pitchFamily="34" charset="-3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37945" y="3839443"/>
            <a:ext cx="2537460" cy="3025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37945" y="5556657"/>
            <a:ext cx="2537460" cy="30255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42493" y="3115695"/>
            <a:ext cx="2537460" cy="30255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37945" y="3475735"/>
            <a:ext cx="2537460" cy="3025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42493" y="4843887"/>
            <a:ext cx="2537460" cy="30255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37945" y="2764122"/>
            <a:ext cx="2537460" cy="2241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solidFill>
                <a:prstClr val="white"/>
              </a:solidFill>
            </a:endParaRPr>
          </a:p>
        </p:txBody>
      </p:sp>
      <p:graphicFrame>
        <p:nvGraphicFramePr>
          <p:cNvPr id="2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7978742"/>
              </p:ext>
            </p:extLst>
          </p:nvPr>
        </p:nvGraphicFramePr>
        <p:xfrm>
          <a:off x="1115616" y="2244999"/>
          <a:ext cx="2400300" cy="3549519"/>
        </p:xfrm>
        <a:graphic>
          <a:graphicData uri="http://schemas.openxmlformats.org/drawingml/2006/table">
            <a:tbl>
              <a:tblPr firstRow="1" firstCol="1">
                <a:tableStyleId>{D27102A9-8310-4765-A935-A1911B00CA55}</a:tableStyleId>
              </a:tblPr>
              <a:tblGrid>
                <a:gridCol w="2097321"/>
                <a:gridCol w="302979"/>
              </a:tblGrid>
              <a:tr h="41148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 smtClean="0">
                          <a:effectLst/>
                        </a:rPr>
                        <a:t>Future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</a:tr>
              <a:tr h="348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 Strategy &amp; Integration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th-TH" sz="15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48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Organization Development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th-TH" sz="15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48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Performance Management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th-TH" sz="15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48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Career Development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th-TH" sz="15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48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Learning &amp; Development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48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Compensation &amp; Benefits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48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Workforce Planning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48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Recruitment &amp; Selection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48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Employee Relations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126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854621" cy="764498"/>
          </a:xfrm>
        </p:spPr>
        <p:txBody>
          <a:bodyPr>
            <a:noAutofit/>
          </a:bodyPr>
          <a:lstStyle/>
          <a:p>
            <a:r>
              <a:rPr lang="en-US" kern="0" dirty="0">
                <a:solidFill>
                  <a:schemeClr val="accent1">
                    <a:lumMod val="50000"/>
                  </a:schemeClr>
                </a:solidFill>
              </a:rPr>
              <a:t>4. HR Workshop/Focus Group </a:t>
            </a:r>
            <a:endParaRPr lang="th-TH" dirty="0">
              <a:solidFill>
                <a:schemeClr val="accent1">
                  <a:lumMod val="50000"/>
                </a:schemeClr>
              </a:solidFill>
              <a:cs typeface="FreesiaUPC" pitchFamily="34" charset="-34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2915816" y="3429000"/>
            <a:ext cx="5184576" cy="129614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HR Functional Mapping</a:t>
            </a:r>
          </a:p>
          <a:p>
            <a:r>
              <a:rPr lang="en-US" sz="1800" dirty="0" smtClean="0"/>
              <a:t>HR </a:t>
            </a:r>
            <a:r>
              <a:rPr lang="en-US" sz="1800" dirty="0"/>
              <a:t>Competency </a:t>
            </a:r>
            <a:r>
              <a:rPr lang="en-US" sz="1800" dirty="0" smtClean="0"/>
              <a:t>Workshop / Focus Group </a:t>
            </a:r>
          </a:p>
          <a:p>
            <a:r>
              <a:rPr lang="en-US" sz="1800" dirty="0" smtClean="0"/>
              <a:t>16 Time – November 2014</a:t>
            </a:r>
            <a:endParaRPr lang="th-TH" sz="1800" dirty="0"/>
          </a:p>
          <a:p>
            <a:endParaRPr lang="en-US" sz="1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971328" y="4869160"/>
            <a:ext cx="376091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rgbClr val="7030A0"/>
                </a:solidFill>
              </a:rPr>
              <a:t>HR Executive Workshop</a:t>
            </a:r>
          </a:p>
          <a:p>
            <a:r>
              <a:rPr lang="en-US" sz="1800" dirty="0" smtClean="0">
                <a:solidFill>
                  <a:srgbClr val="7030A0"/>
                </a:solidFill>
              </a:rPr>
              <a:t>HR Executive Workshop </a:t>
            </a:r>
          </a:p>
          <a:p>
            <a:r>
              <a:rPr lang="en-US" sz="1800" dirty="0" smtClean="0">
                <a:solidFill>
                  <a:srgbClr val="7030A0"/>
                </a:solidFill>
              </a:rPr>
              <a:t>2 Time – 23 December 2014</a:t>
            </a:r>
            <a:endParaRPr lang="en-US" sz="1800" dirty="0">
              <a:solidFill>
                <a:srgbClr val="7030A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924064" y="2060848"/>
            <a:ext cx="4312232" cy="113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Best Practices Presentation</a:t>
            </a:r>
          </a:p>
          <a:p>
            <a:r>
              <a:rPr lang="en-US" sz="1800" dirty="0">
                <a:solidFill>
                  <a:srgbClr val="0070C0"/>
                </a:solidFill>
              </a:rPr>
              <a:t>HR Competency Workshop </a:t>
            </a:r>
            <a:endParaRPr lang="en-US" sz="1800" dirty="0" smtClean="0">
              <a:solidFill>
                <a:srgbClr val="0070C0"/>
              </a:solidFill>
            </a:endParaRPr>
          </a:p>
          <a:p>
            <a:r>
              <a:rPr lang="en-US" sz="1800" dirty="0" smtClean="0">
                <a:solidFill>
                  <a:srgbClr val="0070C0"/>
                </a:solidFill>
              </a:rPr>
              <a:t>14 October 2014</a:t>
            </a:r>
            <a:endParaRPr lang="th-TH" sz="1800" dirty="0">
              <a:solidFill>
                <a:srgbClr val="0070C0"/>
              </a:solidFill>
            </a:endParaRPr>
          </a:p>
          <a:p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11" name="รูปภาพ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4725" y="3607838"/>
            <a:ext cx="1299000" cy="86536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25" y="5009084"/>
            <a:ext cx="1299000" cy="8564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25" y="2204864"/>
            <a:ext cx="1314432" cy="85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6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86272"/>
            <a:ext cx="4698411" cy="1028590"/>
          </a:xfrm>
        </p:spPr>
        <p:txBody>
          <a:bodyPr/>
          <a:lstStyle/>
          <a:p>
            <a:r>
              <a:rPr lang="th-TH" sz="1200" dirty="0" smtClean="0">
                <a:solidFill>
                  <a:srgbClr val="FF0000"/>
                </a:solidFill>
              </a:rPr>
              <a:t>เทคนิคแผนภาพหน้าที่งาน </a:t>
            </a:r>
            <a:r>
              <a:rPr lang="en-US" sz="1100" dirty="0" smtClean="0">
                <a:solidFill>
                  <a:srgbClr val="FF0000"/>
                </a:solidFill>
              </a:rPr>
              <a:t>(Functional Map) </a:t>
            </a:r>
            <a:r>
              <a:rPr lang="th-TH" sz="1200" dirty="0" smtClean="0">
                <a:solidFill>
                  <a:srgbClr val="FF0000"/>
                </a:solidFill>
              </a:rPr>
              <a:t/>
            </a:r>
            <a:br>
              <a:rPr lang="th-TH" sz="1200" dirty="0" smtClean="0">
                <a:solidFill>
                  <a:srgbClr val="FF0000"/>
                </a:solidFill>
              </a:rPr>
            </a:br>
            <a:r>
              <a:rPr lang="th-TH" sz="1200" dirty="0" smtClean="0">
                <a:solidFill>
                  <a:srgbClr val="FF0000"/>
                </a:solidFill>
              </a:rPr>
              <a:t>ใน</a:t>
            </a:r>
            <a:r>
              <a:rPr lang="th-TH" sz="1200" dirty="0">
                <a:solidFill>
                  <a:srgbClr val="FF0000"/>
                </a:solidFill>
              </a:rPr>
              <a:t>การจัดทำมาตรฐาน</a:t>
            </a:r>
            <a:r>
              <a:rPr lang="th-TH" sz="1200" dirty="0" smtClean="0">
                <a:solidFill>
                  <a:srgbClr val="FF0000"/>
                </a:solidFill>
              </a:rPr>
              <a:t>อาชีพ </a:t>
            </a:r>
            <a:r>
              <a:rPr lang="en-US" sz="1100" dirty="0">
                <a:solidFill>
                  <a:srgbClr val="FF0000"/>
                </a:solidFill>
              </a:rPr>
              <a:t>(Occupational Standard )</a:t>
            </a:r>
            <a:r>
              <a:rPr lang="th-TH" sz="1100" dirty="0" smtClean="0">
                <a:solidFill>
                  <a:srgbClr val="FF0000"/>
                </a:solidFill>
              </a:rPr>
              <a:t>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12648" y="18864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0" kern="120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9pPr>
          </a:lstStyle>
          <a:p>
            <a:r>
              <a:rPr lang="th-TH" dirty="0" smtClean="0">
                <a:latin typeface="Tahoma" panose="020B0604030504040204" pitchFamily="34" charset="0"/>
              </a:rPr>
              <a:t>การจัดทำตัวแบบมาตรฐาน</a:t>
            </a:r>
            <a:r>
              <a:rPr lang="th-TH" dirty="0">
                <a:latin typeface="Tahoma" panose="020B0604030504040204" pitchFamily="34" charset="0"/>
              </a:rPr>
              <a:t>อาชีพการบริหารทรัพยากรบุคคล </a:t>
            </a:r>
            <a:endParaRPr lang="en-US" dirty="0">
              <a:latin typeface="Tahom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2825" y="2238805"/>
            <a:ext cx="3410589" cy="1815441"/>
            <a:chOff x="612648" y="2307661"/>
            <a:chExt cx="5039472" cy="2379358"/>
          </a:xfrm>
        </p:grpSpPr>
        <p:sp>
          <p:nvSpPr>
            <p:cNvPr id="4" name="Rectangle 3"/>
            <p:cNvSpPr/>
            <p:nvPr/>
          </p:nvSpPr>
          <p:spPr>
            <a:xfrm>
              <a:off x="612648" y="2307661"/>
              <a:ext cx="824062" cy="37603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 dirty="0"/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1436710" y="2307661"/>
              <a:ext cx="1053853" cy="838641"/>
              <a:chOff x="1907704" y="2331368"/>
              <a:chExt cx="1656184" cy="148440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268832" y="3150186"/>
                <a:ext cx="1295056" cy="66558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68832" y="2331368"/>
                <a:ext cx="1295056" cy="66558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 dirty="0"/>
              </a:p>
            </p:txBody>
          </p:sp>
          <p:cxnSp>
            <p:nvCxnSpPr>
              <p:cNvPr id="43" name="Elbow Connector 42"/>
              <p:cNvCxnSpPr>
                <a:stCxn id="4" idx="3"/>
                <a:endCxn id="12" idx="1"/>
              </p:cNvCxnSpPr>
              <p:nvPr/>
            </p:nvCxnSpPr>
            <p:spPr>
              <a:xfrm>
                <a:off x="1907704" y="2664160"/>
                <a:ext cx="361128" cy="1270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Elbow Connector 46"/>
              <p:cNvCxnSpPr>
                <a:stCxn id="4" idx="3"/>
                <a:endCxn id="8" idx="1"/>
              </p:cNvCxnSpPr>
              <p:nvPr/>
            </p:nvCxnSpPr>
            <p:spPr>
              <a:xfrm>
                <a:off x="1907704" y="2664160"/>
                <a:ext cx="361128" cy="818818"/>
              </a:xfrm>
              <a:prstGeom prst="bentConnector3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Group 112"/>
            <p:cNvGrpSpPr/>
            <p:nvPr/>
          </p:nvGrpSpPr>
          <p:grpSpPr>
            <a:xfrm>
              <a:off x="2489870" y="2307661"/>
              <a:ext cx="1054199" cy="1309573"/>
              <a:chOff x="3562800" y="2331368"/>
              <a:chExt cx="1656728" cy="2317957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924472" y="2331368"/>
                <a:ext cx="1295056" cy="66558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924472" y="3983741"/>
                <a:ext cx="1295056" cy="66558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24472" y="3164059"/>
                <a:ext cx="1295056" cy="66558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 dirty="0"/>
              </a:p>
            </p:txBody>
          </p:sp>
          <p:cxnSp>
            <p:nvCxnSpPr>
              <p:cNvPr id="48" name="Elbow Connector 47"/>
              <p:cNvCxnSpPr/>
              <p:nvPr/>
            </p:nvCxnSpPr>
            <p:spPr>
              <a:xfrm>
                <a:off x="3562800" y="2682190"/>
                <a:ext cx="361128" cy="818818"/>
              </a:xfrm>
              <a:prstGeom prst="bentConnector3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Elbow Connector 48"/>
              <p:cNvCxnSpPr>
                <a:endCxn id="11" idx="1"/>
              </p:cNvCxnSpPr>
              <p:nvPr/>
            </p:nvCxnSpPr>
            <p:spPr>
              <a:xfrm flipV="1">
                <a:off x="3562800" y="2664160"/>
                <a:ext cx="361672" cy="18030"/>
              </a:xfrm>
              <a:prstGeom prst="bentConnector3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Elbow Connector 53"/>
              <p:cNvCxnSpPr>
                <a:stCxn id="12" idx="3"/>
                <a:endCxn id="14" idx="1"/>
              </p:cNvCxnSpPr>
              <p:nvPr/>
            </p:nvCxnSpPr>
            <p:spPr>
              <a:xfrm>
                <a:off x="3563888" y="2664160"/>
                <a:ext cx="360584" cy="1652373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oup 108"/>
            <p:cNvGrpSpPr/>
            <p:nvPr/>
          </p:nvGrpSpPr>
          <p:grpSpPr>
            <a:xfrm>
              <a:off x="3543723" y="2307661"/>
              <a:ext cx="1053853" cy="1769125"/>
              <a:chOff x="5218984" y="2331368"/>
              <a:chExt cx="1656184" cy="313136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580112" y="2331368"/>
                <a:ext cx="1295056" cy="66558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580112" y="3159059"/>
                <a:ext cx="1295056" cy="66558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580112" y="3987552"/>
                <a:ext cx="1295056" cy="66558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580112" y="4797152"/>
                <a:ext cx="1295056" cy="66558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 dirty="0"/>
              </a:p>
            </p:txBody>
          </p:sp>
          <p:cxnSp>
            <p:nvCxnSpPr>
              <p:cNvPr id="52" name="Elbow Connector 51"/>
              <p:cNvCxnSpPr/>
              <p:nvPr/>
            </p:nvCxnSpPr>
            <p:spPr>
              <a:xfrm>
                <a:off x="5218984" y="2682190"/>
                <a:ext cx="361128" cy="818818"/>
              </a:xfrm>
              <a:prstGeom prst="bentConnector3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Elbow Connector 52"/>
              <p:cNvCxnSpPr>
                <a:endCxn id="9" idx="1"/>
              </p:cNvCxnSpPr>
              <p:nvPr/>
            </p:nvCxnSpPr>
            <p:spPr>
              <a:xfrm flipV="1">
                <a:off x="5218984" y="2664160"/>
                <a:ext cx="361128" cy="18030"/>
              </a:xfrm>
              <a:prstGeom prst="bentConnector3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Elbow Connector 56"/>
              <p:cNvCxnSpPr>
                <a:stCxn id="11" idx="3"/>
                <a:endCxn id="16" idx="1"/>
              </p:cNvCxnSpPr>
              <p:nvPr/>
            </p:nvCxnSpPr>
            <p:spPr>
              <a:xfrm>
                <a:off x="5219528" y="2664160"/>
                <a:ext cx="360584" cy="1656184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Elbow Connector 68"/>
              <p:cNvCxnSpPr>
                <a:stCxn id="11" idx="3"/>
                <a:endCxn id="17" idx="1"/>
              </p:cNvCxnSpPr>
              <p:nvPr/>
            </p:nvCxnSpPr>
            <p:spPr>
              <a:xfrm>
                <a:off x="5219528" y="2664160"/>
                <a:ext cx="360584" cy="2465784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oup 109"/>
            <p:cNvGrpSpPr/>
            <p:nvPr/>
          </p:nvGrpSpPr>
          <p:grpSpPr>
            <a:xfrm>
              <a:off x="4597575" y="2307661"/>
              <a:ext cx="1054545" cy="1758904"/>
              <a:chOff x="6875168" y="2331368"/>
              <a:chExt cx="1657272" cy="3113277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7235752" y="2331368"/>
                <a:ext cx="1295056" cy="66558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237384" y="3140968"/>
                <a:ext cx="1295056" cy="66558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237384" y="3969461"/>
                <a:ext cx="1295056" cy="66558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237384" y="4779061"/>
                <a:ext cx="1295056" cy="66558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 dirty="0"/>
              </a:p>
            </p:txBody>
          </p:sp>
          <p:cxnSp>
            <p:nvCxnSpPr>
              <p:cNvPr id="50" name="Elbow Connector 49"/>
              <p:cNvCxnSpPr>
                <a:stCxn id="9" idx="3"/>
                <a:endCxn id="18" idx="1"/>
              </p:cNvCxnSpPr>
              <p:nvPr/>
            </p:nvCxnSpPr>
            <p:spPr>
              <a:xfrm>
                <a:off x="6875168" y="2664160"/>
                <a:ext cx="362216" cy="80960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Elbow Connector 50"/>
              <p:cNvCxnSpPr>
                <a:endCxn id="10" idx="1"/>
              </p:cNvCxnSpPr>
              <p:nvPr/>
            </p:nvCxnSpPr>
            <p:spPr>
              <a:xfrm flipV="1">
                <a:off x="6875168" y="2664160"/>
                <a:ext cx="360584" cy="18030"/>
              </a:xfrm>
              <a:prstGeom prst="bentConnector3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Elbow Connector 71"/>
              <p:cNvCxnSpPr>
                <a:stCxn id="9" idx="3"/>
                <a:endCxn id="20" idx="1"/>
              </p:cNvCxnSpPr>
              <p:nvPr/>
            </p:nvCxnSpPr>
            <p:spPr>
              <a:xfrm>
                <a:off x="6875168" y="2664160"/>
                <a:ext cx="362216" cy="2447693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Elbow Connector 74"/>
              <p:cNvCxnSpPr>
                <a:stCxn id="9" idx="3"/>
                <a:endCxn id="19" idx="1"/>
              </p:cNvCxnSpPr>
              <p:nvPr/>
            </p:nvCxnSpPr>
            <p:spPr>
              <a:xfrm>
                <a:off x="6875168" y="2664160"/>
                <a:ext cx="362216" cy="1638093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up 110"/>
            <p:cNvGrpSpPr/>
            <p:nvPr/>
          </p:nvGrpSpPr>
          <p:grpSpPr>
            <a:xfrm>
              <a:off x="1665808" y="4066564"/>
              <a:ext cx="3985274" cy="620455"/>
              <a:chOff x="2267744" y="5444644"/>
              <a:chExt cx="6263064" cy="1098212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7235752" y="5877272"/>
                <a:ext cx="1295056" cy="66558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581200" y="5877272"/>
                <a:ext cx="1295056" cy="66558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923928" y="5877272"/>
                <a:ext cx="1295056" cy="66558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267744" y="5877272"/>
                <a:ext cx="1295056" cy="66558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 dirty="0"/>
              </a:p>
            </p:txBody>
          </p:sp>
          <p:cxnSp>
            <p:nvCxnSpPr>
              <p:cNvPr id="78" name="Elbow Connector 77"/>
              <p:cNvCxnSpPr>
                <a:stCxn id="20" idx="2"/>
                <a:endCxn id="36" idx="0"/>
              </p:cNvCxnSpPr>
              <p:nvPr/>
            </p:nvCxnSpPr>
            <p:spPr>
              <a:xfrm rot="5400000">
                <a:off x="5183779" y="3176138"/>
                <a:ext cx="432627" cy="496964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Elbow Connector 80"/>
              <p:cNvCxnSpPr>
                <a:stCxn id="20" idx="2"/>
                <a:endCxn id="35" idx="0"/>
              </p:cNvCxnSpPr>
              <p:nvPr/>
            </p:nvCxnSpPr>
            <p:spPr>
              <a:xfrm rot="5400000">
                <a:off x="6011871" y="4004230"/>
                <a:ext cx="432627" cy="3313456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Elbow Connector 83"/>
              <p:cNvCxnSpPr>
                <a:stCxn id="20" idx="2"/>
                <a:endCxn id="34" idx="0"/>
              </p:cNvCxnSpPr>
              <p:nvPr/>
            </p:nvCxnSpPr>
            <p:spPr>
              <a:xfrm rot="5400000">
                <a:off x="6840507" y="4832866"/>
                <a:ext cx="432627" cy="1656184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Elbow Connector 86"/>
              <p:cNvCxnSpPr>
                <a:stCxn id="20" idx="2"/>
                <a:endCxn id="33" idx="0"/>
              </p:cNvCxnSpPr>
              <p:nvPr/>
            </p:nvCxnSpPr>
            <p:spPr>
              <a:xfrm rot="5400000">
                <a:off x="7667783" y="5660142"/>
                <a:ext cx="432627" cy="1632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Group 64"/>
          <p:cNvGrpSpPr/>
          <p:nvPr/>
        </p:nvGrpSpPr>
        <p:grpSpPr>
          <a:xfrm>
            <a:off x="1403648" y="4988340"/>
            <a:ext cx="1915218" cy="1609012"/>
            <a:chOff x="611560" y="2564904"/>
            <a:chExt cx="3096344" cy="3960440"/>
          </a:xfrm>
        </p:grpSpPr>
        <p:sp>
          <p:nvSpPr>
            <p:cNvPr id="66" name="Rectangle 65"/>
            <p:cNvSpPr/>
            <p:nvPr/>
          </p:nvSpPr>
          <p:spPr>
            <a:xfrm>
              <a:off x="971600" y="2564904"/>
              <a:ext cx="2448272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500" dirty="0" smtClean="0">
                  <a:solidFill>
                    <a:srgbClr val="002060"/>
                  </a:solidFill>
                </a:rPr>
                <a:t>ระดับ </a:t>
              </a:r>
              <a:r>
                <a:rPr lang="en-US" sz="500" dirty="0" smtClean="0">
                  <a:solidFill>
                    <a:srgbClr val="002060"/>
                  </a:solidFill>
                </a:rPr>
                <a:t>7 National Qualification of Advanced Professional Competence</a:t>
              </a:r>
              <a:endParaRPr lang="th-TH" sz="500" dirty="0">
                <a:solidFill>
                  <a:srgbClr val="00206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71600" y="3068960"/>
              <a:ext cx="2448272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500" dirty="0" smtClean="0">
                  <a:solidFill>
                    <a:srgbClr val="002060"/>
                  </a:solidFill>
                </a:rPr>
                <a:t>ระดับ </a:t>
              </a:r>
              <a:r>
                <a:rPr lang="en-US" sz="500" dirty="0" smtClean="0">
                  <a:solidFill>
                    <a:srgbClr val="002060"/>
                  </a:solidFill>
                </a:rPr>
                <a:t>6 National Qualification of Higher Professional Competence</a:t>
              </a:r>
              <a:endParaRPr lang="th-TH" sz="500" dirty="0">
                <a:solidFill>
                  <a:srgbClr val="002060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71600" y="3573016"/>
              <a:ext cx="2448272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500" dirty="0" smtClean="0">
                  <a:solidFill>
                    <a:srgbClr val="002060"/>
                  </a:solidFill>
                </a:rPr>
                <a:t>ระดับ </a:t>
              </a:r>
              <a:r>
                <a:rPr lang="en-US" sz="500" dirty="0" smtClean="0">
                  <a:solidFill>
                    <a:srgbClr val="002060"/>
                  </a:solidFill>
                </a:rPr>
                <a:t>5 National Qualification of Professional Competence</a:t>
              </a:r>
              <a:endParaRPr lang="th-TH" sz="500" dirty="0">
                <a:solidFill>
                  <a:srgbClr val="002060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71600" y="4077072"/>
              <a:ext cx="2448272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500" dirty="0" smtClean="0">
                  <a:solidFill>
                    <a:srgbClr val="002060"/>
                  </a:solidFill>
                </a:rPr>
                <a:t>ระดับ </a:t>
              </a:r>
              <a:r>
                <a:rPr lang="en-US" sz="500" dirty="0" smtClean="0">
                  <a:solidFill>
                    <a:srgbClr val="002060"/>
                  </a:solidFill>
                </a:rPr>
                <a:t>4 National Advanced Diploma Qualification of Vocational Competence</a:t>
              </a:r>
              <a:endParaRPr lang="th-TH" sz="500" dirty="0">
                <a:solidFill>
                  <a:srgbClr val="002060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71600" y="4581128"/>
              <a:ext cx="2448272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500" dirty="0" smtClean="0">
                  <a:solidFill>
                    <a:srgbClr val="002060"/>
                  </a:solidFill>
                </a:rPr>
                <a:t>ระดับ</a:t>
              </a:r>
              <a:r>
                <a:rPr lang="en-US" sz="500" dirty="0" smtClean="0">
                  <a:solidFill>
                    <a:srgbClr val="002060"/>
                  </a:solidFill>
                </a:rPr>
                <a:t> 3 National Diploma Qualification of Vocational Competence</a:t>
              </a:r>
              <a:endParaRPr lang="th-TH" sz="500" dirty="0">
                <a:solidFill>
                  <a:srgbClr val="00206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971600" y="5085184"/>
              <a:ext cx="2448272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500" dirty="0" smtClean="0">
                  <a:solidFill>
                    <a:srgbClr val="002060"/>
                  </a:solidFill>
                </a:rPr>
                <a:t>ระดับ</a:t>
              </a:r>
              <a:r>
                <a:rPr lang="en-US" sz="500" dirty="0" smtClean="0">
                  <a:solidFill>
                    <a:srgbClr val="002060"/>
                  </a:solidFill>
                </a:rPr>
                <a:t> 2 National Qualification of Vocational Competence 2</a:t>
              </a:r>
              <a:endParaRPr lang="th-TH" sz="500" dirty="0">
                <a:solidFill>
                  <a:srgbClr val="002060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71600" y="5589240"/>
              <a:ext cx="2448272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500" dirty="0" smtClean="0">
                  <a:solidFill>
                    <a:srgbClr val="002060"/>
                  </a:solidFill>
                </a:rPr>
                <a:t>ระดับ</a:t>
              </a:r>
              <a:r>
                <a:rPr lang="en-US" sz="500" dirty="0" smtClean="0">
                  <a:solidFill>
                    <a:srgbClr val="002060"/>
                  </a:solidFill>
                </a:rPr>
                <a:t> 1 National Qualification of Vocational Competence 1</a:t>
              </a:r>
              <a:endParaRPr lang="th-TH" sz="500" dirty="0">
                <a:solidFill>
                  <a:srgbClr val="002060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11560" y="6093296"/>
              <a:ext cx="309634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500" dirty="0" smtClean="0"/>
                <a:t>กรอบคุณวุฒิวิชาชีพแห่งชาติ</a:t>
              </a:r>
              <a:endParaRPr lang="th-TH" sz="500" dirty="0"/>
            </a:p>
          </p:txBody>
        </p:sp>
      </p:grpSp>
      <p:sp>
        <p:nvSpPr>
          <p:cNvPr id="79" name="Title 1"/>
          <p:cNvSpPr txBox="1">
            <a:spLocks/>
          </p:cNvSpPr>
          <p:nvPr/>
        </p:nvSpPr>
        <p:spPr bwMode="auto">
          <a:xfrm>
            <a:off x="222584" y="4248748"/>
            <a:ext cx="3801652" cy="59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0" kern="120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9pPr>
          </a:lstStyle>
          <a:p>
            <a:pPr marL="0" lvl="1" algn="r"/>
            <a:r>
              <a:rPr lang="th-TH" sz="1050" dirty="0" smtClean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กรอบ</a:t>
            </a:r>
            <a:r>
              <a:rPr lang="th-TH" sz="1050" dirty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คุณวุฒิวิชาชีพแห่งชาติ </a:t>
            </a:r>
            <a:endParaRPr lang="th-TH" sz="1050" dirty="0" smtClean="0">
              <a:solidFill>
                <a:srgbClr val="0070C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algn="r"/>
            <a:r>
              <a:rPr lang="th-TH" sz="1050" dirty="0" smtClean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050" dirty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Thailand Professional Qualification Framework: TPQF</a:t>
            </a:r>
            <a:r>
              <a:rPr lang="en-US" sz="1050" dirty="0" smtClean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th-TH" sz="1050" dirty="0" smtClean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050" dirty="0">
              <a:solidFill>
                <a:srgbClr val="0070C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 rot="5400000">
            <a:off x="3920827" y="2979576"/>
            <a:ext cx="1990489" cy="2045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597" y="2119611"/>
            <a:ext cx="1576759" cy="21234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0" name="Title 1"/>
          <p:cNvSpPr txBox="1">
            <a:spLocks/>
          </p:cNvSpPr>
          <p:nvPr/>
        </p:nvSpPr>
        <p:spPr bwMode="auto">
          <a:xfrm>
            <a:off x="5292080" y="1484784"/>
            <a:ext cx="3383288" cy="58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0" kern="120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9pPr>
          </a:lstStyle>
          <a:p>
            <a:r>
              <a:rPr lang="th-TH" altLang="en-US" sz="1200" dirty="0" smtClean="0">
                <a:latin typeface="Tahoma" panose="020B0604030504040204" pitchFamily="34" charset="0"/>
              </a:rPr>
              <a:t>ตัวแบบ</a:t>
            </a:r>
            <a:r>
              <a:rPr lang="th-TH" sz="1200" dirty="0" smtClean="0">
                <a:latin typeface="Tahoma" panose="020B0604030504040204" pitchFamily="34" charset="0"/>
              </a:rPr>
              <a:t>มาตรฐานอาชีพการบริหารทรัพยากรบุคคล </a:t>
            </a:r>
            <a:br>
              <a:rPr lang="th-TH" sz="1200" dirty="0" smtClean="0">
                <a:latin typeface="Tahoma" panose="020B0604030504040204" pitchFamily="34" charset="0"/>
              </a:rPr>
            </a:br>
            <a:r>
              <a:rPr lang="en-US" sz="1200" dirty="0" smtClean="0"/>
              <a:t>(HR Occupational Standard Model)</a:t>
            </a:r>
            <a:endParaRPr lang="en-US" sz="1200" dirty="0"/>
          </a:p>
        </p:txBody>
      </p:sp>
      <p:sp>
        <p:nvSpPr>
          <p:cNvPr id="82" name="Isosceles Triangle 81"/>
          <p:cNvSpPr/>
          <p:nvPr/>
        </p:nvSpPr>
        <p:spPr>
          <a:xfrm rot="5400000">
            <a:off x="3906552" y="5499856"/>
            <a:ext cx="1990489" cy="2045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Isosceles Triangle 82"/>
          <p:cNvSpPr/>
          <p:nvPr/>
        </p:nvSpPr>
        <p:spPr>
          <a:xfrm rot="10800000">
            <a:off x="5988479" y="4304616"/>
            <a:ext cx="1990489" cy="2045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868144" y="5013176"/>
            <a:ext cx="2160240" cy="1656184"/>
            <a:chOff x="6156176" y="4941168"/>
            <a:chExt cx="1584176" cy="1656184"/>
          </a:xfrm>
        </p:grpSpPr>
        <p:sp>
          <p:nvSpPr>
            <p:cNvPr id="85" name="Rounded Rectangle 4"/>
            <p:cNvSpPr>
              <a:spLocks noChangeArrowheads="1"/>
            </p:cNvSpPr>
            <p:nvPr/>
          </p:nvSpPr>
          <p:spPr bwMode="auto">
            <a:xfrm>
              <a:off x="6214455" y="6259238"/>
              <a:ext cx="1453889" cy="254659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800" b="1" dirty="0">
                  <a:solidFill>
                    <a:srgbClr val="000000"/>
                  </a:solidFill>
                  <a:latin typeface="Century Gothic" pitchFamily="34" charset="0"/>
                  <a:ea typeface="Times New Roman" pitchFamily="18" charset="0"/>
                  <a:cs typeface="Calibri" pitchFamily="34" charset="0"/>
                </a:rPr>
                <a:t>ชั้นคุณวุฒิ</a:t>
              </a:r>
              <a:r>
                <a:rPr kumimoji="0" lang="th-TH" sz="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ea typeface="Times New Roman" pitchFamily="18" charset="0"/>
                  <a:cs typeface="Calibri" pitchFamily="34" charset="0"/>
                </a:rPr>
                <a:t> 3 :</a:t>
              </a:r>
              <a:r>
                <a:rPr kumimoji="0" lang="th-TH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ea typeface="Times New Roman" pitchFamily="18" charset="0"/>
                  <a:cs typeface="Calibri" pitchFamily="34" charset="0"/>
                </a:rPr>
                <a:t>  HR </a:t>
              </a:r>
              <a:r>
                <a:rPr lang="th-TH" sz="700" dirty="0">
                  <a:solidFill>
                    <a:srgbClr val="000000"/>
                  </a:solidFill>
                  <a:latin typeface="Century Gothic" pitchFamily="34" charset="0"/>
                  <a:ea typeface="Times New Roman" pitchFamily="18" charset="0"/>
                  <a:cs typeface="Calibri" pitchFamily="34" charset="0"/>
                </a:rPr>
                <a:t>Practitioner</a:t>
              </a:r>
              <a:endParaRPr lang="th-TH" sz="700" dirty="0">
                <a:latin typeface="Century Gothic" pitchFamily="34" charset="0"/>
                <a:cs typeface="Angsana New" pitchFamily="18" charset="-34"/>
              </a:endParaRPr>
            </a:p>
          </p:txBody>
        </p:sp>
        <p:sp>
          <p:nvSpPr>
            <p:cNvPr id="86" name="Rounded Rectangle 6"/>
            <p:cNvSpPr>
              <a:spLocks noChangeArrowheads="1"/>
            </p:cNvSpPr>
            <p:nvPr/>
          </p:nvSpPr>
          <p:spPr bwMode="auto">
            <a:xfrm>
              <a:off x="6214449" y="4941168"/>
              <a:ext cx="1453889" cy="25458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800" b="1" dirty="0">
                  <a:solidFill>
                    <a:srgbClr val="000000"/>
                  </a:solidFill>
                  <a:latin typeface="Century Gothic" pitchFamily="34" charset="0"/>
                  <a:ea typeface="Times New Roman" pitchFamily="18" charset="0"/>
                  <a:cs typeface="Calibri" pitchFamily="34" charset="0"/>
                </a:rPr>
                <a:t>ชั้นคุณวุฒิ</a:t>
              </a:r>
              <a:r>
                <a:rPr kumimoji="0" lang="th-TH" sz="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ea typeface="Times New Roman" pitchFamily="18" charset="0"/>
                  <a:cs typeface="Calibri" pitchFamily="34" charset="0"/>
                </a:rPr>
                <a:t> 7 : </a:t>
              </a:r>
              <a:r>
                <a:rPr kumimoji="0" lang="th-TH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ea typeface="Times New Roman" pitchFamily="18" charset="0"/>
                  <a:cs typeface="Calibri" pitchFamily="34" charset="0"/>
                </a:rPr>
                <a:t>Global  </a:t>
              </a:r>
              <a:r>
                <a:rPr lang="th-TH" sz="700" dirty="0" smtClean="0">
                  <a:solidFill>
                    <a:srgbClr val="000000"/>
                  </a:solidFill>
                  <a:latin typeface="Century Gothic" pitchFamily="34" charset="0"/>
                  <a:ea typeface="Times New Roman" pitchFamily="18" charset="0"/>
                  <a:cs typeface="Calibri" pitchFamily="34" charset="0"/>
                </a:rPr>
                <a:t>HR  </a:t>
              </a:r>
              <a:r>
                <a:rPr lang="en-US" sz="700" dirty="0" smtClean="0">
                  <a:solidFill>
                    <a:srgbClr val="000000"/>
                  </a:solidFill>
                  <a:latin typeface="Century Gothic" pitchFamily="34" charset="0"/>
                  <a:ea typeface="Times New Roman" pitchFamily="18" charset="0"/>
                  <a:cs typeface="Calibri" pitchFamily="34" charset="0"/>
                </a:rPr>
                <a:t>Professional</a:t>
              </a:r>
              <a:endParaRPr kumimoji="0" lang="th-TH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ngsana New" pitchFamily="18" charset="-34"/>
              </a:endParaRPr>
            </a:p>
          </p:txBody>
        </p:sp>
        <p:sp>
          <p:nvSpPr>
            <p:cNvPr id="88" name="Rounded Rectangle 8"/>
            <p:cNvSpPr>
              <a:spLocks noChangeArrowheads="1"/>
            </p:cNvSpPr>
            <p:nvPr/>
          </p:nvSpPr>
          <p:spPr bwMode="auto">
            <a:xfrm>
              <a:off x="6214449" y="5622668"/>
              <a:ext cx="1453889" cy="25460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800" b="1" dirty="0">
                  <a:solidFill>
                    <a:srgbClr val="000000"/>
                  </a:solidFill>
                  <a:latin typeface="Century Gothic" pitchFamily="34" charset="0"/>
                  <a:ea typeface="Times New Roman" pitchFamily="18" charset="0"/>
                  <a:cs typeface="Calibri" pitchFamily="34" charset="0"/>
                </a:rPr>
                <a:t>ชั้นคุณวุฒิ</a:t>
              </a:r>
              <a:r>
                <a:rPr kumimoji="0" lang="th-TH" sz="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ea typeface="Times New Roman" pitchFamily="18" charset="0"/>
                  <a:cs typeface="Calibri" pitchFamily="34" charset="0"/>
                </a:rPr>
                <a:t> 5 :  </a:t>
              </a:r>
              <a:r>
                <a:rPr lang="th-TH" sz="700" dirty="0">
                  <a:solidFill>
                    <a:srgbClr val="000000"/>
                  </a:solidFill>
                  <a:latin typeface="Century Gothic" pitchFamily="34" charset="0"/>
                  <a:ea typeface="Times New Roman" pitchFamily="18" charset="0"/>
                  <a:cs typeface="Calibri" pitchFamily="34" charset="0"/>
                </a:rPr>
                <a:t>Senior </a:t>
              </a:r>
              <a:r>
                <a:rPr lang="en-US" sz="700" dirty="0">
                  <a:solidFill>
                    <a:srgbClr val="000000"/>
                  </a:solidFill>
                  <a:latin typeface="Century Gothic" pitchFamily="34" charset="0"/>
                  <a:ea typeface="Times New Roman" pitchFamily="18" charset="0"/>
                  <a:cs typeface="Calibri" pitchFamily="34" charset="0"/>
                </a:rPr>
                <a:t>HR </a:t>
              </a:r>
              <a:r>
                <a:rPr lang="th-TH" sz="700" dirty="0">
                  <a:solidFill>
                    <a:srgbClr val="000000"/>
                  </a:solidFill>
                  <a:latin typeface="Century Gothic" pitchFamily="34" charset="0"/>
                  <a:ea typeface="Times New Roman" pitchFamily="18" charset="0"/>
                  <a:cs typeface="Calibri" pitchFamily="34" charset="0"/>
                </a:rPr>
                <a:t>Professional </a:t>
              </a:r>
              <a:endParaRPr lang="th-TH" sz="700" dirty="0">
                <a:latin typeface="Century Gothic" pitchFamily="34" charset="0"/>
                <a:cs typeface="Angsana New" pitchFamily="18" charset="-34"/>
              </a:endParaRPr>
            </a:p>
          </p:txBody>
        </p:sp>
        <p:sp>
          <p:nvSpPr>
            <p:cNvPr id="89" name="Rounded Rectangle 6"/>
            <p:cNvSpPr>
              <a:spLocks noChangeArrowheads="1"/>
            </p:cNvSpPr>
            <p:nvPr/>
          </p:nvSpPr>
          <p:spPr bwMode="auto">
            <a:xfrm>
              <a:off x="6214449" y="5301208"/>
              <a:ext cx="1453889" cy="254659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800" b="1" dirty="0">
                  <a:solidFill>
                    <a:srgbClr val="000000"/>
                  </a:solidFill>
                  <a:latin typeface="Century Gothic" pitchFamily="34" charset="0"/>
                  <a:ea typeface="Times New Roman" pitchFamily="18" charset="0"/>
                  <a:cs typeface="Calibri" pitchFamily="34" charset="0"/>
                </a:rPr>
                <a:t>ชั้นคุณวุฒิ</a:t>
              </a:r>
              <a:r>
                <a:rPr kumimoji="0" lang="th-TH" sz="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ea typeface="Times New Roman" pitchFamily="18" charset="0"/>
                  <a:cs typeface="Calibri" pitchFamily="34" charset="0"/>
                </a:rPr>
                <a:t> 6 : </a:t>
              </a: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ea typeface="Times New Roman" pitchFamily="18" charset="0"/>
                  <a:cs typeface="Calibri" pitchFamily="34" charset="0"/>
                </a:rPr>
                <a:t>HR</a:t>
              </a:r>
              <a:r>
                <a:rPr kumimoji="0" lang="en-US" sz="7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US" sz="700" dirty="0" smtClean="0">
                  <a:solidFill>
                    <a:srgbClr val="000000"/>
                  </a:solidFill>
                  <a:latin typeface="Century Gothic" pitchFamily="34" charset="0"/>
                  <a:ea typeface="Times New Roman" pitchFamily="18" charset="0"/>
                  <a:cs typeface="Calibri" pitchFamily="34" charset="0"/>
                </a:rPr>
                <a:t>Expert</a:t>
              </a:r>
              <a:endParaRPr kumimoji="0" lang="th-TH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ngsana New" pitchFamily="18" charset="-34"/>
              </a:endParaRPr>
            </a:p>
          </p:txBody>
        </p:sp>
        <p:grpSp>
          <p:nvGrpSpPr>
            <p:cNvPr id="90" name="Group 108"/>
            <p:cNvGrpSpPr>
              <a:grpSpLocks/>
            </p:cNvGrpSpPr>
            <p:nvPr/>
          </p:nvGrpSpPr>
          <p:grpSpPr bwMode="auto">
            <a:xfrm>
              <a:off x="6214449" y="5933420"/>
              <a:ext cx="1453895" cy="270442"/>
              <a:chOff x="-1313" y="17240"/>
              <a:chExt cx="59678" cy="12192"/>
            </a:xfrm>
            <a:noFill/>
          </p:grpSpPr>
          <p:sp>
            <p:nvSpPr>
              <p:cNvPr id="91" name="Rounded Rectangle 109"/>
              <p:cNvSpPr>
                <a:spLocks noChangeArrowheads="1"/>
              </p:cNvSpPr>
              <p:nvPr/>
            </p:nvSpPr>
            <p:spPr bwMode="auto">
              <a:xfrm>
                <a:off x="4571" y="17240"/>
                <a:ext cx="51816" cy="12192"/>
              </a:xfrm>
              <a:prstGeom prst="roundRect">
                <a:avLst>
                  <a:gd name="adj" fmla="val 10000"/>
                </a:avLst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th-TH" sz="700">
                  <a:latin typeface="Century Gothic" pitchFamily="34" charset="0"/>
                </a:endParaRPr>
              </a:p>
            </p:txBody>
          </p:sp>
          <p:sp>
            <p:nvSpPr>
              <p:cNvPr id="92" name="Rounded Rectangle 6"/>
              <p:cNvSpPr>
                <a:spLocks noChangeArrowheads="1"/>
              </p:cNvSpPr>
              <p:nvPr/>
            </p:nvSpPr>
            <p:spPr bwMode="auto">
              <a:xfrm>
                <a:off x="-1313" y="17597"/>
                <a:ext cx="59678" cy="11478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accent5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pPr lvl="0" algn="ctr"/>
                <a:r>
                  <a:rPr lang="th-TH" sz="800" b="1" dirty="0">
                    <a:solidFill>
                      <a:srgbClr val="000000"/>
                    </a:solidFill>
                    <a:latin typeface="Century Gothic" pitchFamily="34" charset="0"/>
                    <a:ea typeface="Times New Roman" pitchFamily="18" charset="0"/>
                    <a:cs typeface="Calibri" pitchFamily="34" charset="0"/>
                  </a:rPr>
                  <a:t>ชั้นคุณวุฒิ</a:t>
                </a:r>
                <a:r>
                  <a:rPr kumimoji="0" lang="th-TH" sz="7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entury Gothic" pitchFamily="34" charset="0"/>
                    <a:ea typeface="Times New Roman" pitchFamily="18" charset="0"/>
                    <a:cs typeface="Calibri" pitchFamily="34" charset="0"/>
                  </a:rPr>
                  <a:t> 4 :  </a:t>
                </a:r>
                <a:r>
                  <a:rPr kumimoji="0" lang="th-TH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entury Gothic" pitchFamily="34" charset="0"/>
                    <a:ea typeface="Times New Roman" pitchFamily="18" charset="0"/>
                    <a:cs typeface="Calibri" pitchFamily="34" charset="0"/>
                  </a:rPr>
                  <a:t>HR </a:t>
                </a:r>
                <a:r>
                  <a:rPr lang="th-TH" sz="700" dirty="0">
                    <a:solidFill>
                      <a:srgbClr val="000000"/>
                    </a:solidFill>
                    <a:latin typeface="Century Gothic" pitchFamily="34" charset="0"/>
                    <a:ea typeface="Times New Roman" pitchFamily="18" charset="0"/>
                    <a:cs typeface="Calibri" pitchFamily="34" charset="0"/>
                  </a:rPr>
                  <a:t>Professional </a:t>
                </a:r>
                <a:endParaRPr lang="th-TH" sz="700" dirty="0">
                  <a:latin typeface="Century Gothic" pitchFamily="34" charset="0"/>
                  <a:cs typeface="Angsana New" pitchFamily="18" charset="-34"/>
                </a:endParaRPr>
              </a:p>
            </p:txBody>
          </p:sp>
        </p:grpSp>
        <p:sp>
          <p:nvSpPr>
            <p:cNvPr id="93" name="Rounded Rectangle 92"/>
            <p:cNvSpPr/>
            <p:nvPr/>
          </p:nvSpPr>
          <p:spPr>
            <a:xfrm>
              <a:off x="6156176" y="5229200"/>
              <a:ext cx="1584176" cy="136815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Title 1"/>
          <p:cNvSpPr txBox="1">
            <a:spLocks/>
          </p:cNvSpPr>
          <p:nvPr/>
        </p:nvSpPr>
        <p:spPr bwMode="auto">
          <a:xfrm>
            <a:off x="5040567" y="4498238"/>
            <a:ext cx="3801652" cy="59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0" kern="120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9pPr>
          </a:lstStyle>
          <a:p>
            <a:pPr marL="0" lvl="1" algn="ctr"/>
            <a:r>
              <a:rPr lang="th-TH" sz="1050" dirty="0" smtClean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คุณวุฒิวิชาชีพ</a:t>
            </a:r>
            <a:endParaRPr lang="en-US" sz="1050" dirty="0" smtClean="0">
              <a:solidFill>
                <a:srgbClr val="0070C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algn="ctr"/>
            <a:r>
              <a:rPr lang="th-TH" sz="1050" dirty="0" smtClean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050" dirty="0" smtClean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 Professional Qualification)</a:t>
            </a:r>
            <a:r>
              <a:rPr lang="th-TH" sz="1050" dirty="0" smtClean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050" dirty="0">
              <a:solidFill>
                <a:srgbClr val="0070C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400" y="2132856"/>
            <a:ext cx="1567167" cy="2098795"/>
          </a:xfrm>
          <a:prstGeom prst="rect">
            <a:avLst/>
          </a:prstGeom>
          <a:ln>
            <a:solidFill>
              <a:srgbClr val="039DD3"/>
            </a:solidFill>
          </a:ln>
        </p:spPr>
      </p:pic>
    </p:spTree>
    <p:extLst>
      <p:ext uri="{BB962C8B-B14F-4D97-AF65-F5344CB8AC3E}">
        <p14:creationId xmlns:p14="http://schemas.microsoft.com/office/powerpoint/2010/main" val="184296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3" grpId="0" animBg="1"/>
      <p:bldP spid="80" grpId="0"/>
      <p:bldP spid="82" grpId="0" animBg="1"/>
      <p:bldP spid="83" grpId="0" animBg="1"/>
      <p:bldP spid="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acBook\Desktop\glob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5716" y="1556792"/>
            <a:ext cx="5112568" cy="5136627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17348" y="1567982"/>
            <a:ext cx="9144000" cy="5739591"/>
            <a:chOff x="117348" y="1567982"/>
            <a:chExt cx="9144000" cy="5739591"/>
          </a:xfrm>
        </p:grpSpPr>
        <p:grpSp>
          <p:nvGrpSpPr>
            <p:cNvPr id="2" name="Group 1"/>
            <p:cNvGrpSpPr/>
            <p:nvPr/>
          </p:nvGrpSpPr>
          <p:grpSpPr>
            <a:xfrm>
              <a:off x="117348" y="1597719"/>
              <a:ext cx="9144000" cy="5709854"/>
              <a:chOff x="117348" y="1597719"/>
              <a:chExt cx="9144000" cy="5709854"/>
            </a:xfrm>
          </p:grpSpPr>
          <p:sp>
            <p:nvSpPr>
              <p:cNvPr id="11" name="Rectangle 3008"/>
              <p:cNvSpPr>
                <a:spLocks noChangeArrowheads="1"/>
              </p:cNvSpPr>
              <p:nvPr/>
            </p:nvSpPr>
            <p:spPr bwMode="gray">
              <a:xfrm>
                <a:off x="117348" y="1690950"/>
                <a:ext cx="9144000" cy="5616623"/>
              </a:xfrm>
              <a:prstGeom prst="rect">
                <a:avLst/>
              </a:prstGeom>
              <a:solidFill>
                <a:schemeClr val="bg1">
                  <a:alpha val="71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Rectangle 18"/>
              <p:cNvSpPr>
                <a:spLocks noChangeArrowheads="1"/>
              </p:cNvSpPr>
              <p:nvPr/>
            </p:nvSpPr>
            <p:spPr bwMode="auto">
              <a:xfrm flipV="1">
                <a:off x="561127" y="1853721"/>
                <a:ext cx="4013611" cy="45719"/>
              </a:xfrm>
              <a:prstGeom prst="rect">
                <a:avLst/>
              </a:prstGeom>
              <a:gradFill rotWithShape="0">
                <a:gsLst>
                  <a:gs pos="0">
                    <a:srgbClr val="EAEAEA"/>
                  </a:gs>
                  <a:gs pos="100000">
                    <a:schemeClr val="folHlink"/>
                  </a:gs>
                </a:gsLst>
                <a:lin ang="0" scaled="1"/>
              </a:gradFill>
              <a:ln w="3175">
                <a:noFill/>
                <a:prstDash val="dash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pic>
            <p:nvPicPr>
              <p:cNvPr id="5124" name="Picture 4" descr="C:\Users\MacBook\Desktop\Picture1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41849" y="3717032"/>
                <a:ext cx="860301" cy="867914"/>
              </a:xfrm>
              <a:prstGeom prst="rect">
                <a:avLst/>
              </a:prstGeom>
              <a:noFill/>
            </p:spPr>
          </p:pic>
          <p:pic>
            <p:nvPicPr>
              <p:cNvPr id="5125" name="Picture 5" descr="C:\Users\MacBook\Desktop\Picture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5349" y="1916832"/>
                <a:ext cx="792087" cy="525426"/>
              </a:xfrm>
              <a:prstGeom prst="rect">
                <a:avLst/>
              </a:prstGeom>
              <a:noFill/>
            </p:spPr>
          </p:pic>
          <p:sp>
            <p:nvSpPr>
              <p:cNvPr id="13" name="Rectangle 25"/>
              <p:cNvSpPr>
                <a:spLocks noChangeArrowheads="1"/>
              </p:cNvSpPr>
              <p:nvPr/>
            </p:nvSpPr>
            <p:spPr bwMode="auto">
              <a:xfrm>
                <a:off x="552045" y="1597719"/>
                <a:ext cx="3731923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 eaLnBrk="0" hangingPunct="0"/>
                <a:r>
                  <a:rPr lang="en-US" sz="1200" b="1" dirty="0" smtClean="0">
                    <a:solidFill>
                      <a:srgbClr val="FF0000"/>
                    </a:solidFill>
                    <a:latin typeface="Century Gothic" pitchFamily="34" charset="0"/>
                    <a:cs typeface="FreesiaUPC" pitchFamily="34" charset="-34"/>
                  </a:rPr>
                  <a:t>HR Expertise</a:t>
                </a:r>
                <a:endParaRPr lang="en-US" sz="1200" b="1" i="1" dirty="0">
                  <a:latin typeface="Century Gothic" pitchFamily="34" charset="0"/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/>
            </p:nvSpPr>
            <p:spPr bwMode="auto">
              <a:xfrm>
                <a:off x="5508104" y="6603449"/>
                <a:ext cx="302433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 eaLnBrk="0" hangingPunct="0"/>
                <a:r>
                  <a:rPr lang="en-US" sz="1200" b="1" dirty="0" smtClean="0">
                    <a:solidFill>
                      <a:srgbClr val="FF0000"/>
                    </a:solidFill>
                    <a:latin typeface="Century Gothic" pitchFamily="34" charset="0"/>
                    <a:cs typeface="FreesiaUPC" pitchFamily="34" charset="-34"/>
                  </a:rPr>
                  <a:t>HR Professional Practices </a:t>
                </a:r>
              </a:p>
            </p:txBody>
          </p:sp>
          <p:sp>
            <p:nvSpPr>
              <p:cNvPr id="23" name="Rectangle 25"/>
              <p:cNvSpPr>
                <a:spLocks noChangeArrowheads="1"/>
              </p:cNvSpPr>
              <p:nvPr/>
            </p:nvSpPr>
            <p:spPr bwMode="auto">
              <a:xfrm>
                <a:off x="1416977" y="6406803"/>
                <a:ext cx="1920842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 eaLnBrk="0" hangingPunct="0"/>
                <a:r>
                  <a:rPr lang="en-US" sz="1100" dirty="0" smtClean="0">
                    <a:solidFill>
                      <a:srgbClr val="FF0000"/>
                    </a:solidFill>
                    <a:latin typeface="Century Gothic" pitchFamily="34" charset="0"/>
                    <a:cs typeface="FreesiaUPC" pitchFamily="34" charset="-34"/>
                  </a:rPr>
                  <a:t>Organization Development</a:t>
                </a:r>
                <a:endParaRPr lang="en-US" sz="1100" i="1" dirty="0">
                  <a:solidFill>
                    <a:srgbClr val="FF0000"/>
                  </a:solidFill>
                  <a:latin typeface="Century Gothic" pitchFamily="34" charset="0"/>
                </a:endParaRPr>
              </a:p>
            </p:txBody>
          </p:sp>
          <p:pic>
            <p:nvPicPr>
              <p:cNvPr id="26" name="Picture 28" descr="Pfeil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773267" y="4791916"/>
                <a:ext cx="754616" cy="46373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22" name="Rectangle 25"/>
              <p:cNvSpPr>
                <a:spLocks noChangeArrowheads="1"/>
              </p:cNvSpPr>
              <p:nvPr/>
            </p:nvSpPr>
            <p:spPr bwMode="auto">
              <a:xfrm>
                <a:off x="1226534" y="3714180"/>
                <a:ext cx="1584176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 eaLnBrk="0" hangingPunct="0"/>
                <a:r>
                  <a:rPr lang="en-US" sz="1100" dirty="0" smtClean="0">
                    <a:latin typeface="Century Gothic" pitchFamily="34" charset="0"/>
                    <a:cs typeface="FreesiaUPC" pitchFamily="34" charset="-34"/>
                  </a:rPr>
                  <a:t>Employee Relations</a:t>
                </a:r>
                <a:endParaRPr lang="en-US" sz="1100" i="1" dirty="0">
                  <a:latin typeface="Century Gothic" pitchFamily="34" charset="0"/>
                </a:endParaRPr>
              </a:p>
            </p:txBody>
          </p:sp>
          <p:pic>
            <p:nvPicPr>
              <p:cNvPr id="27" name="Picture 33" descr="Unbenannt-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66347" y="2492896"/>
                <a:ext cx="765292" cy="46648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28" name="Title 1"/>
              <p:cNvSpPr txBox="1">
                <a:spLocks/>
              </p:cNvSpPr>
              <p:nvPr/>
            </p:nvSpPr>
            <p:spPr bwMode="auto">
              <a:xfrm>
                <a:off x="3527884" y="4606068"/>
                <a:ext cx="2052228" cy="36004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j-ea"/>
                    <a:cs typeface="FreesiaUPC" pitchFamily="34" charset="-34"/>
                  </a:rPr>
                  <a:t>HR Competency Model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j-ea"/>
                  <a:cs typeface="FreesiaUPC" pitchFamily="34" charset="-34"/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827584" y="2088759"/>
                <a:ext cx="2304256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 eaLnBrk="0" hangingPunct="0"/>
                <a:r>
                  <a:rPr lang="en-US" sz="1100" dirty="0" smtClean="0">
                    <a:solidFill>
                      <a:srgbClr val="FF0000"/>
                    </a:solidFill>
                    <a:latin typeface="Century Gothic" pitchFamily="34" charset="0"/>
                    <a:cs typeface="FreesiaUPC" pitchFamily="34" charset="-34"/>
                  </a:rPr>
                  <a:t>HR Concept &amp; Strategy   </a:t>
                </a:r>
                <a:endParaRPr lang="en-US" sz="1100" i="1" dirty="0">
                  <a:solidFill>
                    <a:srgbClr val="FF0000"/>
                  </a:solidFill>
                  <a:latin typeface="Century Gothic" pitchFamily="34" charset="0"/>
                </a:endParaRPr>
              </a:p>
            </p:txBody>
          </p:sp>
          <p:pic>
            <p:nvPicPr>
              <p:cNvPr id="5126" name="Picture 6" descr="C:\Users\MacBook\Desktop\Picture5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33236" y="3538460"/>
                <a:ext cx="792089" cy="562215"/>
              </a:xfrm>
              <a:prstGeom prst="rect">
                <a:avLst/>
              </a:prstGeom>
              <a:noFill/>
            </p:spPr>
          </p:pic>
          <p:pic>
            <p:nvPicPr>
              <p:cNvPr id="15" name="Picture 7" descr="Unbenannt-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5049" r="5138"/>
              <a:stretch>
                <a:fillRect/>
              </a:stretch>
            </p:blipFill>
            <p:spPr bwMode="auto">
              <a:xfrm>
                <a:off x="556302" y="6243450"/>
                <a:ext cx="792088" cy="497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9089" name="Picture 1" descr="C:\Users\MacBook\Desktop\Picture2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61023" y="4653136"/>
                <a:ext cx="792088" cy="501929"/>
              </a:xfrm>
              <a:prstGeom prst="rect">
                <a:avLst/>
              </a:prstGeom>
              <a:noFill/>
            </p:spPr>
          </p:pic>
          <p:sp>
            <p:nvSpPr>
              <p:cNvPr id="20" name="Rectangle 25"/>
              <p:cNvSpPr>
                <a:spLocks noChangeArrowheads="1"/>
              </p:cNvSpPr>
              <p:nvPr/>
            </p:nvSpPr>
            <p:spPr bwMode="auto">
              <a:xfrm>
                <a:off x="683568" y="2636912"/>
                <a:ext cx="2304256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 eaLnBrk="0" hangingPunct="0"/>
                <a:r>
                  <a:rPr lang="en-US" sz="1100" dirty="0" smtClean="0">
                    <a:latin typeface="Century Gothic" pitchFamily="34" charset="0"/>
                  </a:rPr>
                  <a:t>Attraction </a:t>
                </a:r>
                <a:r>
                  <a:rPr lang="en-US" sz="1100" dirty="0">
                    <a:latin typeface="Century Gothic" pitchFamily="34" charset="0"/>
                  </a:rPr>
                  <a:t>&amp; </a:t>
                </a:r>
                <a:r>
                  <a:rPr lang="en-US" sz="1100" dirty="0" smtClean="0">
                    <a:latin typeface="Century Gothic" pitchFamily="34" charset="0"/>
                  </a:rPr>
                  <a:t>Selection</a:t>
                </a:r>
                <a:endParaRPr lang="en-US" sz="1100" dirty="0">
                  <a:latin typeface="Century Gothic" pitchFamily="34" charset="0"/>
                </a:endParaRPr>
              </a:p>
            </p:txBody>
          </p:sp>
          <p:pic>
            <p:nvPicPr>
              <p:cNvPr id="24" name="Picture 8" descr="Pfeil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73816" y="4149080"/>
                <a:ext cx="759272" cy="48045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25" name="Picture 29" descr="Unbenannt-1"/>
              <p:cNvPicPr>
                <a:picLocks noChangeAspect="1" noChangeArrowheads="1"/>
              </p:cNvPicPr>
              <p:nvPr/>
            </p:nvPicPr>
            <p:blipFill>
              <a:blip r:embed="rId11" cstate="print">
                <a:lum bright="12000"/>
              </a:blip>
              <a:srcRect/>
              <a:stretch>
                <a:fillRect/>
              </a:stretch>
            </p:blipFill>
            <p:spPr bwMode="auto">
              <a:xfrm>
                <a:off x="585659" y="5173475"/>
                <a:ext cx="749977" cy="44453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52" name="Rectangle 25"/>
              <p:cNvSpPr>
                <a:spLocks noChangeArrowheads="1"/>
              </p:cNvSpPr>
              <p:nvPr/>
            </p:nvSpPr>
            <p:spPr bwMode="auto">
              <a:xfrm>
                <a:off x="539552" y="4819617"/>
                <a:ext cx="2304256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 fontAlgn="b"/>
                <a:r>
                  <a:rPr lang="en-US" sz="1100" dirty="0">
                    <a:solidFill>
                      <a:srgbClr val="0070C0"/>
                    </a:solidFill>
                    <a:latin typeface="Century Gothic" pitchFamily="34" charset="0"/>
                  </a:rPr>
                  <a:t>Workforce Planning</a:t>
                </a:r>
              </a:p>
            </p:txBody>
          </p:sp>
          <p:sp>
            <p:nvSpPr>
              <p:cNvPr id="53" name="Rectangle 25"/>
              <p:cNvSpPr>
                <a:spLocks noChangeArrowheads="1"/>
              </p:cNvSpPr>
              <p:nvPr/>
            </p:nvSpPr>
            <p:spPr bwMode="auto">
              <a:xfrm>
                <a:off x="1116565" y="3172435"/>
                <a:ext cx="2304256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 eaLnBrk="0" hangingPunct="0"/>
                <a:r>
                  <a:rPr lang="en-US" sz="1100" dirty="0">
                    <a:latin typeface="Century Gothic" pitchFamily="34" charset="0"/>
                    <a:cs typeface="FreesiaUPC" pitchFamily="34" charset="-34"/>
                  </a:rPr>
                  <a:t>Remuneration Management</a:t>
                </a:r>
                <a:endParaRPr lang="en-US" sz="1100" i="1" dirty="0">
                  <a:latin typeface="Century Gothic" pitchFamily="34" charset="0"/>
                </a:endParaRPr>
              </a:p>
            </p:txBody>
          </p:sp>
          <p:sp>
            <p:nvSpPr>
              <p:cNvPr id="55" name="Rectangle 25"/>
              <p:cNvSpPr>
                <a:spLocks noChangeArrowheads="1"/>
              </p:cNvSpPr>
              <p:nvPr/>
            </p:nvSpPr>
            <p:spPr bwMode="auto">
              <a:xfrm>
                <a:off x="611560" y="5898758"/>
                <a:ext cx="230425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 fontAlgn="b"/>
                <a:r>
                  <a:rPr lang="en-US" sz="1100" dirty="0">
                    <a:solidFill>
                      <a:srgbClr val="0070C0"/>
                    </a:solidFill>
                    <a:latin typeface="Century Gothic" pitchFamily="34" charset="0"/>
                  </a:rPr>
                  <a:t>Career Management</a:t>
                </a:r>
              </a:p>
              <a:p>
                <a:pPr algn="r" fontAlgn="b">
                  <a:buFont typeface="Wingdings" pitchFamily="2" charset="2"/>
                  <a:buChar char="§"/>
                </a:pPr>
                <a:endParaRPr lang="en-US" sz="1100" dirty="0">
                  <a:solidFill>
                    <a:srgbClr val="0070C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56" name="Rectangle 25"/>
              <p:cNvSpPr>
                <a:spLocks noChangeArrowheads="1"/>
              </p:cNvSpPr>
              <p:nvPr/>
            </p:nvSpPr>
            <p:spPr bwMode="auto">
              <a:xfrm>
                <a:off x="1053919" y="5347955"/>
                <a:ext cx="2304256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 fontAlgn="b"/>
                <a:r>
                  <a:rPr lang="en-US" sz="1100" dirty="0">
                    <a:solidFill>
                      <a:srgbClr val="0070C0"/>
                    </a:solidFill>
                    <a:latin typeface="Century Gothic" pitchFamily="34" charset="0"/>
                  </a:rPr>
                  <a:t>Performance Management</a:t>
                </a:r>
              </a:p>
            </p:txBody>
          </p:sp>
          <p:sp>
            <p:nvSpPr>
              <p:cNvPr id="57" name="Rectangle 25"/>
              <p:cNvSpPr>
                <a:spLocks noChangeArrowheads="1"/>
              </p:cNvSpPr>
              <p:nvPr/>
            </p:nvSpPr>
            <p:spPr bwMode="auto">
              <a:xfrm>
                <a:off x="882718" y="4267310"/>
                <a:ext cx="2304256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 eaLnBrk="0" hangingPunct="0"/>
                <a:r>
                  <a:rPr lang="en-US" sz="1100" dirty="0">
                    <a:latin typeface="Century Gothic" pitchFamily="34" charset="0"/>
                  </a:rPr>
                  <a:t> Learning &amp; Development</a:t>
                </a:r>
                <a:endParaRPr lang="en-US" sz="1100" i="1" dirty="0">
                  <a:latin typeface="Century Gothic" pitchFamily="34" charset="0"/>
                </a:endParaRPr>
              </a:p>
            </p:txBody>
          </p:sp>
          <p:pic>
            <p:nvPicPr>
              <p:cNvPr id="58" name="รูปภาพ 3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578402" y="5680219"/>
                <a:ext cx="737376" cy="491223"/>
              </a:xfrm>
              <a:prstGeom prst="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</p:pic>
          <p:sp>
            <p:nvSpPr>
              <p:cNvPr id="59" name="Rectangle 18"/>
              <p:cNvSpPr>
                <a:spLocks noChangeArrowheads="1"/>
              </p:cNvSpPr>
              <p:nvPr/>
            </p:nvSpPr>
            <p:spPr bwMode="auto">
              <a:xfrm flipV="1">
                <a:off x="4544522" y="6501282"/>
                <a:ext cx="4013611" cy="45719"/>
              </a:xfrm>
              <a:prstGeom prst="rect">
                <a:avLst/>
              </a:prstGeom>
              <a:gradFill rotWithShape="0">
                <a:gsLst>
                  <a:gs pos="0">
                    <a:srgbClr val="EAEAEA"/>
                  </a:gs>
                  <a:gs pos="100000">
                    <a:schemeClr val="folHlink"/>
                  </a:gs>
                </a:gsLst>
                <a:lin ang="0" scaled="1"/>
              </a:gradFill>
              <a:ln w="3175">
                <a:noFill/>
                <a:prstDash val="dash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706" y="3020555"/>
                <a:ext cx="775509" cy="483908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77456" y="5336108"/>
                <a:ext cx="761978" cy="485764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76709" y="5902325"/>
                <a:ext cx="762725" cy="474073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8834" y="4238972"/>
                <a:ext cx="780600" cy="486172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8734" y="3129762"/>
                <a:ext cx="746136" cy="484491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8177" y="3645024"/>
                <a:ext cx="746136" cy="486896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7716841" y="2578867"/>
                <a:ext cx="769121" cy="489132"/>
              </a:xfrm>
              <a:prstGeom prst="rect">
                <a:avLst/>
              </a:prstGeom>
            </p:spPr>
          </p:pic>
          <p:sp>
            <p:nvSpPr>
              <p:cNvPr id="37" name="Rectangle 25"/>
              <p:cNvSpPr>
                <a:spLocks noChangeArrowheads="1"/>
              </p:cNvSpPr>
              <p:nvPr/>
            </p:nvSpPr>
            <p:spPr bwMode="auto">
              <a:xfrm>
                <a:off x="5292080" y="2762534"/>
                <a:ext cx="2304256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 eaLnBrk="0" hangingPunct="0"/>
                <a:r>
                  <a:rPr lang="en-US" sz="1100" dirty="0">
                    <a:latin typeface="Century Gothic" pitchFamily="34" charset="0"/>
                    <a:cs typeface="FreesiaUPC" pitchFamily="34" charset="-34"/>
                  </a:rPr>
                  <a:t>Analytical </a:t>
                </a:r>
                <a:r>
                  <a:rPr lang="en-US" sz="1100" dirty="0" smtClean="0">
                    <a:latin typeface="Century Gothic" pitchFamily="34" charset="0"/>
                    <a:cs typeface="FreesiaUPC" pitchFamily="34" charset="-34"/>
                  </a:rPr>
                  <a:t>Thinking &amp; Innovation</a:t>
                </a:r>
                <a:endParaRPr lang="en-US" sz="1100" i="1" dirty="0">
                  <a:latin typeface="Century Gothic" pitchFamily="34" charset="0"/>
                </a:endParaRPr>
              </a:p>
            </p:txBody>
          </p:sp>
          <p:sp>
            <p:nvSpPr>
              <p:cNvPr id="38" name="Rectangle 25"/>
              <p:cNvSpPr>
                <a:spLocks noChangeArrowheads="1"/>
              </p:cNvSpPr>
              <p:nvPr/>
            </p:nvSpPr>
            <p:spPr bwMode="auto">
              <a:xfrm>
                <a:off x="5292080" y="3818627"/>
                <a:ext cx="2304256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 eaLnBrk="0" hangingPunct="0"/>
                <a:r>
                  <a:rPr lang="en-US" sz="1100" dirty="0" smtClean="0">
                    <a:solidFill>
                      <a:srgbClr val="C00000"/>
                    </a:solidFill>
                    <a:latin typeface="Century Gothic" pitchFamily="34" charset="0"/>
                    <a:cs typeface="FreesiaUPC" pitchFamily="34" charset="-34"/>
                  </a:rPr>
                  <a:t> </a:t>
                </a:r>
                <a:r>
                  <a:rPr lang="en-US" sz="1100" dirty="0">
                    <a:solidFill>
                      <a:srgbClr val="C00000"/>
                    </a:solidFill>
                    <a:latin typeface="Century Gothic" pitchFamily="34" charset="0"/>
                    <a:cs typeface="FreesiaUPC" pitchFamily="34" charset="-34"/>
                  </a:rPr>
                  <a:t>Developing </a:t>
                </a:r>
                <a:r>
                  <a:rPr lang="en-US" sz="1100" dirty="0" smtClean="0">
                    <a:solidFill>
                      <a:srgbClr val="C00000"/>
                    </a:solidFill>
                    <a:latin typeface="Century Gothic" pitchFamily="34" charset="0"/>
                    <a:cs typeface="FreesiaUPC" pitchFamily="34" charset="-34"/>
                  </a:rPr>
                  <a:t>Self &amp; People</a:t>
                </a:r>
                <a:endParaRPr lang="en-US" sz="1100" i="1" dirty="0">
                  <a:solidFill>
                    <a:srgbClr val="C00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39" name="Rectangle 25"/>
              <p:cNvSpPr>
                <a:spLocks noChangeArrowheads="1"/>
              </p:cNvSpPr>
              <p:nvPr/>
            </p:nvSpPr>
            <p:spPr bwMode="auto">
              <a:xfrm>
                <a:off x="5076056" y="3299993"/>
                <a:ext cx="2523031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 eaLnBrk="0" hangingPunct="0"/>
                <a:r>
                  <a:rPr lang="en-US" sz="1100" dirty="0" smtClean="0">
                    <a:latin typeface="Century Gothic" pitchFamily="34" charset="0"/>
                    <a:cs typeface="FreesiaUPC" pitchFamily="34" charset="-34"/>
                  </a:rPr>
                  <a:t>ICT </a:t>
                </a:r>
                <a:r>
                  <a:rPr lang="en-US" sz="1100" dirty="0">
                    <a:latin typeface="Century Gothic" pitchFamily="34" charset="0"/>
                    <a:cs typeface="FreesiaUPC" pitchFamily="34" charset="-34"/>
                  </a:rPr>
                  <a:t>&amp; Digital Skill</a:t>
                </a:r>
                <a:endParaRPr lang="en-US" sz="1100" i="1" dirty="0">
                  <a:latin typeface="Century Gothic" pitchFamily="34" charset="0"/>
                </a:endParaRPr>
              </a:p>
            </p:txBody>
          </p:sp>
          <p:sp>
            <p:nvSpPr>
              <p:cNvPr id="40" name="Rectangle 25"/>
              <p:cNvSpPr>
                <a:spLocks noChangeArrowheads="1"/>
              </p:cNvSpPr>
              <p:nvPr/>
            </p:nvSpPr>
            <p:spPr bwMode="auto">
              <a:xfrm>
                <a:off x="5340397" y="4378016"/>
                <a:ext cx="2304256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 eaLnBrk="0" hangingPunct="0"/>
                <a:r>
                  <a:rPr lang="en-US" sz="1100" dirty="0">
                    <a:solidFill>
                      <a:srgbClr val="0070C0"/>
                    </a:solidFill>
                    <a:latin typeface="Century Gothic" pitchFamily="34" charset="0"/>
                    <a:cs typeface="FreesiaUPC" pitchFamily="34" charset="-34"/>
                  </a:rPr>
                  <a:t>Communication &amp; Media Literacy</a:t>
                </a:r>
                <a:endParaRPr lang="en-US" sz="1100" i="1" dirty="0">
                  <a:solidFill>
                    <a:srgbClr val="0070C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1" name="Rectangle 25"/>
              <p:cNvSpPr>
                <a:spLocks noChangeArrowheads="1"/>
              </p:cNvSpPr>
              <p:nvPr/>
            </p:nvSpPr>
            <p:spPr bwMode="auto">
              <a:xfrm>
                <a:off x="4942531" y="4978629"/>
                <a:ext cx="2653805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 eaLnBrk="0" hangingPunct="0"/>
                <a:r>
                  <a:rPr lang="en-US" sz="1100" dirty="0">
                    <a:solidFill>
                      <a:srgbClr val="0070C0"/>
                    </a:solidFill>
                    <a:latin typeface="Century Gothic" pitchFamily="34" charset="0"/>
                    <a:cs typeface="FreesiaUPC" pitchFamily="34" charset="-34"/>
                  </a:rPr>
                  <a:t>Collaboration, Team &amp; Leadership</a:t>
                </a:r>
                <a:endParaRPr lang="en-US" sz="1100" i="1" dirty="0">
                  <a:solidFill>
                    <a:srgbClr val="0070C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2" name="Rectangle 25"/>
              <p:cNvSpPr>
                <a:spLocks noChangeArrowheads="1"/>
              </p:cNvSpPr>
              <p:nvPr/>
            </p:nvSpPr>
            <p:spPr bwMode="auto">
              <a:xfrm>
                <a:off x="4788024" y="5540189"/>
                <a:ext cx="2808312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 eaLnBrk="0" hangingPunct="0"/>
                <a:r>
                  <a:rPr lang="en-US" sz="1100" dirty="0" smtClean="0">
                    <a:solidFill>
                      <a:srgbClr val="FF0000"/>
                    </a:solidFill>
                    <a:latin typeface="Century Gothic" pitchFamily="34" charset="0"/>
                    <a:cs typeface="FreesiaUPC" pitchFamily="34" charset="-34"/>
                  </a:rPr>
                  <a:t>Change Management </a:t>
                </a:r>
                <a:r>
                  <a:rPr lang="en-US" sz="1100" dirty="0">
                    <a:solidFill>
                      <a:srgbClr val="FF0000"/>
                    </a:solidFill>
                    <a:latin typeface="Century Gothic" pitchFamily="34" charset="0"/>
                    <a:cs typeface="FreesiaUPC" pitchFamily="34" charset="-34"/>
                  </a:rPr>
                  <a:t>&amp; Partnering </a:t>
                </a:r>
              </a:p>
            </p:txBody>
          </p:sp>
          <p:sp>
            <p:nvSpPr>
              <p:cNvPr id="43" name="Rectangle 25"/>
              <p:cNvSpPr>
                <a:spLocks noChangeArrowheads="1"/>
              </p:cNvSpPr>
              <p:nvPr/>
            </p:nvSpPr>
            <p:spPr bwMode="auto">
              <a:xfrm>
                <a:off x="5292080" y="6068035"/>
                <a:ext cx="2304256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 eaLnBrk="0" hangingPunct="0"/>
                <a:r>
                  <a:rPr lang="en-US" sz="1100" dirty="0">
                    <a:solidFill>
                      <a:srgbClr val="FF0000"/>
                    </a:solidFill>
                    <a:latin typeface="Century Gothic" pitchFamily="34" charset="0"/>
                    <a:cs typeface="FreesiaUPC" pitchFamily="34" charset="-34"/>
                  </a:rPr>
                  <a:t>Diversity Management</a:t>
                </a:r>
                <a:endParaRPr lang="en-US" sz="1100" i="1" dirty="0">
                  <a:solidFill>
                    <a:srgbClr val="FF0000"/>
                  </a:solidFill>
                  <a:latin typeface="Century Gothic" pitchFamily="34" charset="0"/>
                </a:endParaRPr>
              </a:p>
            </p:txBody>
          </p:sp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85004" y="1933092"/>
                <a:ext cx="793466" cy="563361"/>
              </a:xfrm>
              <a:prstGeom prst="rect">
                <a:avLst/>
              </a:prstGeom>
            </p:spPr>
          </p:pic>
          <p:sp>
            <p:nvSpPr>
              <p:cNvPr id="45" name="Rectangle 25"/>
              <p:cNvSpPr>
                <a:spLocks noChangeArrowheads="1"/>
              </p:cNvSpPr>
              <p:nvPr/>
            </p:nvSpPr>
            <p:spPr bwMode="auto">
              <a:xfrm>
                <a:off x="5283554" y="2173680"/>
                <a:ext cx="2304256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 eaLnBrk="0" hangingPunct="0"/>
                <a:r>
                  <a:rPr lang="en-US" sz="1100" dirty="0" smtClean="0">
                    <a:latin typeface="Century Gothic" pitchFamily="34" charset="0"/>
                    <a:cs typeface="FreesiaUPC" pitchFamily="34" charset="-34"/>
                  </a:rPr>
                  <a:t>Ethical Practice</a:t>
                </a:r>
                <a:endParaRPr lang="en-US" sz="1100" i="1" dirty="0">
                  <a:latin typeface="Century Gothic" pitchFamily="34" charset="0"/>
                </a:endParaRPr>
              </a:p>
            </p:txBody>
          </p:sp>
        </p:grp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 rot="16200000" flipV="1">
              <a:off x="1899514" y="4168461"/>
              <a:ext cx="5290017" cy="89060"/>
            </a:xfrm>
            <a:prstGeom prst="rect">
              <a:avLst/>
            </a:prstGeom>
            <a:gradFill rotWithShape="0">
              <a:gsLst>
                <a:gs pos="0">
                  <a:srgbClr val="EAEAEA"/>
                </a:gs>
                <a:gs pos="100000">
                  <a:schemeClr val="folHlink"/>
                </a:gs>
              </a:gsLst>
              <a:lin ang="0" scaled="1"/>
            </a:gradFill>
            <a:ln w="3175">
              <a:noFill/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th-TH" altLang="en-US" dirty="0">
                <a:latin typeface="Tahoma" panose="020B0604030504040204" pitchFamily="34" charset="0"/>
              </a:rPr>
              <a:t>ตัวแบบ</a:t>
            </a:r>
            <a:r>
              <a:rPr lang="th-TH" dirty="0">
                <a:latin typeface="Tahoma" panose="020B0604030504040204" pitchFamily="34" charset="0"/>
              </a:rPr>
              <a:t>มาตรฐานอาชีพการบริหารทรัพยากรบุคคล </a:t>
            </a:r>
            <a:br>
              <a:rPr lang="th-TH" dirty="0">
                <a:latin typeface="Tahoma" panose="020B0604030504040204" pitchFamily="34" charset="0"/>
              </a:rPr>
            </a:br>
            <a:r>
              <a:rPr lang="en-US" dirty="0"/>
              <a:t>(HR Occupational Standard Model)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27022" y="1933092"/>
            <a:ext cx="3000962" cy="485345"/>
          </a:xfrm>
          <a:prstGeom prst="rect">
            <a:avLst/>
          </a:prstGeom>
          <a:noFill/>
          <a:ln>
            <a:solidFill>
              <a:srgbClr val="039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9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วัตถุประสงค์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31142612"/>
              </p:ext>
            </p:extLst>
          </p:nvPr>
        </p:nvGraphicFramePr>
        <p:xfrm>
          <a:off x="1284312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897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. HR Concept &amp; Strategy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67441"/>
            <a:ext cx="8450316" cy="4613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308237">
            <a:off x="7307634" y="5712793"/>
            <a:ext cx="1534297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ตัวอย่าง</a:t>
            </a:r>
            <a:endParaRPr lang="en-US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99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. Employee Relations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67544" y="1628800"/>
            <a:ext cx="8207632" cy="47516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308237">
            <a:off x="7307634" y="5712793"/>
            <a:ext cx="1534297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ตัวอย่าง</a:t>
            </a:r>
            <a:endParaRPr lang="en-US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57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 Change Management </a:t>
            </a:r>
            <a:r>
              <a:rPr lang="en-US" dirty="0"/>
              <a:t>&amp;</a:t>
            </a:r>
            <a:r>
              <a:rPr lang="en-US" dirty="0" smtClean="0"/>
              <a:t> Partnering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23528" y="1628800"/>
            <a:ext cx="8541394" cy="4680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308237">
            <a:off x="7307634" y="5712793"/>
            <a:ext cx="1534297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ตัวอย่าง</a:t>
            </a:r>
            <a:endParaRPr lang="en-US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1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18" name="Rounded Rectangle 4"/>
          <p:cNvSpPr>
            <a:spLocks noChangeArrowheads="1"/>
          </p:cNvSpPr>
          <p:nvPr/>
        </p:nvSpPr>
        <p:spPr bwMode="auto">
          <a:xfrm>
            <a:off x="5364089" y="4584988"/>
            <a:ext cx="2930424" cy="428188"/>
          </a:xfrm>
          <a:prstGeom prst="rect">
            <a:avLst/>
          </a:prstGeom>
          <a:solidFill>
            <a:srgbClr val="92D050"/>
          </a:solidFill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th-TH" sz="1200" b="1" dirty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Calibri" pitchFamily="34" charset="0"/>
              </a:rPr>
              <a:t>ชั้นคุณวุฒิ</a:t>
            </a:r>
            <a:r>
              <a:rPr kumimoji="0" lang="th-TH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Calibri" pitchFamily="34" charset="0"/>
              </a:rPr>
              <a:t> 3 :</a:t>
            </a:r>
            <a:r>
              <a:rPr kumimoji="0" lang="th-TH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Calibri" pitchFamily="34" charset="0"/>
              </a:rPr>
              <a:t>  HR </a:t>
            </a:r>
            <a:r>
              <a:rPr lang="th-TH" sz="1200" dirty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Calibri" pitchFamily="34" charset="0"/>
              </a:rPr>
              <a:t>Practitioner</a:t>
            </a:r>
            <a:endParaRPr lang="th-TH" sz="1200" dirty="0">
              <a:latin typeface="Century Gothic" pitchFamily="34" charset="0"/>
              <a:cs typeface="Angsana New" pitchFamily="18" charset="-34"/>
            </a:endParaRPr>
          </a:p>
        </p:txBody>
      </p:sp>
      <p:sp>
        <p:nvSpPr>
          <p:cNvPr id="116" name="Rounded Rectangle 6"/>
          <p:cNvSpPr>
            <a:spLocks noChangeArrowheads="1"/>
          </p:cNvSpPr>
          <p:nvPr/>
        </p:nvSpPr>
        <p:spPr bwMode="auto">
          <a:xfrm>
            <a:off x="5364089" y="2568893"/>
            <a:ext cx="2930424" cy="428059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th-TH" sz="1200" b="1" dirty="0" smtClean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Calibri" pitchFamily="34" charset="0"/>
              </a:rPr>
              <a:t>ชั้นคุณวุฒิ</a:t>
            </a:r>
            <a:r>
              <a:rPr kumimoji="0" lang="th-TH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Calibri" pitchFamily="34" charset="0"/>
              </a:rPr>
              <a:t> 7 : </a:t>
            </a:r>
            <a:r>
              <a:rPr kumimoji="0" lang="th-TH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Calibri" pitchFamily="34" charset="0"/>
              </a:rPr>
              <a:t>Global  </a:t>
            </a:r>
            <a:r>
              <a:rPr lang="th-TH" sz="1200" dirty="0" smtClean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Calibri" pitchFamily="34" charset="0"/>
              </a:rPr>
              <a:t>HR  </a:t>
            </a:r>
            <a:r>
              <a:rPr lang="en-US" sz="1200" dirty="0" smtClean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Calibri" pitchFamily="34" charset="0"/>
              </a:rPr>
              <a:t>Professional</a:t>
            </a:r>
            <a:endParaRPr kumimoji="0" lang="th-TH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ngsana New" pitchFamily="18" charset="-34"/>
            </a:endParaRPr>
          </a:p>
        </p:txBody>
      </p:sp>
      <p:sp>
        <p:nvSpPr>
          <p:cNvPr id="114" name="Rounded Rectangle 8"/>
          <p:cNvSpPr>
            <a:spLocks noChangeArrowheads="1"/>
          </p:cNvSpPr>
          <p:nvPr/>
        </p:nvSpPr>
        <p:spPr bwMode="auto">
          <a:xfrm>
            <a:off x="5364089" y="3576967"/>
            <a:ext cx="2930424" cy="428097"/>
          </a:xfrm>
          <a:prstGeom prst="rect">
            <a:avLst/>
          </a:prstGeom>
          <a:solidFill>
            <a:srgbClr val="92D050"/>
          </a:solidFill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th-TH" sz="1200" b="1" dirty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Calibri" pitchFamily="34" charset="0"/>
              </a:rPr>
              <a:t>ชั้นคุณวุฒิ</a:t>
            </a:r>
            <a:r>
              <a:rPr kumimoji="0" lang="th-TH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Calibri" pitchFamily="34" charset="0"/>
              </a:rPr>
              <a:t> 5 :  </a:t>
            </a:r>
            <a:r>
              <a:rPr lang="th-TH" sz="1200" dirty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Calibri" pitchFamily="34" charset="0"/>
              </a:rPr>
              <a:t>Senior </a:t>
            </a:r>
            <a:r>
              <a:rPr lang="en-US" sz="1200" dirty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Calibri" pitchFamily="34" charset="0"/>
              </a:rPr>
              <a:t>HR </a:t>
            </a:r>
            <a:r>
              <a:rPr lang="th-TH" sz="1200" dirty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Calibri" pitchFamily="34" charset="0"/>
              </a:rPr>
              <a:t>Professional </a:t>
            </a:r>
            <a:endParaRPr lang="th-TH" sz="1200" dirty="0">
              <a:latin typeface="Century Gothic" pitchFamily="34" charset="0"/>
              <a:cs typeface="Angsana New" pitchFamily="18" charset="-34"/>
            </a:endParaRPr>
          </a:p>
        </p:txBody>
      </p:sp>
      <p:sp>
        <p:nvSpPr>
          <p:cNvPr id="112" name="Rounded Rectangle 6"/>
          <p:cNvSpPr>
            <a:spLocks noChangeArrowheads="1"/>
          </p:cNvSpPr>
          <p:nvPr/>
        </p:nvSpPr>
        <p:spPr bwMode="auto">
          <a:xfrm>
            <a:off x="5364089" y="3072820"/>
            <a:ext cx="2930424" cy="428188"/>
          </a:xfrm>
          <a:prstGeom prst="rect">
            <a:avLst/>
          </a:prstGeom>
          <a:solidFill>
            <a:srgbClr val="92D050"/>
          </a:solidFill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th-TH" sz="1200" b="1" dirty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Calibri" pitchFamily="34" charset="0"/>
              </a:rPr>
              <a:t>ชั้นคุณวุฒิ</a:t>
            </a:r>
            <a:r>
              <a:rPr kumimoji="0" lang="th-TH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Calibri" pitchFamily="34" charset="0"/>
              </a:rPr>
              <a:t> 6 :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Calibri" pitchFamily="34" charset="0"/>
              </a:rPr>
              <a:t>HR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Calibri" pitchFamily="34" charset="0"/>
              </a:rPr>
              <a:t>Expert</a:t>
            </a:r>
            <a:endParaRPr kumimoji="0" lang="th-TH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ngsana New" pitchFamily="18" charset="-34"/>
            </a:endParaRPr>
          </a:p>
        </p:txBody>
      </p:sp>
      <p:grpSp>
        <p:nvGrpSpPr>
          <p:cNvPr id="108" name="Group 108"/>
          <p:cNvGrpSpPr>
            <a:grpSpLocks/>
          </p:cNvGrpSpPr>
          <p:nvPr/>
        </p:nvGrpSpPr>
        <p:grpSpPr bwMode="auto">
          <a:xfrm>
            <a:off x="5364088" y="4054394"/>
            <a:ext cx="2930436" cy="454726"/>
            <a:chOff x="-1313" y="17240"/>
            <a:chExt cx="59678" cy="12192"/>
          </a:xfrm>
          <a:noFill/>
        </p:grpSpPr>
        <p:sp>
          <p:nvSpPr>
            <p:cNvPr id="109" name="Rounded Rectangle 109"/>
            <p:cNvSpPr>
              <a:spLocks noChangeArrowheads="1"/>
            </p:cNvSpPr>
            <p:nvPr/>
          </p:nvSpPr>
          <p:spPr bwMode="auto">
            <a:xfrm>
              <a:off x="4571" y="17240"/>
              <a:ext cx="51816" cy="12192"/>
            </a:xfrm>
            <a:prstGeom prst="roundRect">
              <a:avLst>
                <a:gd name="adj" fmla="val 10000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th-TH" sz="1200">
                <a:latin typeface="Century Gothic" pitchFamily="34" charset="0"/>
              </a:endParaRPr>
            </a:p>
          </p:txBody>
        </p:sp>
        <p:sp>
          <p:nvSpPr>
            <p:cNvPr id="110" name="Rounded Rectangle 6"/>
            <p:cNvSpPr>
              <a:spLocks noChangeArrowheads="1"/>
            </p:cNvSpPr>
            <p:nvPr/>
          </p:nvSpPr>
          <p:spPr bwMode="auto">
            <a:xfrm>
              <a:off x="-1313" y="17597"/>
              <a:ext cx="59678" cy="11478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200" b="1" dirty="0">
                  <a:solidFill>
                    <a:srgbClr val="000000"/>
                  </a:solidFill>
                  <a:latin typeface="Century Gothic" pitchFamily="34" charset="0"/>
                  <a:ea typeface="Times New Roman" pitchFamily="18" charset="0"/>
                  <a:cs typeface="Calibri" pitchFamily="34" charset="0"/>
                </a:rPr>
                <a:t>ชั้นคุณวุฒิ</a:t>
              </a:r>
              <a:r>
                <a:rPr kumimoji="0" lang="th-TH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ea typeface="Times New Roman" pitchFamily="18" charset="0"/>
                  <a:cs typeface="Calibri" pitchFamily="34" charset="0"/>
                </a:rPr>
                <a:t> 4 :  </a:t>
              </a:r>
              <a:r>
                <a:rPr kumimoji="0" lang="th-TH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ea typeface="Times New Roman" pitchFamily="18" charset="0"/>
                  <a:cs typeface="Calibri" pitchFamily="34" charset="0"/>
                </a:rPr>
                <a:t>HR </a:t>
              </a:r>
              <a:r>
                <a:rPr lang="th-TH" sz="1200" dirty="0">
                  <a:solidFill>
                    <a:srgbClr val="000000"/>
                  </a:solidFill>
                  <a:latin typeface="Century Gothic" pitchFamily="34" charset="0"/>
                  <a:ea typeface="Times New Roman" pitchFamily="18" charset="0"/>
                  <a:cs typeface="Calibri" pitchFamily="34" charset="0"/>
                </a:rPr>
                <a:t>Professional </a:t>
              </a:r>
              <a:endParaRPr lang="th-TH" sz="1200" dirty="0">
                <a:latin typeface="Century Gothic" pitchFamily="34" charset="0"/>
                <a:cs typeface="Angsana New" pitchFamily="18" charset="-34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11560" y="2564904"/>
            <a:ext cx="3096344" cy="3960440"/>
            <a:chOff x="611560" y="2564904"/>
            <a:chExt cx="3096344" cy="3960440"/>
          </a:xfrm>
        </p:grpSpPr>
        <p:sp>
          <p:nvSpPr>
            <p:cNvPr id="21" name="Rectangle 20"/>
            <p:cNvSpPr/>
            <p:nvPr/>
          </p:nvSpPr>
          <p:spPr>
            <a:xfrm>
              <a:off x="971600" y="2564904"/>
              <a:ext cx="2448272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00" dirty="0" smtClean="0">
                  <a:solidFill>
                    <a:srgbClr val="002060"/>
                  </a:solidFill>
                </a:rPr>
                <a:t>ระดับ </a:t>
              </a:r>
              <a:r>
                <a:rPr lang="en-US" sz="1200" dirty="0" smtClean="0">
                  <a:solidFill>
                    <a:srgbClr val="002060"/>
                  </a:solidFill>
                </a:rPr>
                <a:t>7 National Qualification of Advanced Professional Competence</a:t>
              </a:r>
              <a:endParaRPr lang="th-TH" sz="1200" dirty="0">
                <a:solidFill>
                  <a:srgbClr val="00206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71600" y="3068960"/>
              <a:ext cx="2448272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00" dirty="0" smtClean="0">
                  <a:solidFill>
                    <a:srgbClr val="002060"/>
                  </a:solidFill>
                </a:rPr>
                <a:t>ระดับ </a:t>
              </a:r>
              <a:r>
                <a:rPr lang="en-US" sz="1200" dirty="0" smtClean="0">
                  <a:solidFill>
                    <a:srgbClr val="002060"/>
                  </a:solidFill>
                </a:rPr>
                <a:t>6 National Qualification of Higher Professional Competence</a:t>
              </a:r>
              <a:endParaRPr lang="th-TH" sz="1200" dirty="0">
                <a:solidFill>
                  <a:srgbClr val="00206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600" y="3573016"/>
              <a:ext cx="2448272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00" dirty="0" smtClean="0">
                  <a:solidFill>
                    <a:srgbClr val="002060"/>
                  </a:solidFill>
                </a:rPr>
                <a:t>ระดับ </a:t>
              </a:r>
              <a:r>
                <a:rPr lang="en-US" sz="1200" dirty="0" smtClean="0">
                  <a:solidFill>
                    <a:srgbClr val="002060"/>
                  </a:solidFill>
                </a:rPr>
                <a:t>5 National Qualification of Professional Competence</a:t>
              </a:r>
              <a:endParaRPr lang="th-TH" sz="1200" dirty="0">
                <a:solidFill>
                  <a:srgbClr val="00206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71600" y="4077072"/>
              <a:ext cx="2448272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dirty="0" smtClean="0">
                  <a:solidFill>
                    <a:srgbClr val="002060"/>
                  </a:solidFill>
                </a:rPr>
                <a:t>ระดับ </a:t>
              </a:r>
              <a:r>
                <a:rPr lang="en-US" sz="1100" dirty="0" smtClean="0">
                  <a:solidFill>
                    <a:srgbClr val="002060"/>
                  </a:solidFill>
                </a:rPr>
                <a:t>4 National Advanced Diploma Qualification of Vocational Competence</a:t>
              </a:r>
              <a:endParaRPr lang="th-TH" sz="1100" dirty="0">
                <a:solidFill>
                  <a:srgbClr val="00206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71600" y="4581128"/>
              <a:ext cx="2448272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dirty="0" smtClean="0">
                  <a:solidFill>
                    <a:srgbClr val="002060"/>
                  </a:solidFill>
                </a:rPr>
                <a:t>ระดับ</a:t>
              </a:r>
              <a:r>
                <a:rPr lang="en-US" sz="1100" dirty="0" smtClean="0">
                  <a:solidFill>
                    <a:srgbClr val="002060"/>
                  </a:solidFill>
                </a:rPr>
                <a:t> 3 National Diploma Qualification of Vocational Competence</a:t>
              </a:r>
              <a:endParaRPr lang="th-TH" sz="1100" dirty="0">
                <a:solidFill>
                  <a:srgbClr val="00206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71600" y="5085184"/>
              <a:ext cx="2448272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00" dirty="0" smtClean="0">
                  <a:solidFill>
                    <a:srgbClr val="002060"/>
                  </a:solidFill>
                </a:rPr>
                <a:t>ระดับ</a:t>
              </a:r>
              <a:r>
                <a:rPr lang="en-US" sz="1200" dirty="0" smtClean="0">
                  <a:solidFill>
                    <a:srgbClr val="002060"/>
                  </a:solidFill>
                </a:rPr>
                <a:t> 2 National Qualification of Vocational Competence 2</a:t>
              </a:r>
              <a:endParaRPr lang="th-TH" sz="1200" dirty="0">
                <a:solidFill>
                  <a:srgbClr val="00206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71600" y="5589240"/>
              <a:ext cx="2448272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00" dirty="0" smtClean="0">
                  <a:solidFill>
                    <a:srgbClr val="002060"/>
                  </a:solidFill>
                </a:rPr>
                <a:t>ระดับ</a:t>
              </a:r>
              <a:r>
                <a:rPr lang="en-US" sz="1200" dirty="0" smtClean="0">
                  <a:solidFill>
                    <a:srgbClr val="002060"/>
                  </a:solidFill>
                </a:rPr>
                <a:t> 1 National Qualification of Vocational Competence 1</a:t>
              </a:r>
              <a:endParaRPr lang="th-TH" sz="1200" dirty="0">
                <a:solidFill>
                  <a:srgbClr val="00206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11560" y="6093296"/>
              <a:ext cx="309634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 smtClean="0"/>
                <a:t>กรอบคุณวุฒิวิชาชีพแห่งชาติ</a:t>
              </a:r>
              <a:endParaRPr lang="th-TH" sz="2000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5292080" y="6093296"/>
            <a:ext cx="3096344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/>
              <a:t>ชั้นคุณวุฒิวิชาชีพ</a:t>
            </a:r>
          </a:p>
          <a:p>
            <a:pPr algn="ctr"/>
            <a:r>
              <a:rPr lang="th-TH" sz="1600" dirty="0" smtClean="0"/>
              <a:t>การบริหารทรัพยากรบุคคล</a:t>
            </a:r>
            <a:endParaRPr lang="th-TH" sz="1600" dirty="0"/>
          </a:p>
        </p:txBody>
      </p:sp>
      <p:sp>
        <p:nvSpPr>
          <p:cNvPr id="20" name="Isosceles Triangle 19"/>
          <p:cNvSpPr/>
          <p:nvPr/>
        </p:nvSpPr>
        <p:spPr>
          <a:xfrm rot="5400000">
            <a:off x="3167844" y="3681028"/>
            <a:ext cx="2520280" cy="288032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Rounded Rectangle 6"/>
          <p:cNvSpPr>
            <a:spLocks noChangeArrowheads="1"/>
          </p:cNvSpPr>
          <p:nvPr/>
        </p:nvSpPr>
        <p:spPr bwMode="auto">
          <a:xfrm>
            <a:off x="5004048" y="3000941"/>
            <a:ext cx="3672408" cy="2084243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lvl="0" algn="ctr"/>
            <a:endParaRPr kumimoji="0" lang="th-TH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ngsana New" pitchFamily="18" charset="-34"/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404956" y="165381"/>
            <a:ext cx="8559532" cy="990600"/>
          </a:xfrm>
        </p:spPr>
        <p:txBody>
          <a:bodyPr/>
          <a:lstStyle/>
          <a:p>
            <a:r>
              <a:rPr lang="th-TH" dirty="0" smtClean="0">
                <a:latin typeface="Tahoma" panose="020B0604030504040204" pitchFamily="34" charset="0"/>
              </a:rPr>
              <a:t> การ</a:t>
            </a:r>
            <a:r>
              <a:rPr lang="th-TH" dirty="0">
                <a:latin typeface="Tahoma" panose="020B0604030504040204" pitchFamily="34" charset="0"/>
              </a:rPr>
              <a:t>แบ่งชั้นคุณวุฒิ</a:t>
            </a:r>
            <a:r>
              <a:rPr lang="th-TH" dirty="0" smtClean="0">
                <a:latin typeface="Tahoma" panose="020B0604030504040204" pitchFamily="34" charset="0"/>
              </a:rPr>
              <a:t>วิชาชีพ</a:t>
            </a:r>
            <a:br>
              <a:rPr lang="th-TH" dirty="0" smtClean="0">
                <a:latin typeface="Tahoma" panose="020B0604030504040204" pitchFamily="34" charset="0"/>
              </a:rPr>
            </a:br>
            <a:r>
              <a:rPr lang="th-TH" dirty="0" smtClean="0">
                <a:latin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</a:rPr>
              <a:t>(HR Professional </a:t>
            </a:r>
            <a:r>
              <a:rPr lang="en-US" dirty="0">
                <a:latin typeface="Tahoma" panose="020B0604030504040204" pitchFamily="34" charset="0"/>
              </a:rPr>
              <a:t>Qualification</a:t>
            </a:r>
            <a:r>
              <a:rPr lang="th-TH" dirty="0">
                <a:latin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</a:rPr>
              <a:t>)</a:t>
            </a:r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 bwMode="auto">
          <a:xfrm>
            <a:off x="593122" y="1412776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0" kern="120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9pPr>
          </a:lstStyle>
          <a:p>
            <a:pPr marL="0" lvl="1"/>
            <a:r>
              <a:rPr lang="th-TH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ชั้นคุณวุฒิวิชาชีพ</a:t>
            </a:r>
            <a:r>
              <a:rPr lang="th-TH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บริหารทรัพยากรบุคคล </a:t>
            </a:r>
            <a:r>
              <a:rPr lang="th-TH" sz="1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</a:t>
            </a:r>
            <a:r>
              <a:rPr lang="th-TH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เชื่อมโยง</a:t>
            </a:r>
            <a:r>
              <a:rPr lang="th-TH" sz="1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กับกรอบ</a:t>
            </a:r>
            <a:r>
              <a:rPr lang="th-TH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คุณวุฒิวิชาชีพแห่งชาติ </a:t>
            </a:r>
            <a:endParaRPr lang="th-TH" sz="1600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/>
            <a:r>
              <a:rPr lang="th-TH" sz="1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Thailand Professional Qualification Framework: TPQF</a:t>
            </a:r>
            <a:r>
              <a:rPr lang="en-US" sz="1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89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6" grpId="0" animBg="1"/>
      <p:bldP spid="114" grpId="0" animBg="1"/>
      <p:bldP spid="112" grpId="0" animBg="1"/>
      <p:bldP spid="29" grpId="0" animBg="1"/>
      <p:bldP spid="20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ahoma" panose="020B0604030504040204" pitchFamily="34" charset="0"/>
              </a:rPr>
              <a:t>คุณสมบัตินักบริหาร</a:t>
            </a:r>
            <a:r>
              <a:rPr lang="th-TH" dirty="0">
                <a:latin typeface="Tahoma" panose="020B0604030504040204" pitchFamily="34" charset="0"/>
              </a:rPr>
              <a:t>ทรัพยากรบุคคล ชั้น</a:t>
            </a:r>
            <a:r>
              <a:rPr lang="th-TH" dirty="0" smtClean="0">
                <a:latin typeface="Tahoma" panose="020B0604030504040204" pitchFamily="34" charset="0"/>
              </a:rPr>
              <a:t>คุณวุฒิ </a:t>
            </a:r>
            <a:r>
              <a:rPr lang="en-US" dirty="0" smtClean="0">
                <a:latin typeface="Tahoma" panose="020B0604030504040204" pitchFamily="34" charset="0"/>
              </a:rPr>
              <a:t>3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07664306"/>
              </p:ext>
            </p:extLst>
          </p:nvPr>
        </p:nvGraphicFramePr>
        <p:xfrm>
          <a:off x="467544" y="1600200"/>
          <a:ext cx="8298503" cy="47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477"/>
                <a:gridCol w="590173"/>
                <a:gridCol w="1121651"/>
                <a:gridCol w="997059"/>
                <a:gridCol w="1902951"/>
                <a:gridCol w="3155192"/>
              </a:tblGrid>
              <a:tr h="37084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การแบ่งชั้นคุณวุฒิวิชาชีพและคุณสมบัติผู้มีสิทธิขอเข้ารับประเมิน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ชั้นคุณ วุฒิ 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ชื่อย่อ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ชื่อระดับ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ชื่อระดับ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คุณสมบัติ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ความรู้ ทักษะ และคุณลักษณะ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81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HRP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HR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Practitioner</a:t>
                      </a:r>
                      <a:endParaRPr lang="th-TH" sz="1200" b="1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ผู้ปฏิบัติงาน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เป็นผู้ปฏิบัติงานที่ต้องใช้ความรู้ในวิชาชีพเบื้องต้น   </a:t>
                      </a:r>
                      <a:endParaRPr lang="en-US" sz="1200" b="0" i="0" u="none" strike="noStrike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ทักษะ และประสบการณ์ในงานปฏิบัติการบริหารทรัพยากรบุคคล อย่างน้อย 1 สาขา </a:t>
                      </a:r>
                      <a:endParaRPr lang="en-US" sz="1200" b="0" i="0" u="none" strike="noStrike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เป็น</a:t>
                      </a:r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เวลาไม่น้อยกว่า 3 ปี</a:t>
                      </a:r>
                    </a:p>
                  </a:txBody>
                  <a:tcPr marL="6350" marR="6350" marT="635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มีความรู้ในวิชาชีพเบื้องต้นในการปฏิบัติงานด้านใดด้านหนึ่งของงานปฏิบัติการบริหารทรัพยากรบุคคล  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ทักษะ จากประสบการณ์ในการปฏิบัติงานซึ่งผ่านการฝึกฝนมาระยะเวลา</a:t>
                      </a: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หนึ่ง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ความรู้ความเข้าใจในหลักการบริหารทรัพยากร</a:t>
                      </a: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บุคคล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กระบวนการคิดและ</a:t>
                      </a: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ปฏิบัติงานที่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หลากหลาย สามารถเชื่อมโยง/ประยุกต์ใช้ความรู้ในการปฏิบัติงานในความรับผิดชอบ  </a:t>
                      </a:r>
                      <a:endParaRPr lang="th-TH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ทักษะการใช้เทคโนโลยีสารสนเทศและการสื่อสารเบื้องต้น เพื่อสนับสนุนการปฏิบัติงานในความรับผิดชอบ อย่างมีประสิทธิภาพ </a:t>
                      </a:r>
                      <a:endParaRPr lang="th-TH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ความสามารถในการสื่อสารเพื่อสร้างความเข้าใจแก่ผู้เกี่ยวข้องในงานที่ทำ </a:t>
                      </a:r>
                      <a:endParaRPr lang="th-TH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ส่วนร่วมในการปฏิบัติงานกับทีมงานเพื่อบรรลุเป้าหมายที่</a:t>
                      </a: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กำหนด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สามารถ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แก้ปัญหาทางเทคนิคภายใต้แนวปฏิบัติที่ชัดเจน ควบคู่กับการใช้คู่มือ และข้อมูลที่เกี่ยวข้องภายใต้การแนะแนวของผู้บังคับบัญชา  </a:t>
                      </a: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95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ahoma" panose="020B0604030504040204" pitchFamily="34" charset="0"/>
              </a:rPr>
              <a:t>คุณสมบัตินักบริหารทรัพยากรบุคคล ชั้นคุณวุฒิ </a:t>
            </a:r>
            <a:r>
              <a:rPr lang="en-US" dirty="0" smtClean="0">
                <a:latin typeface="Tahoma" panose="020B0604030504040204" pitchFamily="34" charset="0"/>
              </a:rPr>
              <a:t>4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83280394"/>
              </p:ext>
            </p:extLst>
          </p:nvPr>
        </p:nvGraphicFramePr>
        <p:xfrm>
          <a:off x="251520" y="1600200"/>
          <a:ext cx="8599311" cy="502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477"/>
                <a:gridCol w="590173"/>
                <a:gridCol w="1121651"/>
                <a:gridCol w="997059"/>
                <a:gridCol w="1902951"/>
                <a:gridCol w="3456000"/>
              </a:tblGrid>
              <a:tr h="37084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h-TH" sz="12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การแบ่งชั้นคุณวุฒิวิชาชีพและคุณสมบัติผู้มีสิทธิขอเข้ารับประเมิน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ชั้นคุณ วุฒิ 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ชื่อย่อ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ชื่อระดับ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ชื่อระดับ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คุณสมบัติ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ความรู้ ทักษะ และคุณลักษณะ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10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PHR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HR Professional</a:t>
                      </a:r>
                      <a:r>
                        <a:rPr lang="th-TH" sz="12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ผู้เชี่ยวชาญ หรือ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ผู้บริหาร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ระดับต้น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เป็นผู้ปฏิบัติงานที่ต้องใช้ความรู้พื้นฐานในวิชาชีพบริหารทรัพยากรบุคคล  </a:t>
                      </a:r>
                      <a:endParaRPr lang="th-TH" sz="1200" b="0" i="0" u="none" strike="noStrike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ทักษะและประสบการณ์ในงานวิชาชีพบริหารทรัพยากรบุคคลอย่างน้อย 1 สาขา </a:t>
                      </a:r>
                      <a:endParaRPr lang="th-TH" sz="1200" b="0" i="0" u="none" strike="noStrike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</a:t>
                      </a:r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น้อยกว่า </a:t>
                      </a: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lang="th-TH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</a:t>
                      </a:r>
                    </a:p>
                  </a:txBody>
                  <a:tcPr marL="6350" marR="6350" marT="635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มีความรู้พื้นฐานในวิชาชีพการบริหารทรัพยากรบุคคลด้านใดด้านหนึ่ง หรือหลากหลาย</a:t>
                      </a: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ด้าน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ความเข้าใจในหลักการ เทคนิค และวิธีการปฏิบัติงานบริหารทรัพยากรบุคคลที่ครอบคลุมหลายด้าน 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สามารถ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เชื่อมโยง/ประยุกต์ใช้ความเข้าใจในการปฏิบัติงานในความรับผิดชอบ  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ทักษะในการวิเคราะห์ และสรุปข้อมูลเพื่อการตัดสินใจ ที่เกี่ยวข้องกับงานอย่างเป็นระบบ โดยใช้ทฤษฎี นโยบาย และแนวปฏิบัติ ที่มีอยู่ 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ปฏิบัติงาน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โดยใช้การคิดและปฏิบัติที่หลากหลายและครอบคลุม ภายใต้นโยบาย แนวปฏิบัติ และคำแนะนำของผู้บังคับบัญชา      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สามารถ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แก้ไขปัญหาในงานที่ปฏิบัติประจำ และตัดสินใจได้โดยอิสระ ยกเว้นงานที่ซับซ้อนไม่คุ้นเคย จะอยู่ภายใต้การคำแนะนำของ</a:t>
                      </a: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ผู้บังคับบัญชา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ทักษะการใช้เทคโนโลยีสารสนเทศและการสื่อสารพื้นฐาน เพื่อสนับสนุนการปฏิบัติงานในความรับผิดชอบอย่างมีประสิทธิภาพ 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สามารถ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สื่อสารและโน้มน้าวผู้อื่น เพื่อบรรลุเป้าหมายในการปฏิบัติงาน 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ส่วนร่วมในการวางแผนดำเนินการ ปรับปรุงพัฒนา และริเริ่มสิ่งใหม่ๆ ร่วมกับทีมงาน  </a:t>
                      </a: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04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ahoma" panose="020B0604030504040204" pitchFamily="34" charset="0"/>
              </a:rPr>
              <a:t>คุณสมบัตินักบริหารทรัพยากรบุคคล ชั้นคุณวุฒิ </a:t>
            </a:r>
            <a:r>
              <a:rPr lang="en-US" dirty="0" smtClean="0">
                <a:latin typeface="Tahoma" panose="020B0604030504040204" pitchFamily="34" charset="0"/>
              </a:rPr>
              <a:t>5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32084659"/>
              </p:ext>
            </p:extLst>
          </p:nvPr>
        </p:nvGraphicFramePr>
        <p:xfrm>
          <a:off x="251520" y="1268760"/>
          <a:ext cx="8573650" cy="541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477"/>
                <a:gridCol w="590173"/>
                <a:gridCol w="1080000"/>
                <a:gridCol w="936000"/>
                <a:gridCol w="1620000"/>
                <a:gridCol w="3816000"/>
              </a:tblGrid>
              <a:tr h="37084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h-TH" sz="12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การแบ่งชั้นคุณวุฒิวิชาชีพและคุณสมบัติผู้มีสิทธิขอเข้ารับประเมิน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ชั้นคุณ วุฒิ 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ชื่อย่อ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ชื่อระดับ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ชื่อระดับ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คุณสมบัติ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ความรู้ ทักษะ และคุณลักษณะ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50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SPHR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Senior HR Professional</a:t>
                      </a:r>
                      <a:endParaRPr lang="th-TH" sz="1200" b="1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ผู้เชี่ยวชาญอาวุโส</a:t>
                      </a:r>
                      <a:r>
                        <a:rPr lang="th-TH" sz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หรือ</a:t>
                      </a:r>
                      <a:r>
                        <a:rPr lang="th-TH" sz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ผู้บริหาร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ระดับกลาง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เป็นผู้ปฏิบัติงานที่ต้องใช้ความรู้ความ</a:t>
                      </a:r>
                      <a:r>
                        <a:rPr lang="th-TH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ชำนาญในการบริหารจัดการ และ/หรือ</a:t>
                      </a:r>
                      <a:r>
                        <a:rPr lang="th-TH" sz="12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ในวิชาชีพบริหารทรัพยากรบุคคลเฉพาะทาง หรือ หลากหลายสาขา </a:t>
                      </a:r>
                    </a:p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th-TH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ทักษะความเชี่ยวชาญ และประสบการณ์ในงานบริหารทรัพยากรบุคคลสาขาใดสาขาหนึ่ง หรือหลากหลายสาขา  </a:t>
                      </a:r>
                      <a:endParaRPr lang="th-TH" sz="1200" b="0" i="0" u="none" strike="noStrike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</a:t>
                      </a:r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น้อยกว่า </a:t>
                      </a: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r>
                        <a:rPr lang="th-TH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 </a:t>
                      </a:r>
                      <a:endParaRPr lang="th-TH" sz="1200" b="0" i="0" u="none" strike="noStrike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ความรู้ความสามารถที่แสดงออก และ/หรือผลงานเป็นที่ประจักษ์แก่บุคคลในองค์กร </a:t>
                      </a:r>
                    </a:p>
                  </a:txBody>
                  <a:tcPr marL="6350" marR="6350" marT="635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มีความรู้ความชำนาญในการบริหาร</a:t>
                      </a: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จัดการและ/หรือ ใน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วิชาชีพการบริหารทรัพยากรบุคคลเฉพาะทาง </a:t>
                      </a: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หรือ 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หลากหลาย</a:t>
                      </a: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สาขา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ความเข้าใจในแนวคิดหลักการ และภาพรวมของ</a:t>
                      </a: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งานบริหาร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องค์การและทรัพยากรบุคคล ซึ่งสามารถประยุกต์เข้ากับการปฏิบัติงานที่ซับซ้อน หลากหลายและครอบคลุม   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ทักษะวิชาชีพเชิงลึกในสาขาใดสาขาหนึ่ง หรือครอบคลุมหลากหลาย  และเป็นระบบในสาขาวิชาชีพนั้น  สามารถเชื่อมโยงกับสาขา และวิชาชีพอื่นที่เกี่ยวข้อง  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สามารถ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วิเคราะห์ สรุปข้อมูล และตัดสินใจโดยใช้ทฤษฎี หลักการ และเทคนิคต่างๆ เพื่อแก้ปัญหาที่ซับซ้อนได้อย่างอิสระ 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ความสามารถในการสื่อสารและโน้มน้าวผู้อื่นในระดับสูง เพื่อบรรลุเป้าหมายที่</a:t>
                      </a: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กำหนด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ส่วนร่วมในการวางแผน บริหารจัดการ และกำหนดนโยบายขององค์กร 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สามารถ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พัฒนาแนวคิด ระบบ กระบวนการปฏิบัติงาน และนวัตกรรมเทคโนโลยี</a:t>
                      </a: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ใหม่ๆได้</a:t>
                      </a: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สามารถ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ใช้ภาษาต่างประเทศ และเทคโนโลยีสารสนเทศและการสื่อสารในการปฏิบัติงาน </a:t>
                      </a: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สามารถ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บริหารจัดการงาน บังคับบัญชา และพัฒนาบุคลากรในหน่วยงานที่รับผิดชอบได้   </a:t>
                      </a:r>
                      <a:endParaRPr lang="th-TH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แสดงออก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ถึงความรู้ความสามารถ และ/หรือ ผลงานให้เป็นที่ประจักษ์แก่บุคคลในองค์กร </a:t>
                      </a: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7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ahoma" panose="020B0604030504040204" pitchFamily="34" charset="0"/>
              </a:rPr>
              <a:t>คุณสมบัตินักบริหารทรัพยากรบุคคล ชั้นคุณวุฒิ </a:t>
            </a:r>
            <a:r>
              <a:rPr lang="en-US" dirty="0" smtClean="0">
                <a:latin typeface="Tahoma" panose="020B0604030504040204" pitchFamily="34" charset="0"/>
              </a:rPr>
              <a:t>6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94815057"/>
              </p:ext>
            </p:extLst>
          </p:nvPr>
        </p:nvGraphicFramePr>
        <p:xfrm>
          <a:off x="216448" y="1268760"/>
          <a:ext cx="8712000" cy="541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684000"/>
                <a:gridCol w="756000"/>
                <a:gridCol w="1656000"/>
                <a:gridCol w="4680000"/>
              </a:tblGrid>
              <a:tr h="37084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h-TH" sz="12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การแบ่งชั้นคุณวุฒิวิชาชีพและคุณสมบัติผู้มีสิทธิขอเข้ารับประเมิน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ชั้นคุณ วุฒิ 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ชื่อย่อ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ชื่อระดับ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ชื่อระดับ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คุณสมบัติ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ความรู้ ทักษะ และคุณลักษณะ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50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HR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HR Expert</a:t>
                      </a:r>
                      <a:endParaRPr lang="th-TH" sz="1200" b="1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ผู้ชำนาญการพิเศษ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หรือ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ผู้บริหารระดับสูง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เป็นผู้ปฏิบัติงานที่ต้องใช้ความรู้ความชำนาญระดับสูงในการบริหารจัดการงานบริหารทรัพยากรบุคคล และ/หรืองานบริหารอื่นๆ  </a:t>
                      </a:r>
                      <a:endParaRPr lang="th-TH" sz="1200" b="0" i="0" u="none" strike="noStrike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ทักษะความเชี่ยวชาญ และประสบการณ์รวมไม่น้อยกว่า 15 ปี </a:t>
                      </a:r>
                      <a:endParaRPr lang="th-TH" sz="1200" b="0" i="0" u="none" strike="noStrike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โดย</a:t>
                      </a:r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มีประสบการณ์ในการเป็นผู้บริหารหน่วยงานทรัพยากรบุคคล ไม่น้อยกว่า 3 ปี </a:t>
                      </a:r>
                      <a:endParaRPr lang="th-TH" sz="1200" b="0" i="0" u="none" strike="noStrike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ความรู้ความสามารถที่แสดงออก และ/หรือผลงานเป็นที่ประจักษ์แก่บุคคลในองค์กร หรือในวิชาชีพ</a:t>
                      </a:r>
                    </a:p>
                  </a:txBody>
                  <a:tcPr marL="6350" marR="6350" marT="635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ความรู้ความชำนาญระดับสูงในการบริหารจัดการงานบริหารองค์การและทรัพยากรบุคคลอย่างลึกซึ้งและหลากหลายด้าน ทั้งภาคทฤษฎีและภาคปฏิบัติ   </a:t>
                      </a:r>
                      <a:endParaRPr lang="th-TH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ความเข้าใจในแนวคิดหลักการ และภาพรวมความสัมพันธ์ของงานการบริหารองค์การและทรัพยากรบุคคล และความรู้และทักษะวิชาชีพอื่นๆ ที่หลากหลาย  สามารถประยุกต์ใช้ความรู้ ทักษะวิชาชีพเชิงลึก และหลากหลาย เพื่อกำหนดนโยบาย กลยุทธองค์กร และจัดสรรทรัพยากรในการปฏิบัติงานที่ซับซ้อน และครอบคลุม  </a:t>
                      </a:r>
                      <a:endParaRPr lang="th-TH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สามารถ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คิดริเริ่มสร้างสรรค์ ศึกษาค้นคว้า วิจัย และพัฒนานวัตกรรม หรือองค์ความรู้ใหม่ รวมถึงกระบวนการใหม่ๆ และการใช้เทคโนโลยีที่เหมาะสมกับวิชาการและวิชาชีพในการบริหารจัดการองค์การและทรัพยากรบุคคล   </a:t>
                      </a:r>
                      <a:endParaRPr lang="th-TH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ทักษะในการบริหารจัดการ วิเคราะห์ และประเมินปัญหาที่ซับซ้อน/ไม่สามารถคาดการณ์ได้ อย่างเป็นระบบและมีประสิทธิภาพ เพื่อสรุปผลและจัดทำข้อเสนอในการแก้ไขปัญหา และกำหนดทิศทางในการปรับปรุงพัฒนางานในระยะยาว</a:t>
                      </a: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ได้</a:t>
                      </a: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แสดงออก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ถึงภาวะผู้นำ และการสร้างทีมงานที่มีประสิทธิภาพ  มีความสามารถในการสื่อสารและโน้มน้าวผู้อื่นในระดับสูง เพื่อบรรลุเป้าหมายที่</a:t>
                      </a: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กำหนด</a:t>
                      </a: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สามารถ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ใช้ภาษาต่างประเทศ และเทคโนโลยีสารสนเทศและการสื่อสารในการปฏิบัติงาน </a:t>
                      </a:r>
                      <a:endParaRPr lang="th-TH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สามารถ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ตัดสินใจในงานที่รับผิดชอบได้อย่างอืสระ ภายใต้นโยบายและกลยุทธ์องค์กร และสนับสนุนและดำเนินการพัฒนาบุคลากรในวิชาชีพนั้นๆ </a:t>
                      </a:r>
                      <a:endParaRPr lang="th-TH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แสดงออก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ถึงความรู้ความสามารถ และ/หรือ ผลงานให้เป็นที่ประจักษ์แก่บุคคลในองค์กร หรือในวิชาชีพ</a:t>
                      </a: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02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835696" y="4869160"/>
            <a:ext cx="68134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400" kern="120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h-TH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แนวทางและ</a:t>
            </a:r>
            <a:r>
              <a:rPr lang="th-TH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เครื่องมือประเมิน</a:t>
            </a:r>
            <a:r>
              <a:rPr lang="th-TH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สมรรถนะ</a:t>
            </a:r>
            <a:endPara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293096"/>
            <a:ext cx="101021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1649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6156071" y="2060848"/>
            <a:ext cx="504161" cy="9239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2075" tIns="46038" rIns="92075" bIns="46038"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0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sz="10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1000" dirty="0" smtClean="0">
                <a:solidFill>
                  <a:srgbClr val="002060"/>
                </a:solidFill>
                <a:latin typeface="Century Gothic" pitchFamily="34" charset="0"/>
              </a:rPr>
              <a:t>CM</a:t>
            </a:r>
          </a:p>
          <a:p>
            <a:pPr algn="ctr">
              <a:lnSpc>
                <a:spcPct val="90000"/>
              </a:lnSpc>
              <a:defRPr/>
            </a:pPr>
            <a:endParaRPr lang="en-US" sz="10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sz="1000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sz="1000" dirty="0" smtClean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2699687" y="2068802"/>
            <a:ext cx="504161" cy="9239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1000" dirty="0" smtClean="0">
                <a:solidFill>
                  <a:schemeClr val="tx1"/>
                </a:solidFill>
                <a:latin typeface="Century Gothic" pitchFamily="34" charset="0"/>
              </a:rPr>
              <a:t>A&amp;S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4427879" y="2060848"/>
            <a:ext cx="504161" cy="9239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99CC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1000" dirty="0" smtClean="0">
                <a:solidFill>
                  <a:schemeClr val="tx1"/>
                </a:solidFill>
                <a:latin typeface="Century Gothic" pitchFamily="34" charset="0"/>
              </a:rPr>
              <a:t>L&amp;D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39552" y="480457"/>
            <a:ext cx="8153400" cy="788303"/>
          </a:xfrm>
        </p:spPr>
        <p:txBody>
          <a:bodyPr>
            <a:noAutofit/>
          </a:bodyPr>
          <a:lstStyle/>
          <a:p>
            <a:r>
              <a:rPr lang="th-TH" dirty="0" smtClean="0"/>
              <a:t>แนวทางการประเมินสมรรถนะนักบริหาร</a:t>
            </a:r>
            <a:r>
              <a:rPr lang="th-TH" dirty="0"/>
              <a:t>ทรัพยากรบุคคล</a:t>
            </a:r>
            <a:br>
              <a:rPr lang="th-TH" dirty="0"/>
            </a:br>
            <a:endParaRPr lang="th-TH" dirty="0">
              <a:solidFill>
                <a:schemeClr val="accent1">
                  <a:lumMod val="50000"/>
                </a:schemeClr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1" name="Rounded Rectangle 4"/>
          <p:cNvSpPr>
            <a:spLocks noChangeArrowheads="1"/>
          </p:cNvSpPr>
          <p:nvPr/>
        </p:nvSpPr>
        <p:spPr bwMode="auto">
          <a:xfrm>
            <a:off x="395536" y="5733256"/>
            <a:ext cx="864095" cy="7200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III.</a:t>
            </a:r>
          </a:p>
          <a:p>
            <a:pPr lvl="0" algn="ctr"/>
            <a:r>
              <a:rPr kumimoji="0" lang="th-TH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HR </a:t>
            </a:r>
            <a:r>
              <a:rPr lang="en-US" sz="9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Practitioner</a:t>
            </a:r>
            <a:endParaRPr lang="th-TH" sz="9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ounded Rectangle 8"/>
          <p:cNvSpPr>
            <a:spLocks noChangeArrowheads="1"/>
          </p:cNvSpPr>
          <p:nvPr/>
        </p:nvSpPr>
        <p:spPr bwMode="auto">
          <a:xfrm>
            <a:off x="395536" y="4005032"/>
            <a:ext cx="864095" cy="71992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9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en-US" sz="9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0" algn="ctr"/>
            <a:r>
              <a:rPr kumimoji="0" lang="th-TH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HR </a:t>
            </a:r>
            <a:r>
              <a:rPr kumimoji="0" lang="en-US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Senior</a:t>
            </a:r>
            <a:r>
              <a:rPr kumimoji="0" lang="en-US" sz="9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Professional </a:t>
            </a:r>
            <a:endParaRPr kumimoji="0" lang="th-TH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Rounded Rectangle 6"/>
          <p:cNvSpPr>
            <a:spLocks noChangeArrowheads="1"/>
          </p:cNvSpPr>
          <p:nvPr/>
        </p:nvSpPr>
        <p:spPr bwMode="auto">
          <a:xfrm>
            <a:off x="395536" y="3140968"/>
            <a:ext cx="864095" cy="7200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9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VI.</a:t>
            </a:r>
          </a:p>
          <a:p>
            <a:pPr lvl="0" algn="ctr"/>
            <a:r>
              <a:rPr kumimoji="0" lang="en-US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HR Expert</a:t>
            </a:r>
            <a:endParaRPr kumimoji="0" lang="th-TH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5535" y="1556793"/>
            <a:ext cx="864097" cy="143994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Professional Qualification</a:t>
            </a:r>
            <a:endParaRPr lang="th-TH" sz="1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Rounded Rectangle 4"/>
          <p:cNvSpPr>
            <a:spLocks noChangeArrowheads="1"/>
          </p:cNvSpPr>
          <p:nvPr/>
        </p:nvSpPr>
        <p:spPr bwMode="auto">
          <a:xfrm>
            <a:off x="1331639" y="1556792"/>
            <a:ext cx="5911271" cy="43204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HR Expertise</a:t>
            </a:r>
            <a:endParaRPr kumimoji="0" lang="th-TH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Rounded Rectangle 4"/>
          <p:cNvSpPr>
            <a:spLocks noChangeArrowheads="1"/>
          </p:cNvSpPr>
          <p:nvPr/>
        </p:nvSpPr>
        <p:spPr bwMode="auto">
          <a:xfrm>
            <a:off x="7301884" y="1556792"/>
            <a:ext cx="1535084" cy="43204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HR Professional Practices</a:t>
            </a:r>
            <a:endParaRPr kumimoji="0" lang="th-TH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5004048" y="2068802"/>
            <a:ext cx="504056" cy="92397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ysClr val="windowText" lastClr="000000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ysClr val="windowText" lastClr="000000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1000" dirty="0" smtClean="0">
                <a:solidFill>
                  <a:sysClr val="windowText" lastClr="000000"/>
                </a:solidFill>
                <a:latin typeface="Century Gothic" pitchFamily="34" charset="0"/>
              </a:rPr>
              <a:t>WFP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>
              <a:solidFill>
                <a:sysClr val="windowText" lastClr="000000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ysClr val="windowText" lastClr="000000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ysClr val="windowText" lastClr="000000"/>
              </a:solidFill>
              <a:latin typeface="Century Gothic" pitchFamily="34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6732135" y="2060848"/>
            <a:ext cx="504161" cy="9239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1000" dirty="0" smtClean="0">
                <a:solidFill>
                  <a:schemeClr val="tx1"/>
                </a:solidFill>
                <a:latin typeface="Century Gothic" pitchFamily="34" charset="0"/>
              </a:rPr>
              <a:t>OD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3851815" y="2060848"/>
            <a:ext cx="504161" cy="92397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1000" dirty="0" smtClean="0">
                <a:solidFill>
                  <a:schemeClr val="tx1"/>
                </a:solidFill>
                <a:latin typeface="Century Gothic" pitchFamily="34" charset="0"/>
              </a:rPr>
              <a:t>ER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5579845" y="2060848"/>
            <a:ext cx="504323" cy="92397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1000" dirty="0" smtClean="0">
                <a:solidFill>
                  <a:schemeClr val="tx1"/>
                </a:solidFill>
                <a:latin typeface="Century Gothic" pitchFamily="34" charset="0"/>
              </a:rPr>
              <a:t>PMS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3275751" y="2076909"/>
            <a:ext cx="504161" cy="9239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C0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1000" dirty="0" smtClean="0">
                <a:solidFill>
                  <a:schemeClr val="tx1"/>
                </a:solidFill>
                <a:latin typeface="Century Gothic" pitchFamily="34" charset="0"/>
              </a:rPr>
              <a:t>RM</a:t>
            </a:r>
            <a:endParaRPr lang="en-US" sz="1000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7301884" y="2060848"/>
            <a:ext cx="942524" cy="923972"/>
          </a:xfrm>
          <a:prstGeom prst="rect">
            <a:avLst/>
          </a:prstGeom>
          <a:solidFill>
            <a:srgbClr val="00B0F0"/>
          </a:solidFill>
          <a:ln>
            <a:solidFill>
              <a:srgbClr val="FFC0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75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750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75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750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75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75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75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75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9" name="Rounded Rectangle 8"/>
          <p:cNvSpPr>
            <a:spLocks noChangeArrowheads="1"/>
          </p:cNvSpPr>
          <p:nvPr/>
        </p:nvSpPr>
        <p:spPr bwMode="auto">
          <a:xfrm>
            <a:off x="395535" y="4869128"/>
            <a:ext cx="864095" cy="71992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9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IV.</a:t>
            </a:r>
            <a:endParaRPr lang="th-TH" sz="9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kumimoji="0" lang="th-TH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HR </a:t>
            </a:r>
            <a:r>
              <a:rPr lang="th-TH" sz="9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Professional </a:t>
            </a:r>
            <a:endParaRPr lang="th-TH" sz="9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Group 99"/>
          <p:cNvGrpSpPr/>
          <p:nvPr/>
        </p:nvGrpSpPr>
        <p:grpSpPr>
          <a:xfrm>
            <a:off x="2699792" y="5733256"/>
            <a:ext cx="2232248" cy="720080"/>
            <a:chOff x="3059832" y="5589240"/>
            <a:chExt cx="2232248" cy="864096"/>
          </a:xfrm>
        </p:grpSpPr>
        <p:sp>
          <p:nvSpPr>
            <p:cNvPr id="53" name="Rectangle 52"/>
            <p:cNvSpPr/>
            <p:nvPr/>
          </p:nvSpPr>
          <p:spPr>
            <a:xfrm>
              <a:off x="3059832" y="5589240"/>
              <a:ext cx="504056" cy="86409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635896" y="5589240"/>
              <a:ext cx="504056" cy="86409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211960" y="5589240"/>
              <a:ext cx="504056" cy="86409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788024" y="5589240"/>
              <a:ext cx="504056" cy="86409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8" name="Group 100"/>
          <p:cNvGrpSpPr/>
          <p:nvPr/>
        </p:nvGrpSpPr>
        <p:grpSpPr>
          <a:xfrm>
            <a:off x="2699687" y="4869160"/>
            <a:ext cx="3384376" cy="720080"/>
            <a:chOff x="1907704" y="4653136"/>
            <a:chExt cx="3384376" cy="864096"/>
          </a:xfrm>
        </p:grpSpPr>
        <p:sp>
          <p:nvSpPr>
            <p:cNvPr id="64" name="Rectangle 63"/>
            <p:cNvSpPr/>
            <p:nvPr/>
          </p:nvSpPr>
          <p:spPr>
            <a:xfrm>
              <a:off x="1907704" y="4653136"/>
              <a:ext cx="504056" cy="86409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483768" y="4653136"/>
              <a:ext cx="504056" cy="86409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059832" y="4653136"/>
              <a:ext cx="504056" cy="86409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635896" y="4653136"/>
              <a:ext cx="504056" cy="86409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211960" y="4653136"/>
              <a:ext cx="504056" cy="86409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788024" y="4653136"/>
              <a:ext cx="504056" cy="86409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70" name="Rectangle 14"/>
          <p:cNvSpPr>
            <a:spLocks noChangeArrowheads="1"/>
          </p:cNvSpPr>
          <p:nvPr/>
        </p:nvSpPr>
        <p:spPr bwMode="auto">
          <a:xfrm>
            <a:off x="7367369" y="1959422"/>
            <a:ext cx="805031" cy="109017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2075" tIns="46038" rIns="92075" bIns="46038">
            <a:spAutoFit/>
          </a:bodyPr>
          <a:lstStyle/>
          <a:p>
            <a:pPr marL="171450" indent="-171450" algn="ctr" eaLnBrk="0" hangingPunct="0">
              <a:lnSpc>
                <a:spcPct val="90000"/>
              </a:lnSpc>
              <a:buClr>
                <a:schemeClr val="bg1"/>
              </a:buClr>
              <a:buSzPct val="118000"/>
              <a:buFont typeface="Wingdings" panose="05000000000000000000" pitchFamily="2" charset="2"/>
              <a:buChar char="§"/>
              <a:defRPr/>
            </a:pPr>
            <a:endParaRPr lang="en-US" sz="9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buClr>
                <a:schemeClr val="bg1"/>
              </a:buClr>
              <a:buSzPct val="118000"/>
              <a:defRPr/>
            </a:pPr>
            <a:r>
              <a:rPr lang="en-US" sz="900" dirty="0" smtClean="0">
                <a:solidFill>
                  <a:schemeClr val="tx1"/>
                </a:solidFill>
                <a:latin typeface="Century Gothic" pitchFamily="34" charset="0"/>
              </a:rPr>
              <a:t>.</a:t>
            </a:r>
          </a:p>
          <a:p>
            <a:pPr algn="ctr" eaLnBrk="0" hangingPunct="0">
              <a:lnSpc>
                <a:spcPct val="90000"/>
              </a:lnSpc>
              <a:buClr>
                <a:schemeClr val="bg1"/>
              </a:buClr>
              <a:buSzPct val="118000"/>
              <a:defRPr/>
            </a:pPr>
            <a:endParaRPr lang="en-US" sz="9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buClr>
                <a:schemeClr val="bg1"/>
              </a:buClr>
              <a:buSzPct val="118000"/>
              <a:defRPr/>
            </a:pPr>
            <a:r>
              <a:rPr lang="en-US" sz="900" dirty="0" smtClean="0">
                <a:solidFill>
                  <a:schemeClr val="tx1"/>
                </a:solidFill>
                <a:latin typeface="Century Gothic" pitchFamily="34" charset="0"/>
              </a:rPr>
              <a:t>6</a:t>
            </a:r>
          </a:p>
          <a:p>
            <a:pPr algn="ctr" eaLnBrk="0" hangingPunct="0">
              <a:lnSpc>
                <a:spcPct val="90000"/>
              </a:lnSpc>
              <a:buClr>
                <a:schemeClr val="bg1"/>
              </a:buClr>
              <a:buSzPct val="118000"/>
              <a:defRPr/>
            </a:pPr>
            <a:r>
              <a:rPr lang="en-US" sz="900" dirty="0" smtClean="0">
                <a:solidFill>
                  <a:schemeClr val="tx1"/>
                </a:solidFill>
                <a:latin typeface="Century Gothic" pitchFamily="34" charset="0"/>
              </a:rPr>
              <a:t>Individual &amp; Team.</a:t>
            </a:r>
          </a:p>
          <a:p>
            <a:pPr marL="171450" indent="-171450" algn="ctr" eaLnBrk="0" hangingPunct="0">
              <a:lnSpc>
                <a:spcPct val="90000"/>
              </a:lnSpc>
              <a:buClr>
                <a:schemeClr val="bg1"/>
              </a:buClr>
              <a:buSzPct val="118000"/>
              <a:buFont typeface="Wingdings" panose="05000000000000000000" pitchFamily="2" charset="2"/>
              <a:buChar char="§"/>
              <a:defRPr/>
            </a:pPr>
            <a:endParaRPr lang="en-US" sz="9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171450" indent="-171450" algn="ctr" eaLnBrk="0" hangingPunct="0">
              <a:lnSpc>
                <a:spcPct val="90000"/>
              </a:lnSpc>
              <a:buClr>
                <a:schemeClr val="bg1"/>
              </a:buClr>
              <a:buSzPct val="118000"/>
              <a:buFont typeface="Wingdings" panose="05000000000000000000" pitchFamily="2" charset="2"/>
              <a:buChar char="§"/>
              <a:defRPr/>
            </a:pPr>
            <a:endParaRPr lang="en-US" sz="9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308304" y="4878256"/>
            <a:ext cx="925911" cy="720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6</a:t>
            </a:r>
            <a:endParaRPr lang="th-TH" sz="12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Rectangle 14"/>
          <p:cNvSpPr>
            <a:spLocks noChangeArrowheads="1"/>
          </p:cNvSpPr>
          <p:nvPr/>
        </p:nvSpPr>
        <p:spPr bwMode="auto">
          <a:xfrm>
            <a:off x="1331640" y="2060848"/>
            <a:ext cx="1253772" cy="9239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7030A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1000" dirty="0" smtClean="0">
                <a:solidFill>
                  <a:schemeClr val="tx1"/>
                </a:solidFill>
                <a:latin typeface="Century Gothic" pitchFamily="34" charset="0"/>
              </a:rPr>
              <a:t>HR Concept &amp; Strategy</a:t>
            </a:r>
            <a:endParaRPr lang="en-US" sz="1000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725663" y="3137183"/>
            <a:ext cx="4517247" cy="720112"/>
          </a:xfrm>
          <a:prstGeom prst="rect">
            <a:avLst/>
          </a:prstGeom>
          <a:solidFill>
            <a:srgbClr val="00006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entury Gothic" pitchFamily="34" charset="0"/>
              </a:rPr>
              <a:t>HR Modules Integration</a:t>
            </a:r>
            <a:endParaRPr lang="en-US" sz="1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331639" y="4869128"/>
            <a:ext cx="1253511" cy="720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tx1"/>
                </a:solidFill>
                <a:latin typeface="Century Gothic" pitchFamily="34" charset="0"/>
              </a:rPr>
              <a:t>HR Concept &amp; Strategy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331639" y="5733224"/>
            <a:ext cx="1253511" cy="720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 Concept</a:t>
            </a:r>
            <a:endParaRPr lang="th-TH" sz="1200" b="1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156071" y="4869160"/>
            <a:ext cx="504056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2" name="Rectangle 71"/>
          <p:cNvSpPr/>
          <p:nvPr/>
        </p:nvSpPr>
        <p:spPr>
          <a:xfrm>
            <a:off x="6732135" y="4869160"/>
            <a:ext cx="504056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9" name="Rectangle 14"/>
          <p:cNvSpPr>
            <a:spLocks noChangeArrowheads="1"/>
          </p:cNvSpPr>
          <p:nvPr/>
        </p:nvSpPr>
        <p:spPr bwMode="auto">
          <a:xfrm>
            <a:off x="8316414" y="2060848"/>
            <a:ext cx="504057" cy="923972"/>
          </a:xfrm>
          <a:prstGeom prst="rect">
            <a:avLst/>
          </a:prstGeom>
          <a:solidFill>
            <a:srgbClr val="00B0F0"/>
          </a:solidFill>
          <a:ln>
            <a:solidFill>
              <a:srgbClr val="FFC0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75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750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75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750" dirty="0" smtClean="0">
                <a:solidFill>
                  <a:schemeClr val="tx1"/>
                </a:solidFill>
                <a:latin typeface="Century Gothic" pitchFamily="34" charset="0"/>
              </a:rPr>
              <a:t>2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750" dirty="0" smtClean="0">
                <a:solidFill>
                  <a:schemeClr val="tx1"/>
                </a:solidFill>
                <a:latin typeface="Century Gothic" pitchFamily="34" charset="0"/>
              </a:rPr>
              <a:t>Organization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lang="en-US" sz="75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75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308304" y="5733224"/>
            <a:ext cx="925911" cy="720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6</a:t>
            </a:r>
            <a:endParaRPr lang="th-TH" sz="12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713273" y="4004847"/>
            <a:ext cx="4529637" cy="7201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rgbClr val="FFFF00"/>
                </a:solidFill>
                <a:latin typeface="Century Gothic" pitchFamily="34" charset="0"/>
              </a:rPr>
              <a:t>HR Modules Integration</a:t>
            </a:r>
          </a:p>
        </p:txBody>
      </p:sp>
      <p:sp>
        <p:nvSpPr>
          <p:cNvPr id="76" name="Rectangle 75"/>
          <p:cNvSpPr/>
          <p:nvPr/>
        </p:nvSpPr>
        <p:spPr>
          <a:xfrm>
            <a:off x="1187624" y="1567840"/>
            <a:ext cx="1525649" cy="502951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</a:t>
            </a:r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7248686" y="1567840"/>
            <a:ext cx="1669665" cy="5029512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346373" y="4004847"/>
            <a:ext cx="1253511" cy="7201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latin typeface="Century Gothic" pitchFamily="34" charset="0"/>
              </a:rPr>
              <a:t>HR Concept &amp; Strategy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346373" y="3128804"/>
            <a:ext cx="1253511" cy="7201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latin typeface="Century Gothic" pitchFamily="34" charset="0"/>
              </a:rPr>
              <a:t>HR Concept &amp; Strategy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318497" y="4014128"/>
            <a:ext cx="1501974" cy="720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8</a:t>
            </a:r>
            <a:endParaRPr lang="th-TH" sz="12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318497" y="3122633"/>
            <a:ext cx="1501974" cy="7201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</a:t>
            </a:r>
            <a:endParaRPr lang="th-TH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732343" y="1582636"/>
            <a:ext cx="4488158" cy="5029512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84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58" grpId="0" animBg="1"/>
      <p:bldP spid="60" grpId="0" animBg="1"/>
      <p:bldP spid="61" grpId="0" animBg="1"/>
      <p:bldP spid="62" grpId="0" animBg="1"/>
      <p:bldP spid="72" grpId="0" animBg="1"/>
      <p:bldP spid="90" grpId="0" animBg="1"/>
      <p:bldP spid="77" grpId="0" animBg="1"/>
      <p:bldP spid="76" grpId="0" animBg="1"/>
      <p:bldP spid="91" grpId="0" animBg="1"/>
      <p:bldP spid="44" grpId="0" animBg="1"/>
      <p:bldP spid="46" grpId="0" animBg="1"/>
      <p:bldP spid="47" grpId="0" animBg="1"/>
      <p:bldP spid="48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854621" cy="670244"/>
          </a:xfrm>
        </p:spPr>
        <p:txBody>
          <a:bodyPr>
            <a:noAutofit/>
          </a:bodyPr>
          <a:lstStyle/>
          <a:p>
            <a:r>
              <a:rPr lang="th-TH" dirty="0" smtClean="0"/>
              <a:t>หัวข้อ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5616" y="2492896"/>
            <a:ext cx="864096" cy="5760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</a:t>
            </a:r>
            <a:r>
              <a:rPr lang="en-US" sz="2400" dirty="0" smtClean="0"/>
              <a:t>I</a:t>
            </a:r>
            <a:endParaRPr lang="th-TH" sz="2400" dirty="0"/>
          </a:p>
        </p:txBody>
      </p:sp>
      <p:sp>
        <p:nvSpPr>
          <p:cNvPr id="6" name="Rectangle 5"/>
          <p:cNvSpPr/>
          <p:nvPr/>
        </p:nvSpPr>
        <p:spPr>
          <a:xfrm>
            <a:off x="2123728" y="2492896"/>
            <a:ext cx="590465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lnSpc>
                <a:spcPct val="150000"/>
              </a:lnSpc>
            </a:pP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ความสำคัญของสมรรถนะนักบริหารทรัพยากรบุคคล</a:t>
            </a:r>
          </a:p>
        </p:txBody>
      </p:sp>
      <p:sp>
        <p:nvSpPr>
          <p:cNvPr id="7" name="Rectangle 6"/>
          <p:cNvSpPr/>
          <p:nvPr/>
        </p:nvSpPr>
        <p:spPr>
          <a:xfrm>
            <a:off x="1115616" y="3140968"/>
            <a:ext cx="864096" cy="5760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III</a:t>
            </a:r>
            <a:endParaRPr lang="th-TH" sz="2400" dirty="0"/>
          </a:p>
        </p:txBody>
      </p:sp>
      <p:sp>
        <p:nvSpPr>
          <p:cNvPr id="8" name="Rectangle 7"/>
          <p:cNvSpPr/>
          <p:nvPr/>
        </p:nvSpPr>
        <p:spPr>
          <a:xfrm>
            <a:off x="2123728" y="3140968"/>
            <a:ext cx="590465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lnSpc>
                <a:spcPct val="150000"/>
              </a:lnSpc>
            </a:pP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ตัวแบบสมรรถนะนักบริหารทรัพยากรบุคคล</a:t>
            </a:r>
          </a:p>
        </p:txBody>
      </p:sp>
      <p:sp>
        <p:nvSpPr>
          <p:cNvPr id="9" name="Rectangle 8"/>
          <p:cNvSpPr/>
          <p:nvPr/>
        </p:nvSpPr>
        <p:spPr>
          <a:xfrm>
            <a:off x="1115616" y="3789040"/>
            <a:ext cx="864096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IV</a:t>
            </a:r>
            <a:endParaRPr lang="th-TH" sz="2400" dirty="0"/>
          </a:p>
        </p:txBody>
      </p:sp>
      <p:sp>
        <p:nvSpPr>
          <p:cNvPr id="10" name="Rectangle 9"/>
          <p:cNvSpPr/>
          <p:nvPr/>
        </p:nvSpPr>
        <p:spPr>
          <a:xfrm>
            <a:off x="2123728" y="3789040"/>
            <a:ext cx="590465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วิธีการและ</a:t>
            </a: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เครื่องมือประเมินสมรรถนะ</a:t>
            </a:r>
            <a:endParaRPr lang="en-US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15616" y="4437112"/>
            <a:ext cx="864096" cy="57606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</a:t>
            </a:r>
            <a:endParaRPr lang="th-TH" sz="2400" dirty="0"/>
          </a:p>
        </p:txBody>
      </p:sp>
      <p:sp>
        <p:nvSpPr>
          <p:cNvPr id="12" name="Rectangle 11"/>
          <p:cNvSpPr/>
          <p:nvPr/>
        </p:nvSpPr>
        <p:spPr>
          <a:xfrm>
            <a:off x="2123728" y="4437112"/>
            <a:ext cx="590465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lnSpc>
                <a:spcPct val="150000"/>
              </a:lnSpc>
            </a:pP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บันไดสู่ความเป็น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 </a:t>
            </a: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มืออาชีพ</a:t>
            </a:r>
            <a:endParaRPr lang="en-US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5616" y="5085184"/>
            <a:ext cx="864096" cy="57606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VI</a:t>
            </a:r>
            <a:endParaRPr lang="th-TH" sz="2400" dirty="0"/>
          </a:p>
        </p:txBody>
      </p:sp>
      <p:sp>
        <p:nvSpPr>
          <p:cNvPr id="14" name="Rectangle 13"/>
          <p:cNvSpPr/>
          <p:nvPr/>
        </p:nvSpPr>
        <p:spPr>
          <a:xfrm>
            <a:off x="2123728" y="5085184"/>
            <a:ext cx="590465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lnSpc>
                <a:spcPct val="150000"/>
              </a:lnSpc>
            </a:pP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แนวทางการพัฒนาตนเองสู่ความเป็น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 </a:t>
            </a: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มืออาชีพ</a:t>
            </a:r>
            <a:endParaRPr lang="en-US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15616" y="1831003"/>
            <a:ext cx="864096" cy="5760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</a:t>
            </a:r>
            <a:endParaRPr lang="th-TH" sz="2400" dirty="0"/>
          </a:p>
        </p:txBody>
      </p:sp>
      <p:sp>
        <p:nvSpPr>
          <p:cNvPr id="18" name="Rectangle 17"/>
          <p:cNvSpPr/>
          <p:nvPr/>
        </p:nvSpPr>
        <p:spPr>
          <a:xfrm>
            <a:off x="2123728" y="1831003"/>
            <a:ext cx="590465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lnSpc>
                <a:spcPct val="150000"/>
              </a:lnSpc>
            </a:pP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นักบริหารทรัพยากรบุคคลมือ</a:t>
            </a:r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อาชีพใน</a:t>
            </a: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ศตวรรษที่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08723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h-TH" dirty="0" smtClean="0"/>
              <a:t>เครื่องมือที่ใช้ประเมินสมรรถนะ </a:t>
            </a:r>
            <a:endParaRPr lang="en-US" dirty="0"/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1844824"/>
          <a:ext cx="7427168" cy="406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567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772856"/>
              </p:ext>
            </p:extLst>
          </p:nvPr>
        </p:nvGraphicFramePr>
        <p:xfrm>
          <a:off x="467544" y="1700808"/>
          <a:ext cx="5195102" cy="3268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156"/>
                <a:gridCol w="4884946"/>
              </a:tblGrid>
              <a:tr h="2962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C.</a:t>
                      </a:r>
                      <a:endParaRPr lang="th-TH" sz="105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en-US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AWARD</a:t>
                      </a:r>
                      <a:r>
                        <a:rPr lang="en-US" sz="105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: </a:t>
                      </a:r>
                      <a:r>
                        <a:rPr lang="th-TH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ผลงาน </a:t>
                      </a:r>
                      <a:r>
                        <a:rPr lang="th-TH" sz="10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หรือรางวัลที่ได้รับ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6891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ระบุ </a:t>
                      </a: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ผลงาน หรือรางวัลที่เกี่ยวข้องกับการ</a:t>
                      </a:r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ปฏิบัติงานทรัพยากร</a:t>
                      </a: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บุคคลที่ท่านเคยได้รับ อาทิ ผลงานทางวิชาการ รางวัล ประกาศเกียรติคุณ เกียรติบัตร ที่ได้รับจากสถาบันต่างๆ ที่มีมาตรฐานและเป็นที่ยอมรับในวิชาชีพงานบริหารทรัพยากรบุคคล และอื่นๆ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168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62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D.</a:t>
                      </a:r>
                      <a:endParaRPr lang="th-TH" sz="105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en-US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CERTIFICATE : </a:t>
                      </a:r>
                      <a:r>
                        <a:rPr lang="th-TH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ใบรับรอง</a:t>
                      </a:r>
                      <a:endParaRPr lang="en-US" sz="105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2823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ระบุ ใบรับรอง</a:t>
                      </a:r>
                      <a:r>
                        <a:rPr lang="th-TH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หลักฐานแสดงการผ่านการพัฒนา และอบรม ดูงาน </a:t>
                      </a:r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ที่เกี่ยวข้องกับการ</a:t>
                      </a: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ปฏิบัติงานทรัพยากรบุคคล (หากมี)</a:t>
                      </a: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168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62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E.</a:t>
                      </a:r>
                      <a:endParaRPr lang="th-TH" sz="105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en-US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SOCIAL CONTRIBUTION :</a:t>
                      </a:r>
                      <a:r>
                        <a:rPr lang="en-US" sz="105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th-TH" sz="1050" b="1" i="0" u="none" strike="noStrike" kern="1200" baseline="0" dirty="0" smtClean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lvl="1" algn="l" defTabSz="914400" rtl="0" eaLnBrk="1" fontAlgn="b" latinLnBrk="0" hangingPunct="1"/>
                      <a:r>
                        <a:rPr lang="th-TH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</a:t>
                      </a:r>
                      <a:r>
                        <a:rPr lang="th-TH" sz="10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ทำประโยชน์ให้กับวิชาชีพการบริหารทรัพยากรบุคคลในประเทศไทย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9235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ระบุ  </a:t>
                      </a: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บทบาท หรือกิจกรรมที่ท่านได้มีโอกาสเข้าร่วมกิจกรรมทางสังคมต่อสังคมวิชาชีพการบริหารทรัพยากรบุคคล หรือการปฏิบัติตนในลักษณะการ</a:t>
                      </a:r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แลกเปลี่ยน แบ่งปัน </a:t>
                      </a: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เพื่ออุทิศ</a:t>
                      </a:r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ตน</a:t>
                      </a:r>
                      <a:r>
                        <a:rPr lang="th-TH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และเพื่อเป็น</a:t>
                      </a:r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ประโยชน์ ต่อการ</a:t>
                      </a: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พัฒนามาตรฐานวิชาชีพงานทรัพยากรบุคคล</a:t>
                      </a: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168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anose="020B0604030504040204" pitchFamily="34" charset="0"/>
              </a:rPr>
              <a:t>1. </a:t>
            </a:r>
            <a:r>
              <a:rPr lang="th-TH" dirty="0" smtClean="0">
                <a:latin typeface="Tahoma" panose="020B0604030504040204" pitchFamily="34" charset="0"/>
              </a:rPr>
              <a:t>แฟ้ม</a:t>
            </a:r>
            <a:r>
              <a:rPr lang="th-TH" dirty="0">
                <a:latin typeface="Tahoma" panose="020B0604030504040204" pitchFamily="34" charset="0"/>
              </a:rPr>
              <a:t>บันทึกผลงาน</a:t>
            </a:r>
            <a:r>
              <a:rPr lang="en-US" dirty="0">
                <a:latin typeface="Tahoma" panose="020B0604030504040204" pitchFamily="34" charset="0"/>
              </a:rPr>
              <a:t> </a:t>
            </a:r>
            <a:r>
              <a:rPr lang="en-US" dirty="0" smtClean="0"/>
              <a:t>Portfolio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164815"/>
              </p:ext>
            </p:extLst>
          </p:nvPr>
        </p:nvGraphicFramePr>
        <p:xfrm>
          <a:off x="3203848" y="3212976"/>
          <a:ext cx="5212614" cy="3293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931"/>
                <a:gridCol w="4899683"/>
              </a:tblGrid>
              <a:tr h="358232">
                <a:tc>
                  <a:txBody>
                    <a:bodyPr/>
                    <a:lstStyle/>
                    <a:p>
                      <a:pPr algn="ctr"/>
                      <a:r>
                        <a:rPr lang="en-US" sz="1050" b="1" i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A.</a:t>
                      </a:r>
                      <a:endParaRPr lang="th-TH" sz="1050" b="1" i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ACHIEVEMENT : </a:t>
                      </a:r>
                      <a:r>
                        <a:rPr lang="th-TH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ความสำเร็จในงาน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39892">
                <a:tc>
                  <a:txBody>
                    <a:bodyPr/>
                    <a:lstStyle/>
                    <a:p>
                      <a:endParaRPr lang="th-TH" sz="1050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อธิบายความสำเร็จ</a:t>
                      </a: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ที่สำคัญที่สุดใน</a:t>
                      </a:r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งานการ</a:t>
                      </a: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บริหารทรัพยากร</a:t>
                      </a:r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บุคคล</a:t>
                      </a: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ที่ท่านเคย</a:t>
                      </a:r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ผ่านมา </a:t>
                      </a: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โดยระบุ</a:t>
                      </a: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3362">
                <a:tc>
                  <a:txBody>
                    <a:bodyPr/>
                    <a:lstStyle/>
                    <a:p>
                      <a:endParaRPr lang="th-TH" sz="1050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fontAlgn="b">
                        <a:buAutoNum type="arabicParenR"/>
                      </a:pPr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ช่วง</a:t>
                      </a: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ระยะเวลาที่เกิดขึ้น</a:t>
                      </a: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3990">
                <a:tc>
                  <a:txBody>
                    <a:bodyPr/>
                    <a:lstStyle/>
                    <a:p>
                      <a:endParaRPr lang="th-TH" sz="1050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2) รายละเอียดเหตุการณ์ </a:t>
                      </a: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3990">
                <a:tc>
                  <a:txBody>
                    <a:bodyPr/>
                    <a:lstStyle/>
                    <a:p>
                      <a:endParaRPr lang="th-TH" sz="1050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3) บทบาทของท่านในเหตุการณ์</a:t>
                      </a: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9892">
                <a:tc>
                  <a:txBody>
                    <a:bodyPr/>
                    <a:lstStyle/>
                    <a:p>
                      <a:endParaRPr lang="th-TH" sz="1050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4) ผู้ที่เกี่ยวข้องกับเหตุการณ์ที่มีส่วนร่วมกับความสำเร็จ</a:t>
                      </a: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9892">
                <a:tc>
                  <a:txBody>
                    <a:bodyPr/>
                    <a:lstStyle/>
                    <a:p>
                      <a:endParaRPr lang="th-TH" sz="1050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5) ท่านคิดว่า อะไรคือ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Key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Success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Factor </a:t>
                      </a: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ของความสำเร็จดังกล่าว เพราะเหตุใด</a:t>
                      </a: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9892">
                <a:tc>
                  <a:txBody>
                    <a:bodyPr/>
                    <a:lstStyle/>
                    <a:p>
                      <a:endParaRPr lang="th-TH" sz="1050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263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B.</a:t>
                      </a:r>
                      <a:endParaRPr lang="th-TH" sz="105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en-US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PAST EXPERIENCE</a:t>
                      </a:r>
                      <a:r>
                        <a:rPr lang="en-US" sz="105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: </a:t>
                      </a:r>
                      <a:r>
                        <a:rPr lang="th-TH" sz="105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ประสบการณ์</a:t>
                      </a:r>
                      <a:r>
                        <a:rPr lang="th-TH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</a:t>
                      </a:r>
                      <a:r>
                        <a:rPr lang="th-TH" sz="10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ปฏิบัติงานจริง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4438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อธิบายประสบการณ์การปฏิบัติงานทรัพยากร</a:t>
                      </a: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บุคคล โดยระบุลักษณะงาน ขอบเขต และความรับผิดชอบของท่านในงานที่เกี่ยวข้องกับมาตรฐานวิชาชีพที่ท่านขอรับการรับรองมาตรฐานวิชาชีพ โดยละเอียดพร้อมแนบเอกสารตัวอย่างผลงาน หรือเอกสารที่เกี่ยวข้องในการปฏิบัติงาน ตามแนวทาง (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Guideline)  </a:t>
                      </a: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ที่กำหนด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21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99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th-TH" dirty="0" smtClean="0"/>
              <a:t>สอบข้อเขียน</a:t>
            </a:r>
            <a:r>
              <a:rPr lang="en-US" dirty="0" smtClean="0"/>
              <a:t>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72208"/>
            <a:ext cx="8153400" cy="1396752"/>
          </a:xfrm>
        </p:spPr>
        <p:txBody>
          <a:bodyPr/>
          <a:lstStyle/>
          <a:p>
            <a:pPr marL="0" indent="0">
              <a:buNone/>
            </a:pPr>
            <a:r>
              <a:rPr lang="th-TH" sz="1600" dirty="0" smtClean="0"/>
              <a:t>แบ่งเป็น </a:t>
            </a:r>
            <a:r>
              <a:rPr lang="en-US" sz="1600" dirty="0" smtClean="0"/>
              <a:t>3 </a:t>
            </a:r>
            <a:r>
              <a:rPr lang="th-TH" sz="1600" dirty="0" smtClean="0"/>
              <a:t>กลุ่มข้อสอบ ได้แก่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A. HR Concept &amp; Strategy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B.  HR Expertise (Modules)</a:t>
            </a:r>
          </a:p>
          <a:p>
            <a:r>
              <a:rPr lang="en-US" sz="1600" dirty="0" smtClean="0"/>
              <a:t>C. HR Professional Practice</a:t>
            </a:r>
            <a:endParaRPr lang="th-TH" sz="1600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9466187"/>
              </p:ext>
            </p:extLst>
          </p:nvPr>
        </p:nvGraphicFramePr>
        <p:xfrm>
          <a:off x="4788024" y="1697576"/>
          <a:ext cx="381642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708991"/>
              </p:ext>
            </p:extLst>
          </p:nvPr>
        </p:nvGraphicFramePr>
        <p:xfrm>
          <a:off x="1115615" y="4221088"/>
          <a:ext cx="3600401" cy="218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9121"/>
                <a:gridCol w="652820"/>
                <a:gridCol w="652820"/>
                <a:gridCol w="652820"/>
                <a:gridCol w="652820"/>
              </a:tblGrid>
              <a:tr h="16510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</a:rPr>
                        <a:t>Median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L3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L4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L5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HRS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58.0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64.0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68.0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64.0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A&amp;S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58.7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66.7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68.7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64.7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48.2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55.4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56.4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54.3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ER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67.3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72.7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76.0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72.0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L&amp;D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54.0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55.3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60.0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55.3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WFP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46.6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61.0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79.7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61.0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47.4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54.5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57.1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54.5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Career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74.3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72.9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70.0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71.4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51.7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46.7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62.0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55.7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Prof. Practice</a:t>
                      </a:r>
                    </a:p>
                  </a:txBody>
                  <a:tcPr marL="6350" marR="6350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56.8 </a:t>
                      </a:r>
                    </a:p>
                  </a:txBody>
                  <a:tcPr marL="6350" marR="6350" marT="63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56.8 </a:t>
                      </a:r>
                    </a:p>
                  </a:txBody>
                  <a:tcPr marL="6350" marR="6350" marT="63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72.0 </a:t>
                      </a:r>
                    </a:p>
                  </a:txBody>
                  <a:tcPr marL="6350" marR="6350" marT="63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60.5 </a:t>
                      </a:r>
                    </a:p>
                  </a:txBody>
                  <a:tcPr marL="6350" marR="6350" marT="63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56.3 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60.6 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67.0 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61.3 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4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098576"/>
            <a:ext cx="2895062" cy="639316"/>
          </a:xfrm>
        </p:spPr>
        <p:txBody>
          <a:bodyPr/>
          <a:lstStyle/>
          <a:p>
            <a:r>
              <a:rPr lang="th-TH" sz="1600" dirty="0" smtClean="0"/>
              <a:t>ตัวอย่างหลักเกณฑ์การสัมภาษณ์</a:t>
            </a:r>
            <a:endParaRPr lang="en-US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6" t="26060" r="38299" b="20127"/>
          <a:stretch/>
        </p:blipFill>
        <p:spPr bwMode="auto">
          <a:xfrm>
            <a:off x="539552" y="2708920"/>
            <a:ext cx="2967070" cy="380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9894867">
            <a:off x="1946076" y="3555716"/>
            <a:ext cx="1259311" cy="480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solidFill>
                  <a:srgbClr val="FF5050"/>
                </a:solidFill>
              </a:rPr>
              <a:t>ตัวอย่าง</a:t>
            </a:r>
            <a:endParaRPr lang="en-US" sz="1800" dirty="0">
              <a:solidFill>
                <a:srgbClr val="FF505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12648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0" kern="120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9pPr>
          </a:lstStyle>
          <a:p>
            <a:r>
              <a:rPr lang="en-US" smtClean="0"/>
              <a:t>3. </a:t>
            </a:r>
            <a:r>
              <a:rPr lang="th-TH" smtClean="0"/>
              <a:t>การสัมภาษณ์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2247608"/>
            <a:ext cx="2339253" cy="309634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796136" y="3404989"/>
            <a:ext cx="2372672" cy="309634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4788024" y="1570856"/>
            <a:ext cx="3230888" cy="5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0" kern="120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9pPr>
          </a:lstStyle>
          <a:p>
            <a:r>
              <a:rPr lang="th-TH" sz="1600" dirty="0" smtClean="0"/>
              <a:t>แบบฟอร์มประเมินผลการสัมภาษณ์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175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h-TH" dirty="0" smtClean="0"/>
              <a:t>สรุปเครื่องมือทดสอบสมรรถนะ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173754"/>
              </p:ext>
            </p:extLst>
          </p:nvPr>
        </p:nvGraphicFramePr>
        <p:xfrm>
          <a:off x="323528" y="1556792"/>
          <a:ext cx="8471673" cy="47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891"/>
                <a:gridCol w="627891"/>
                <a:gridCol w="576000"/>
                <a:gridCol w="648000"/>
                <a:gridCol w="4716000"/>
                <a:gridCol w="648000"/>
                <a:gridCol w="62789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ชั้นคุณวุฒิ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</a:t>
                      </a:r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ประวัติผลงาน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Portfolio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</a:t>
                      </a:r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สอบข้อเขียน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สอบสัมภาษณ์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น้ำ</a:t>
                      </a:r>
                      <a:endParaRPr lang="en-US" sz="1100" b="1" dirty="0" smtClean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th-TH" sz="11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หนัก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ชุด</a:t>
                      </a:r>
                      <a:r>
                        <a:rPr lang="th-TH" sz="1100" b="1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: HR</a:t>
                      </a:r>
                      <a:r>
                        <a:rPr lang="th-TH" sz="1100" b="1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Concept &amp; Strategy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ชุด 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 : HR Expertise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ชุด 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 : Professional Practices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2" panose="05020102010507070707" pitchFamily="18" charset="2"/>
                        </a:rPr>
                        <a:t>100%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en-US" sz="12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 X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2" panose="05020102010507070707" pitchFamily="18" charset="2"/>
                        </a:rPr>
                        <a:t>40%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60%</a:t>
                      </a:r>
                      <a:endParaRPr lang="en-US" sz="1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 </a:t>
                      </a:r>
                      <a:r>
                        <a:rPr lang="th-TH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สมรรถนะละ 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</a:t>
                      </a:r>
                      <a:r>
                        <a:rPr kumimoji="0"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 รวม 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 </a:t>
                      </a:r>
                      <a:r>
                        <a:rPr kumimoji="0"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 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r>
                        <a:rPr lang="en-US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 </a:t>
                      </a:r>
                      <a:r>
                        <a:rPr lang="th-TH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en-US" sz="1200" b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 X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2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2" panose="05020102010507070707" pitchFamily="18" charset="2"/>
                        </a:rPr>
                        <a:t>30%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70%</a:t>
                      </a:r>
                      <a:endParaRPr lang="en-US" sz="1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 </a:t>
                      </a:r>
                      <a:r>
                        <a:rPr lang="th-TH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US" sz="120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kumimoji="0" lang="en-US" sz="120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kumimoji="0" lang="en-US" sz="120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kumimoji="0" lang="en-US" sz="120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kumimoji="0"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สมรรถนะละ 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 </a:t>
                      </a:r>
                      <a:r>
                        <a:rPr kumimoji="0"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 </a:t>
                      </a:r>
                      <a:endParaRPr kumimoji="0" lang="en-US" sz="120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kumimoji="0"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สอบตามสมรรถนะที่เลือก 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 </a:t>
                      </a:r>
                      <a:r>
                        <a:rPr lang="th-TH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en-US" sz="12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 X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2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2" panose="05020102010507070707" pitchFamily="18" charset="2"/>
                        </a:rPr>
                        <a:t>20%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80%</a:t>
                      </a:r>
                      <a:endParaRPr lang="en-US" sz="1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 </a:t>
                      </a:r>
                      <a:r>
                        <a:rPr lang="th-TH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US" sz="120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kumimoji="0" lang="en-US" sz="120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kumimoji="0" lang="en-US" sz="120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kumimoji="0" lang="en-US" sz="120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kumimoji="0"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สมรรถนะละ 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 </a:t>
                      </a:r>
                      <a:r>
                        <a:rPr kumimoji="0"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 </a:t>
                      </a:r>
                      <a:endParaRPr kumimoji="0" lang="en-US" sz="120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kumimoji="0"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สอบตามสมรรถนะที่เลือก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 </a:t>
                      </a:r>
                      <a:r>
                        <a:rPr lang="th-TH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679238"/>
              </p:ext>
            </p:extLst>
          </p:nvPr>
        </p:nvGraphicFramePr>
        <p:xfrm>
          <a:off x="2987824" y="2276872"/>
          <a:ext cx="4392488" cy="597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061"/>
                <a:gridCol w="549061"/>
                <a:gridCol w="549061"/>
                <a:gridCol w="549061"/>
                <a:gridCol w="549061"/>
                <a:gridCol w="549061"/>
                <a:gridCol w="549061"/>
                <a:gridCol w="549061"/>
              </a:tblGrid>
              <a:tr h="2988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988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RM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WP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PM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CM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418752"/>
              </p:ext>
            </p:extLst>
          </p:nvPr>
        </p:nvGraphicFramePr>
        <p:xfrm>
          <a:off x="2987824" y="5257800"/>
          <a:ext cx="4392488" cy="550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061"/>
                <a:gridCol w="549061"/>
                <a:gridCol w="549061"/>
                <a:gridCol w="549061"/>
                <a:gridCol w="549061"/>
                <a:gridCol w="549061"/>
                <a:gridCol w="549061"/>
                <a:gridCol w="549061"/>
              </a:tblGrid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</a:tr>
              <a:tr h="2988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RM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135160"/>
              </p:ext>
            </p:extLst>
          </p:nvPr>
        </p:nvGraphicFramePr>
        <p:xfrm>
          <a:off x="2987824" y="3933056"/>
          <a:ext cx="4392488" cy="622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061"/>
                <a:gridCol w="549061"/>
                <a:gridCol w="549061"/>
                <a:gridCol w="549061"/>
                <a:gridCol w="549061"/>
                <a:gridCol w="549061"/>
                <a:gridCol w="549061"/>
                <a:gridCol w="549061"/>
              </a:tblGrid>
              <a:tr h="2988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RM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WP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PM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CM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23528" y="5029200"/>
            <a:ext cx="8471673" cy="126335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14400" y="5063692"/>
            <a:ext cx="658535" cy="1295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535945" y="5052602"/>
            <a:ext cx="658535" cy="1295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73656" y="5047057"/>
            <a:ext cx="658535" cy="1295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95328" y="5029200"/>
            <a:ext cx="658535" cy="12954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816025" y="5066340"/>
            <a:ext cx="4698248" cy="12954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515121" y="5057414"/>
            <a:ext cx="658535" cy="13716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3527" y="3778527"/>
            <a:ext cx="8471673" cy="1263352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914400" y="3816340"/>
            <a:ext cx="658535" cy="1295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35944" y="3828644"/>
            <a:ext cx="658535" cy="1295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136665" y="3753205"/>
            <a:ext cx="658535" cy="1295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175984" y="3773000"/>
            <a:ext cx="658535" cy="12954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816025" y="3816340"/>
            <a:ext cx="4698248" cy="12954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533617" y="3790544"/>
            <a:ext cx="658535" cy="13716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32896" y="3356353"/>
            <a:ext cx="658535" cy="56198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526698" y="3329849"/>
            <a:ext cx="658535" cy="60320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163806" y="3329848"/>
            <a:ext cx="5972857" cy="52997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164409" y="3359499"/>
            <a:ext cx="658535" cy="60320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12736" y="2846155"/>
            <a:ext cx="658535" cy="60320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141584" y="2936316"/>
            <a:ext cx="658535" cy="60320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7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h-TH" dirty="0" smtClean="0"/>
              <a:t>เกณฑ์</a:t>
            </a:r>
            <a:r>
              <a:rPr lang="th-TH" dirty="0"/>
              <a:t>การ</a:t>
            </a:r>
            <a:r>
              <a:rPr lang="th-TH" dirty="0" smtClean="0"/>
              <a:t>พิจารณารับรองคุณวุฒิวิชาชีพ</a:t>
            </a:r>
            <a:br>
              <a:rPr lang="th-TH" dirty="0" smtClean="0"/>
            </a:br>
            <a:r>
              <a:rPr lang="th-TH" dirty="0" smtClean="0"/>
              <a:t>และมาตรฐานอาชีพการบริหารทรัพยากรบุคคล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60923115"/>
              </p:ext>
            </p:extLst>
          </p:nvPr>
        </p:nvGraphicFramePr>
        <p:xfrm>
          <a:off x="612648" y="1628800"/>
          <a:ext cx="8153400" cy="469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929"/>
                <a:gridCol w="6858471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ชั้นคุณวุฒิ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เกณฑ์การผ่านการทดสอบสมรรถนะ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ชั้น 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 </a:t>
                      </a:r>
                      <a:endParaRPr lang="en-US" sz="1600" b="0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EHR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n-US" sz="16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ผู้เข้ารับการทดสอบสมรรถนะชั้น </a:t>
                      </a:r>
                      <a:r>
                        <a:rPr lang="en-US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</a:t>
                      </a:r>
                      <a:r>
                        <a:rPr lang="th-TH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ต้อง</a:t>
                      </a:r>
                      <a:r>
                        <a:rPr lang="th-TH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ผ่านการพิจารณา </a:t>
                      </a:r>
                      <a:r>
                        <a:rPr lang="en-US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Portfolio</a:t>
                      </a:r>
                      <a:r>
                        <a:rPr lang="en-US" sz="15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และสอบ</a:t>
                      </a:r>
                      <a:r>
                        <a:rPr lang="th-TH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สัมภาษณ์ </a:t>
                      </a:r>
                      <a:r>
                        <a:rPr lang="th-TH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โดยคณะกรรมการสัมภาษณ์ที่ผ่านการรับรองจากสถาบันคุณวุฒิวิชาชีพ </a:t>
                      </a:r>
                      <a:r>
                        <a:rPr lang="en-US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h-TH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องค์การมหาชน</a:t>
                      </a:r>
                      <a:r>
                        <a:rPr lang="en-US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r>
                        <a:rPr lang="en-US" sz="15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5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อย่างน้อย </a:t>
                      </a:r>
                      <a:r>
                        <a:rPr lang="en-US" sz="15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</a:t>
                      </a:r>
                      <a:r>
                        <a:rPr lang="th-TH" sz="15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ท่าน</a:t>
                      </a:r>
                      <a:r>
                        <a:rPr lang="th-TH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โดยพิจารณา</a:t>
                      </a:r>
                      <a:r>
                        <a:rPr lang="th-TH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ในภาพรวมว่า ผ่าน หรือ ไม่</a:t>
                      </a:r>
                      <a:r>
                        <a:rPr lang="th-TH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ผ่าน เป็นมติเอกฉันท์ </a:t>
                      </a:r>
                      <a:endParaRPr lang="en-US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29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ชั้น 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5 (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SPHR)</a:t>
                      </a:r>
                      <a:endParaRPr lang="en-US" sz="16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ผู้เข้ารับการทดสอบสมรรถนะชั้น </a:t>
                      </a:r>
                      <a:r>
                        <a:rPr lang="en-US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</a:t>
                      </a:r>
                      <a:r>
                        <a:rPr lang="th-TH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ต้องผ่านการสอบข้อเขียนโดยมีคะแนนแต่ละชุดข้อสอบ คือ ชุด </a:t>
                      </a:r>
                      <a:r>
                        <a:rPr lang="en-US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A,B,C </a:t>
                      </a:r>
                      <a:r>
                        <a:rPr lang="th-TH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มากกว่าร้อยละ </a:t>
                      </a:r>
                      <a:r>
                        <a:rPr lang="th-TH" sz="15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lang="en-US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และมี</a:t>
                      </a:r>
                      <a:r>
                        <a:rPr lang="th-TH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คะแนนรวมจากการ</a:t>
                      </a:r>
                      <a:r>
                        <a:rPr lang="th-TH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สอบ</a:t>
                      </a:r>
                      <a:r>
                        <a:rPr lang="th-TH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ข้อเขียนทั้ง</a:t>
                      </a:r>
                      <a:r>
                        <a:rPr lang="th-TH" sz="15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5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</a:t>
                      </a:r>
                      <a:r>
                        <a:rPr lang="th-TH" sz="15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ชุด</a:t>
                      </a:r>
                      <a:r>
                        <a:rPr lang="en-US" sz="15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5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และคะแนนการ</a:t>
                      </a:r>
                      <a:r>
                        <a:rPr lang="th-TH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พิจารณา </a:t>
                      </a:r>
                      <a:r>
                        <a:rPr lang="en-US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Portfolio</a:t>
                      </a:r>
                      <a:r>
                        <a:rPr lang="th-TH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มากกว่า</a:t>
                      </a:r>
                      <a:r>
                        <a:rPr lang="th-TH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 </a:t>
                      </a:r>
                      <a:r>
                        <a:rPr lang="th-TH" sz="15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lang="en-US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ผู้ที่ผ่านเกณฑ์ที่กำหนดจะมีสิทธิสอบสัมภาษณ์ โดยผลการสอบสัมภาษณ์พิจารณาโดย</a:t>
                      </a:r>
                      <a:r>
                        <a:rPr lang="th-TH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คณะกรรมการสัมภาษณ์ </a:t>
                      </a:r>
                      <a:r>
                        <a:rPr lang="th-TH" sz="15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อย่างน้อย </a:t>
                      </a:r>
                      <a:r>
                        <a:rPr lang="en-US" sz="15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</a:t>
                      </a:r>
                      <a:r>
                        <a:rPr lang="th-TH" sz="15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ท่าน</a:t>
                      </a:r>
                      <a:r>
                        <a:rPr lang="th-TH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โดยพิจารณาในภาพรวมว่า ผ่าน หรือ ไม่ผ่าน เป็นมติเอกฉันท์ </a:t>
                      </a:r>
                      <a:endParaRPr lang="en-US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29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ชั้น 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4 </a:t>
                      </a:r>
                      <a:endParaRPr lang="en-US" sz="1600" b="0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PHR)</a:t>
                      </a:r>
                      <a:endParaRPr lang="en-US" sz="16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ผู้เข้ารับการทดสอบสมรรถนะชั้น </a:t>
                      </a:r>
                      <a:r>
                        <a:rPr lang="en-US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</a:t>
                      </a:r>
                      <a:r>
                        <a:rPr lang="th-TH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ต้องผ่านการสอบข้อเขียนโดยมีคะแนนแต่ละชุดข้อสอบ คือ ชุด </a:t>
                      </a:r>
                      <a:r>
                        <a:rPr lang="en-US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A,B,C </a:t>
                      </a:r>
                      <a:r>
                        <a:rPr lang="th-TH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มากกว่าร้อยละ </a:t>
                      </a:r>
                      <a:r>
                        <a:rPr lang="th-TH" sz="15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 </a:t>
                      </a:r>
                      <a:r>
                        <a:rPr lang="th-TH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และมี</a:t>
                      </a:r>
                      <a:r>
                        <a:rPr lang="th-TH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คะแนนรวมจากการ</a:t>
                      </a:r>
                      <a:r>
                        <a:rPr lang="th-TH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สอบ</a:t>
                      </a:r>
                      <a:r>
                        <a:rPr lang="th-TH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ข้อเขียนทั้ง </a:t>
                      </a:r>
                      <a:r>
                        <a:rPr lang="en-US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</a:t>
                      </a:r>
                      <a:r>
                        <a:rPr lang="th-TH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ชุด และคะแนนการ</a:t>
                      </a:r>
                      <a:r>
                        <a:rPr lang="th-TH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พิจารณา </a:t>
                      </a:r>
                      <a:r>
                        <a:rPr lang="en-US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Portfolio</a:t>
                      </a:r>
                      <a:r>
                        <a:rPr lang="th-TH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มากกว่าร้อยละ </a:t>
                      </a:r>
                      <a:r>
                        <a:rPr lang="th-TH" sz="15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 </a:t>
                      </a:r>
                      <a:r>
                        <a:rPr lang="th-TH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ผู้ที่ผ่านเกณฑ์ที่กำหนดจะมีสิทธิสอบสัมภาษณ์ โดยผลการสอบสัมภาษณ์พิจารณาโดยคณะกรรมการสัมภาษณ์ </a:t>
                      </a:r>
                      <a:r>
                        <a:rPr lang="th-TH" sz="15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อย่างน้อย </a:t>
                      </a:r>
                      <a:r>
                        <a:rPr lang="en-US" sz="15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</a:t>
                      </a:r>
                      <a:r>
                        <a:rPr lang="th-TH" sz="15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ท่าน</a:t>
                      </a:r>
                      <a:r>
                        <a:rPr lang="th-TH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โดยพิจารณาในภาพรวมว่า ผ่าน หรือ ไม่ผ่าน เป็นมติเอกฉันท์ 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ชั้น 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</a:t>
                      </a:r>
                      <a:r>
                        <a:rPr lang="th-TH" sz="16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1600" b="0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HRP)</a:t>
                      </a:r>
                      <a:endParaRPr lang="en-US" sz="16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ผู้เข้ารับการทดสอบสมรรถนะชั้น </a:t>
                      </a:r>
                      <a:r>
                        <a:rPr lang="en-US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</a:t>
                      </a:r>
                      <a:r>
                        <a:rPr lang="th-TH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ต้องผ่านการสอบข้อเขียนโดยมีคะแนนแต่ละชุดข้อสอบ คือ ชุด </a:t>
                      </a:r>
                      <a:r>
                        <a:rPr lang="en-US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A,B,C </a:t>
                      </a:r>
                      <a:r>
                        <a:rPr lang="th-TH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มากกว่าร้อยละ 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  <a:r>
                        <a:rPr lang="en-US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และมีคะแนนรวมจากการสอบข้อเขียนทั้ง </a:t>
                      </a:r>
                      <a:r>
                        <a:rPr lang="en-US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</a:t>
                      </a:r>
                      <a:r>
                        <a:rPr lang="th-TH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ชุด และคะแนนการพิจารณา </a:t>
                      </a:r>
                      <a:r>
                        <a:rPr lang="en-US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Portfolio</a:t>
                      </a:r>
                      <a:r>
                        <a:rPr lang="th-TH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มากกว่าร้อยละ </a:t>
                      </a:r>
                      <a:r>
                        <a:rPr lang="th-TH" sz="15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lang="en-US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63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835696" y="4797152"/>
            <a:ext cx="681342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400" kern="120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th-TH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บันไดสู่ความเป็น 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 </a:t>
            </a:r>
            <a:r>
              <a:rPr lang="th-TH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มือ</a:t>
            </a:r>
            <a:r>
              <a:rPr lang="th-TH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อาชีพ</a:t>
            </a:r>
            <a:endPara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293096"/>
            <a:ext cx="101021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7715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กระบวนการ</a:t>
            </a:r>
            <a:r>
              <a:rPr lang="th-TH" dirty="0"/>
              <a:t>รับรอง</a:t>
            </a:r>
            <a:r>
              <a:rPr lang="th-TH" dirty="0" smtClean="0"/>
              <a:t>มาตรฐานวิชาชีพ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-641373" y="991718"/>
          <a:ext cx="10109917" cy="3013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65792" y="3481653"/>
            <a:ext cx="1944216" cy="177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th-TH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ตรวจสอบคุณสมบัติตนเอ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ง </a:t>
            </a:r>
            <a:r>
              <a:rPr lang="th-TH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ตามข้อกำหนดในคู่มือฯ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th-TH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รับรองคุณสมบัติของตนเองและให้ผู้บังคับบัญชาหรือบุคคลอ้างอิงลงนามรับรอง</a:t>
            </a:r>
          </a:p>
        </p:txBody>
      </p:sp>
      <p:sp>
        <p:nvSpPr>
          <p:cNvPr id="7" name="Rectangle 6"/>
          <p:cNvSpPr/>
          <p:nvPr/>
        </p:nvSpPr>
        <p:spPr>
          <a:xfrm>
            <a:off x="1907704" y="3481653"/>
            <a:ext cx="1598909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ยื่น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ใบสมัครและ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หลักฐานทางเว็บไซต์</a:t>
            </a:r>
          </a:p>
        </p:txBody>
      </p:sp>
      <p:sp>
        <p:nvSpPr>
          <p:cNvPr id="8" name="Rectangle 7"/>
          <p:cNvSpPr/>
          <p:nvPr/>
        </p:nvSpPr>
        <p:spPr>
          <a:xfrm>
            <a:off x="3347864" y="3506931"/>
            <a:ext cx="2073499" cy="315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th-TH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ณะกรรมการพิจารณาคุณสมบัติรับรองให้เป็นผู้มีสิทธิเข้ารับการประเมินตามชั้นมาตรฐานคุณวุฒิวิชาชีพที่ผู้สมัครระบุ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th-TH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กรณีมีคุณสมบัติไม่ตรงตามชั้นมาตรฐานคุณวุฒิวิชาชีพ จะแจ้งให้ผู้สมัครทราบ และผู้สมัครจะต้องแจ้งยินยอมเปลี่ยนแปลงชั้นมาตรฐานคุณวุฒิวิชาชีพที่ขอรับรอง หรือส่งหลักฐานเพิ่มเติมตามที่คณะกรรมการพิจารณาคุณสมบัติร้องขอ ภายใน </a:t>
            </a:r>
            <a:r>
              <a:rPr lang="en-US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</a:t>
            </a:r>
          </a:p>
        </p:txBody>
      </p:sp>
      <p:sp>
        <p:nvSpPr>
          <p:cNvPr id="9" name="Rectangle 8"/>
          <p:cNvSpPr/>
          <p:nvPr/>
        </p:nvSpPr>
        <p:spPr>
          <a:xfrm>
            <a:off x="5364088" y="3451509"/>
            <a:ext cx="1930656" cy="3261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th-TH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ศูนย์สอบ โดยคณะกรรมการจัดสอบ จะประกาศรายชื่อผู้มีสิทธิเข้ารับการประเมินและแจ้งกำหนดการผ่านทางเว็บไซต์ </a:t>
            </a:r>
            <a:endParaRPr lang="en-US" sz="12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มีสิทธิเข้ารับการ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ประเมินยื่น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แฟ้มสะสมงาน </a:t>
            </a:r>
            <a:r>
              <a:rPr lang="en-US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(Portfolio)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ภายใน </a:t>
            </a:r>
            <a:r>
              <a:rPr lang="en-US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 หลังจากการประกาศรายชื่อผู้มีสิทธิ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สอบ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th-TH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ผู้มีสิทธิจะได้รับหมายเลขผู้เข้าสอบ และ บัตรประจำตัวผู้เข้าสอบ และคู่มือการสอบ</a:t>
            </a:r>
            <a:endParaRPr lang="en-US" sz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36296" y="3481653"/>
            <a:ext cx="1694820" cy="2566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h-TH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คณะกรรมการ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รับรองมาตรฐานคุณวุฒิ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วิชาชีพพิจารณา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รับรอง                 ผู้ขอรับการ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ประเมินจาก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แฟ้มสะสมงาน </a:t>
            </a:r>
            <a:r>
              <a:rPr lang="en-US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(Portfolio)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และการสอบ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ข้อเขียน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สำหรับชั้น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  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คณะกรรมการฯ จะประกาศผลให้ทราบต่อไป</a:t>
            </a:r>
            <a:endParaRPr lang="en-US" sz="12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2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กระบวนการ</a:t>
            </a:r>
            <a:r>
              <a:rPr lang="th-TH" dirty="0"/>
              <a:t>รับรอง</a:t>
            </a:r>
            <a:r>
              <a:rPr lang="th-TH" dirty="0" smtClean="0"/>
              <a:t>มาตรฐานวิชาชีพ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836712"/>
            <a:ext cx="9865658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7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แนวทางการพิจารณารับสมัครและประเมินสมรรถนะ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251520" y="1556792"/>
          <a:ext cx="8535236" cy="496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5236"/>
                <a:gridCol w="1260000"/>
                <a:gridCol w="1908000"/>
                <a:gridCol w="2844000"/>
                <a:gridCol w="2088000"/>
              </a:tblGrid>
              <a:tr h="431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วิธีการ</a:t>
                      </a:r>
                      <a:endParaRPr lang="th-TH" sz="1400" b="0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สิ่งที่ต้องการวัด</a:t>
                      </a:r>
                      <a:endParaRPr lang="en-US" sz="1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เครื่องมือ</a:t>
                      </a: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ผู้พิจารณา</a:t>
                      </a: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ผู้สมัครยื่นใบสมัครเข้ารับการประเมิน</a:t>
                      </a:r>
                      <a:r>
                        <a:rPr lang="en-US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Online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คุณสมบัติตามเกณฑ์ขั้นต่ำที่กำหนด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ใบสมัคร คู่มือการขอรับการประเมิน หลักเกณฑ์ผู้มีสิทธิ และแบบตรวจสอบ</a:t>
                      </a:r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 (</a:t>
                      </a:r>
                      <a:r>
                        <a:rPr lang="en-US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Checklist)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คณะรับรองมาตรฐานอาชีพ </a:t>
                      </a:r>
                      <a:r>
                        <a:rPr lang="th-TH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คัดกรองผู้มีสิทธิเข้ารับการทดสอบแต่ละระดับ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หนังสือรับรอง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ความเห็นของผู้บังคับบัญชา</a:t>
                      </a:r>
                      <a:r>
                        <a:rPr lang="th-TH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หรือ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ผู้อ้างอิงที่เชื่อถือได้</a:t>
                      </a: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หนังสือรับรองบริษัท หัวหน้า หรือผู้อ้างอิงที่เชื่อถือได้</a:t>
                      </a:r>
                      <a:r>
                        <a:rPr lang="th-TH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ฯลฯ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คณะรับรองมาตรฐานอาชีพ พืจารณาประกอบการคัดกรอง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8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แฟ้มบันทึกผลงาน</a:t>
                      </a:r>
                      <a:r>
                        <a:rPr lang="en-US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(Portfolio)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ผลงาน ความสำเร็จ</a:t>
                      </a:r>
                      <a:r>
                        <a:rPr lang="th-TH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ความภาคภูมิใจในอดีต </a:t>
                      </a: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ตัวอย่างผลงาน รายงาน แผนงาน คู่มือ </a:t>
                      </a:r>
                      <a:r>
                        <a:rPr lang="th-TH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รางวัล </a:t>
                      </a:r>
                      <a:r>
                        <a:rPr lang="en-US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Certificate </a:t>
                      </a:r>
                      <a:r>
                        <a:rPr lang="th-TH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ฯลฯ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ตัวอย่างแฟ้มบันทึก</a:t>
                      </a:r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ประวัติและผลงาน </a:t>
                      </a:r>
                      <a:r>
                        <a:rPr lang="en-US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(Template) </a:t>
                      </a:r>
                      <a:r>
                        <a:rPr lang="th-TH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หลักเกณฑ์การให้คะแนน</a:t>
                      </a:r>
                      <a:r>
                        <a:rPr lang="th-TH" sz="1400" u="none" strike="noStrike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u="none" strike="noStrike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(Guideline) </a:t>
                      </a:r>
                      <a:r>
                        <a:rPr lang="th-TH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และแบบบันทึกผลการพิจารณาแฟ้มบันทึกผลงาน (</a:t>
                      </a:r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Rating Scale)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คณะรับรองมาตรฐานอาชีพ พิจารณาให้คะแนน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สอบข้อเขียน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สมรรถนะนักบริหารทรัพยากรบุคคล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ข้อสอบ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HR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Concept &amp; Strategy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คณะรับรองมาตรฐานอาชีพ พิจารณาให้คะแนนตามหลักเกณฑ์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HR Functional Expertise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และ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HR Professional Practices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สัมภาษณ์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ประเมินสมรรถนะ /ทักษะ</a:t>
                      </a:r>
                      <a:r>
                        <a:rPr lang="th-TH" sz="1400" u="none" strike="noStrike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/ </a:t>
                      </a:r>
                      <a:r>
                        <a:rPr lang="th-TH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คุณลักษณะเชิงพฤติกรรม</a:t>
                      </a:r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 fontAlgn="b"/>
                      <a:r>
                        <a:rPr lang="th-TH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ชั้นคุณวุฒิ</a:t>
                      </a:r>
                      <a:r>
                        <a:rPr lang="th-TH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4 ,</a:t>
                      </a:r>
                      <a:r>
                        <a:rPr lang="th-TH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</a:t>
                      </a:r>
                      <a:r>
                        <a:rPr lang="th-TH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 </a:t>
                      </a:r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หลักเกณฑ์การสัมภาษณ์และให้คะแนน</a:t>
                      </a:r>
                      <a:r>
                        <a:rPr lang="th-TH" sz="1400" u="none" strike="noStrike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u="none" strike="noStrike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(Interview Guideline) </a:t>
                      </a:r>
                      <a:r>
                        <a:rPr lang="th-TH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และแบบบันทึกผลการสัมภาษณ์</a:t>
                      </a:r>
                      <a:r>
                        <a:rPr lang="th-TH" sz="1400" u="none" strike="noStrike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US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Rating Scale)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คณะรับรองมาตรฐานอาชีพ พิจารณารับรอง หรือไม่รับรองโดยเอกฉันท์ การตัดสินถือเป็นเด็ดขาด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3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214960" y="4797152"/>
            <a:ext cx="76775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400" kern="120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lnSpc>
                <a:spcPct val="150000"/>
              </a:lnSpc>
            </a:pPr>
            <a:r>
              <a:rPr lang="th-TH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นักบริหารทรัพยากรบุคคลมืออาชีพ ในศตวรรษที่ 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4293096"/>
            <a:ext cx="101021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>
                <a:latin typeface="Century Gothic" panose="020B0502020202020204" pitchFamily="34" charset="0"/>
              </a:rPr>
              <a:t>1</a:t>
            </a:r>
            <a:endParaRPr lang="en-US" sz="115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16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502992" y="4797152"/>
            <a:ext cx="738948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400" kern="120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lnSpc>
                <a:spcPct val="150000"/>
              </a:lnSpc>
            </a:pPr>
            <a:r>
              <a:rPr lang="th-TH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แนวทางการพัฒนาตนเองสู่ความเป็น 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 </a:t>
            </a:r>
            <a:r>
              <a:rPr lang="th-TH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มือ</a:t>
            </a:r>
            <a:r>
              <a:rPr lang="th-TH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อาชีพ</a:t>
            </a:r>
            <a:endPara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293096"/>
            <a:ext cx="101021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741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ขั้นตอนต่อไป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7544" y="1803107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ประชาสัมพันธ์ข้อมูลให้องค์กรและบุคคลทั่วไปทราบ</a:t>
            </a:r>
          </a:p>
          <a:p>
            <a:pPr marL="285750" indent="-28575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จัดตั้งองค์กรรับรองคุณวุฒิวิชาชีพ และมาตรฐานอาชีพ</a:t>
            </a:r>
          </a:p>
          <a:p>
            <a:pPr marL="285750" indent="-28575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เปิดรับสมัครเพื่อขอรับรองคุณวุฒิวิชาชีพ และมาตรฐานอาชีพ</a:t>
            </a:r>
          </a:p>
          <a:p>
            <a:pPr marL="285750" indent="-28575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พัฒนาหลักสูตรการอบรมเพื่อเตรียมความพร้อมผู้ขอรับรองฯ</a:t>
            </a:r>
          </a:p>
        </p:txBody>
      </p:sp>
    </p:spTree>
    <p:extLst>
      <p:ext uri="{BB962C8B-B14F-4D97-AF65-F5344CB8AC3E}">
        <p14:creationId xmlns:p14="http://schemas.microsoft.com/office/powerpoint/2010/main" val="369142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581150" y="1382713"/>
            <a:ext cx="5981700" cy="1182687"/>
            <a:chOff x="1581150" y="1382517"/>
            <a:chExt cx="5982444" cy="118246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1581150" y="2139528"/>
              <a:ext cx="1695450" cy="425450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2075" tIns="46038" rIns="92075" bIns="46038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rgbClr val="002060"/>
                  </a:solidFill>
                  <a:latin typeface="Century Gothic" pitchFamily="34" charset="0"/>
                </a:rPr>
                <a:t>Corporate 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rgbClr val="002060"/>
                  </a:solidFill>
                  <a:latin typeface="Century Gothic" pitchFamily="34" charset="0"/>
                </a:rPr>
                <a:t>Strategies</a:t>
              </a:r>
            </a:p>
          </p:txBody>
        </p:sp>
        <p:cxnSp>
          <p:nvCxnSpPr>
            <p:cNvPr id="16496" name="AutoShape 21"/>
            <p:cNvCxnSpPr>
              <a:cxnSpLocks noChangeShapeType="1"/>
            </p:cNvCxnSpPr>
            <p:nvPr/>
          </p:nvCxnSpPr>
          <p:spPr bwMode="auto">
            <a:xfrm rot="5400000">
              <a:off x="3344863" y="928266"/>
              <a:ext cx="295275" cy="2127250"/>
            </a:xfrm>
            <a:prstGeom prst="bentConnector3">
              <a:avLst>
                <a:gd name="adj1" fmla="val 50000"/>
              </a:avLst>
            </a:prstGeom>
            <a:grp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6497" name="AutoShape 22"/>
            <p:cNvCxnSpPr>
              <a:cxnSpLocks noChangeShapeType="1"/>
            </p:cNvCxnSpPr>
            <p:nvPr/>
          </p:nvCxnSpPr>
          <p:spPr bwMode="auto">
            <a:xfrm rot="16200000" flipH="1">
              <a:off x="5487988" y="912391"/>
              <a:ext cx="295275" cy="2160588"/>
            </a:xfrm>
            <a:prstGeom prst="bentConnector3">
              <a:avLst>
                <a:gd name="adj1" fmla="val 50000"/>
              </a:avLst>
            </a:prstGeom>
            <a:grp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71" name="Rectangle 14"/>
            <p:cNvSpPr>
              <a:spLocks noChangeArrowheads="1"/>
            </p:cNvSpPr>
            <p:nvPr/>
          </p:nvSpPr>
          <p:spPr bwMode="auto">
            <a:xfrm>
              <a:off x="5868144" y="2139530"/>
              <a:ext cx="1695450" cy="425374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2075" tIns="46038" rIns="92075" bIns="46038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rgbClr val="002060"/>
                  </a:solidFill>
                  <a:latin typeface="Century Gothic" pitchFamily="34" charset="0"/>
                </a:rPr>
                <a:t>Core 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rgbClr val="002060"/>
                  </a:solidFill>
                  <a:latin typeface="Century Gothic" pitchFamily="34" charset="0"/>
                </a:rPr>
                <a:t>Values</a:t>
              </a:r>
            </a:p>
          </p:txBody>
        </p:sp>
        <p:sp>
          <p:nvSpPr>
            <p:cNvPr id="73" name="Rectangle 14"/>
            <p:cNvSpPr>
              <a:spLocks noChangeArrowheads="1"/>
            </p:cNvSpPr>
            <p:nvPr/>
          </p:nvSpPr>
          <p:spPr bwMode="auto">
            <a:xfrm>
              <a:off x="3707904" y="1382517"/>
              <a:ext cx="1695450" cy="462307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200" dirty="0">
                  <a:solidFill>
                    <a:srgbClr val="002060"/>
                  </a:solidFill>
                  <a:latin typeface="Century Gothic" pitchFamily="34" charset="0"/>
                </a:rPr>
                <a:t>Vision /            Mission</a:t>
              </a:r>
            </a:p>
          </p:txBody>
        </p:sp>
      </p:grp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1581150" y="2565400"/>
            <a:ext cx="1695450" cy="1433513"/>
            <a:chOff x="1580406" y="2564904"/>
            <a:chExt cx="1695450" cy="1433486"/>
          </a:xfrm>
        </p:grpSpPr>
        <p:cxnSp>
          <p:nvCxnSpPr>
            <p:cNvPr id="16485" name="AutoShape 37"/>
            <p:cNvCxnSpPr>
              <a:cxnSpLocks noChangeShapeType="1"/>
            </p:cNvCxnSpPr>
            <p:nvPr/>
          </p:nvCxnSpPr>
          <p:spPr bwMode="auto">
            <a:xfrm>
              <a:off x="2428131" y="2564904"/>
              <a:ext cx="0" cy="28803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74" name="Rectangle 14"/>
            <p:cNvSpPr>
              <a:spLocks noChangeArrowheads="1"/>
            </p:cNvSpPr>
            <p:nvPr/>
          </p:nvSpPr>
          <p:spPr bwMode="auto">
            <a:xfrm>
              <a:off x="1580406" y="2852936"/>
              <a:ext cx="1695450" cy="42537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92075" tIns="46038" rIns="92075" bIns="46038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rgbClr val="002060"/>
                  </a:solidFill>
                  <a:latin typeface="Century Gothic" pitchFamily="34" charset="0"/>
                </a:rPr>
                <a:t>Organization/  Functional Structure</a:t>
              </a:r>
            </a:p>
          </p:txBody>
        </p:sp>
        <p:sp>
          <p:nvSpPr>
            <p:cNvPr id="76" name="Rectangle 14"/>
            <p:cNvSpPr>
              <a:spLocks noChangeArrowheads="1"/>
            </p:cNvSpPr>
            <p:nvPr/>
          </p:nvSpPr>
          <p:spPr bwMode="auto">
            <a:xfrm>
              <a:off x="1580406" y="3573016"/>
              <a:ext cx="1695450" cy="42537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92075" tIns="46038" rIns="92075" bIns="46038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rgbClr val="002060"/>
                  </a:solidFill>
                  <a:latin typeface="Century Gothic" pitchFamily="34" charset="0"/>
                </a:rPr>
                <a:t>Job Analysis /                  Design</a:t>
              </a:r>
            </a:p>
          </p:txBody>
        </p:sp>
        <p:cxnSp>
          <p:nvCxnSpPr>
            <p:cNvPr id="16492" name="AutoShape 37"/>
            <p:cNvCxnSpPr>
              <a:cxnSpLocks noChangeShapeType="1"/>
            </p:cNvCxnSpPr>
            <p:nvPr/>
          </p:nvCxnSpPr>
          <p:spPr bwMode="auto">
            <a:xfrm>
              <a:off x="2428131" y="3278310"/>
              <a:ext cx="0" cy="29470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468313" y="3998913"/>
            <a:ext cx="2774950" cy="1439951"/>
            <a:chOff x="467544" y="3998390"/>
            <a:chExt cx="2775570" cy="1440249"/>
          </a:xfrm>
        </p:grpSpPr>
        <p:sp>
          <p:nvSpPr>
            <p:cNvPr id="78" name="Rectangle 14"/>
            <p:cNvSpPr>
              <a:spLocks noChangeArrowheads="1"/>
            </p:cNvSpPr>
            <p:nvPr/>
          </p:nvSpPr>
          <p:spPr bwMode="auto">
            <a:xfrm>
              <a:off x="467544" y="4293096"/>
              <a:ext cx="1695450" cy="42537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EBFFB3"/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2075" tIns="46038" rIns="92075" bIns="46038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tx1"/>
                  </a:solidFill>
                  <a:latin typeface="Century Gothic" pitchFamily="34" charset="0"/>
                </a:rPr>
                <a:t>Job Evaluation        &amp; Classification </a:t>
              </a:r>
            </a:p>
          </p:txBody>
        </p:sp>
        <p:sp>
          <p:nvSpPr>
            <p:cNvPr id="84" name="Rectangle 14"/>
            <p:cNvSpPr>
              <a:spLocks noChangeArrowheads="1"/>
            </p:cNvSpPr>
            <p:nvPr/>
          </p:nvSpPr>
          <p:spPr bwMode="auto">
            <a:xfrm>
              <a:off x="1547664" y="5013177"/>
              <a:ext cx="1695450" cy="42546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00B050"/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2075" tIns="46038" rIns="92075" bIns="46038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Century Gothic" pitchFamily="34" charset="0"/>
                </a:rPr>
                <a:t>Remuneration Management</a:t>
              </a:r>
              <a:endParaRPr lang="en-US" sz="12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cxnSp>
          <p:nvCxnSpPr>
            <p:cNvPr id="115" name="Shape 69"/>
            <p:cNvCxnSpPr/>
            <p:nvPr/>
          </p:nvCxnSpPr>
          <p:spPr bwMode="auto">
            <a:xfrm rot="5400000">
              <a:off x="1724333" y="3589515"/>
              <a:ext cx="295336" cy="111308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84" name="AutoShape 8"/>
            <p:cNvCxnSpPr>
              <a:cxnSpLocks noChangeShapeType="1"/>
            </p:cNvCxnSpPr>
            <p:nvPr/>
          </p:nvCxnSpPr>
          <p:spPr bwMode="auto">
            <a:xfrm rot="16200000" flipH="1">
              <a:off x="1707976" y="4325763"/>
              <a:ext cx="294706" cy="108012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6715125" y="3071813"/>
            <a:ext cx="1960563" cy="1646237"/>
            <a:chOff x="6715869" y="3072297"/>
            <a:chExt cx="1960587" cy="1646173"/>
          </a:xfrm>
        </p:grpSpPr>
        <p:sp>
          <p:nvSpPr>
            <p:cNvPr id="81" name="Rectangle 14"/>
            <p:cNvSpPr>
              <a:spLocks noChangeArrowheads="1"/>
            </p:cNvSpPr>
            <p:nvPr/>
          </p:nvSpPr>
          <p:spPr bwMode="auto">
            <a:xfrm>
              <a:off x="6981006" y="4293096"/>
              <a:ext cx="1695450" cy="42537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7030A0"/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2075" tIns="46038" rIns="92075" bIns="46038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tx1"/>
                  </a:solidFill>
                  <a:latin typeface="Century Gothic" pitchFamily="34" charset="0"/>
                </a:rPr>
                <a:t>Recruitment &amp; Selection</a:t>
              </a:r>
            </a:p>
          </p:txBody>
        </p:sp>
        <p:cxnSp>
          <p:nvCxnSpPr>
            <p:cNvPr id="16475" name="AutoShape 8"/>
            <p:cNvCxnSpPr>
              <a:cxnSpLocks noChangeShapeType="1"/>
            </p:cNvCxnSpPr>
            <p:nvPr/>
          </p:nvCxnSpPr>
          <p:spPr bwMode="auto">
            <a:xfrm rot="16200000" flipH="1">
              <a:off x="7124947" y="3589312"/>
              <a:ext cx="294706" cy="111286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6476" name="AutoShape 8"/>
            <p:cNvCxnSpPr>
              <a:cxnSpLocks noChangeShapeType="1"/>
            </p:cNvCxnSpPr>
            <p:nvPr/>
          </p:nvCxnSpPr>
          <p:spPr bwMode="auto">
            <a:xfrm>
              <a:off x="7563594" y="3072297"/>
              <a:ext cx="265137" cy="1220799"/>
            </a:xfrm>
            <a:prstGeom prst="bentConnector2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250825" y="5517232"/>
            <a:ext cx="8642350" cy="576262"/>
            <a:chOff x="251520" y="5804842"/>
            <a:chExt cx="8640960" cy="576064"/>
          </a:xfrm>
        </p:grpSpPr>
        <p:sp>
          <p:nvSpPr>
            <p:cNvPr id="26" name="Rectangle 25"/>
            <p:cNvSpPr/>
            <p:nvPr/>
          </p:nvSpPr>
          <p:spPr bwMode="auto">
            <a:xfrm>
              <a:off x="251520" y="5804842"/>
              <a:ext cx="8640960" cy="57606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8" name="Rectangle 14"/>
            <p:cNvSpPr>
              <a:spLocks noChangeArrowheads="1"/>
            </p:cNvSpPr>
            <p:nvPr/>
          </p:nvSpPr>
          <p:spPr bwMode="auto">
            <a:xfrm>
              <a:off x="1547664" y="5883946"/>
              <a:ext cx="1695450" cy="42537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5">
                  <a:lumMod val="90000"/>
                </a:schemeClr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2075" tIns="46038" rIns="92075" bIns="46038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tx1"/>
                  </a:solidFill>
                  <a:latin typeface="Century Gothic" pitchFamily="34" charset="0"/>
                </a:rPr>
                <a:t>HR Information System</a:t>
              </a: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3276600" y="2352675"/>
            <a:ext cx="4286250" cy="1646222"/>
            <a:chOff x="3275856" y="2352217"/>
            <a:chExt cx="4287738" cy="1646157"/>
          </a:xfrm>
        </p:grpSpPr>
        <p:sp>
          <p:nvSpPr>
            <p:cNvPr id="16462" name="Line 31"/>
            <p:cNvSpPr>
              <a:spLocks noChangeShapeType="1"/>
            </p:cNvSpPr>
            <p:nvPr/>
          </p:nvSpPr>
          <p:spPr bwMode="auto">
            <a:xfrm>
              <a:off x="3275856" y="3789040"/>
              <a:ext cx="259228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7" name="Rectangle 14"/>
            <p:cNvSpPr>
              <a:spLocks noChangeArrowheads="1"/>
            </p:cNvSpPr>
            <p:nvPr/>
          </p:nvSpPr>
          <p:spPr bwMode="auto">
            <a:xfrm>
              <a:off x="5868144" y="3573017"/>
              <a:ext cx="1695450" cy="42535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6600"/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2075" tIns="46038" rIns="92075" bIns="46038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US" sz="1200" dirty="0">
                  <a:solidFill>
                    <a:schemeClr val="tx1"/>
                  </a:solidFill>
                  <a:latin typeface="Century Gothic" pitchFamily="34" charset="0"/>
                </a:rPr>
                <a:t>Competency </a:t>
              </a:r>
              <a:r>
                <a:rPr lang="en-US" sz="1200" dirty="0" smtClean="0">
                  <a:solidFill>
                    <a:schemeClr val="tx1"/>
                  </a:solidFill>
                  <a:latin typeface="Century Gothic" pitchFamily="34" charset="0"/>
                </a:rPr>
                <a:t>  Model</a:t>
              </a:r>
              <a:endParaRPr lang="en-US" sz="12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cxnSp>
          <p:nvCxnSpPr>
            <p:cNvPr id="16466" name="AutoShape 37"/>
            <p:cNvCxnSpPr>
              <a:cxnSpLocks noChangeShapeType="1"/>
            </p:cNvCxnSpPr>
            <p:nvPr/>
          </p:nvCxnSpPr>
          <p:spPr bwMode="auto">
            <a:xfrm>
              <a:off x="6715869" y="3284984"/>
              <a:ext cx="0" cy="28803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6467" name="AutoShape 8"/>
            <p:cNvCxnSpPr>
              <a:cxnSpLocks noChangeShapeType="1"/>
            </p:cNvCxnSpPr>
            <p:nvPr/>
          </p:nvCxnSpPr>
          <p:spPr bwMode="auto">
            <a:xfrm rot="10800000" flipV="1">
              <a:off x="5868144" y="2352217"/>
              <a:ext cx="12700" cy="1433486"/>
            </a:xfrm>
            <a:prstGeom prst="bentConnector3">
              <a:avLst>
                <a:gd name="adj1" fmla="val 1800000"/>
              </a:avLst>
            </a:prstGeom>
            <a:noFill/>
            <a:ln w="9525">
              <a:solidFill>
                <a:srgbClr val="0070C0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4787900" y="3998913"/>
            <a:ext cx="1927225" cy="719137"/>
            <a:chOff x="4788024" y="3998390"/>
            <a:chExt cx="1927845" cy="720080"/>
          </a:xfrm>
        </p:grpSpPr>
        <p:sp>
          <p:nvSpPr>
            <p:cNvPr id="80" name="Rectangle 14"/>
            <p:cNvSpPr>
              <a:spLocks noChangeArrowheads="1"/>
            </p:cNvSpPr>
            <p:nvPr/>
          </p:nvSpPr>
          <p:spPr bwMode="auto">
            <a:xfrm>
              <a:off x="4788024" y="4293096"/>
              <a:ext cx="1695450" cy="42537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2075" tIns="46038" rIns="92075" bIns="46038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tx1"/>
                  </a:solidFill>
                  <a:latin typeface="Century Gothic" pitchFamily="34" charset="0"/>
                </a:rPr>
                <a:t>Learning &amp; </a:t>
              </a:r>
            </a:p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tx1"/>
                  </a:solidFill>
                  <a:latin typeface="Century Gothic" pitchFamily="34" charset="0"/>
                </a:rPr>
                <a:t>Development</a:t>
              </a:r>
            </a:p>
          </p:txBody>
        </p:sp>
        <p:cxnSp>
          <p:nvCxnSpPr>
            <p:cNvPr id="16461" name="AutoShape 8"/>
            <p:cNvCxnSpPr>
              <a:cxnSpLocks noChangeShapeType="1"/>
            </p:cNvCxnSpPr>
            <p:nvPr/>
          </p:nvCxnSpPr>
          <p:spPr bwMode="auto">
            <a:xfrm rot="5400000">
              <a:off x="6028456" y="3605683"/>
              <a:ext cx="294706" cy="108012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3276600" y="2859088"/>
            <a:ext cx="4286250" cy="927100"/>
            <a:chOff x="3275856" y="2859610"/>
            <a:chExt cx="4287738" cy="926093"/>
          </a:xfrm>
        </p:grpSpPr>
        <p:sp>
          <p:nvSpPr>
            <p:cNvPr id="16453" name="Line 31"/>
            <p:cNvSpPr>
              <a:spLocks noChangeShapeType="1"/>
            </p:cNvSpPr>
            <p:nvPr/>
          </p:nvSpPr>
          <p:spPr bwMode="auto">
            <a:xfrm>
              <a:off x="3275856" y="3068960"/>
              <a:ext cx="259228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5" name="Rectangle 14"/>
            <p:cNvSpPr>
              <a:spLocks noChangeArrowheads="1"/>
            </p:cNvSpPr>
            <p:nvPr/>
          </p:nvSpPr>
          <p:spPr bwMode="auto">
            <a:xfrm>
              <a:off x="5868144" y="2859610"/>
              <a:ext cx="1695450" cy="425374"/>
            </a:xfrm>
            <a:prstGeom prst="rect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92075" tIns="46038" rIns="92075" bIns="46038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US" sz="1200" dirty="0">
                  <a:solidFill>
                    <a:schemeClr val="tx1"/>
                  </a:solidFill>
                  <a:latin typeface="Century Gothic" pitchFamily="34" charset="0"/>
                </a:rPr>
                <a:t>Workforce       Planning</a:t>
              </a:r>
            </a:p>
          </p:txBody>
        </p:sp>
        <p:cxnSp>
          <p:nvCxnSpPr>
            <p:cNvPr id="16457" name="Shape 179"/>
            <p:cNvCxnSpPr>
              <a:cxnSpLocks noChangeShapeType="1"/>
            </p:cNvCxnSpPr>
            <p:nvPr/>
          </p:nvCxnSpPr>
          <p:spPr bwMode="auto">
            <a:xfrm flipV="1">
              <a:off x="3275856" y="3072297"/>
              <a:ext cx="2592288" cy="713406"/>
            </a:xfrm>
            <a:prstGeom prst="bentConnector3">
              <a:avLst>
                <a:gd name="adj1" fmla="val 49380"/>
              </a:avLst>
            </a:prstGeom>
            <a:noFill/>
            <a:ln w="9525" algn="ctr">
              <a:solidFill>
                <a:srgbClr val="0070C0"/>
              </a:solidFill>
              <a:round/>
              <a:headEnd/>
              <a:tailEnd type="arrow" w="med" len="med"/>
            </a:ln>
          </p:spPr>
        </p:cxnSp>
      </p:grpSp>
      <p:sp>
        <p:nvSpPr>
          <p:cNvPr id="139" name="Rectangle 14"/>
          <p:cNvSpPr>
            <a:spLocks noChangeArrowheads="1"/>
          </p:cNvSpPr>
          <p:nvPr/>
        </p:nvSpPr>
        <p:spPr bwMode="auto">
          <a:xfrm>
            <a:off x="5868144" y="5589240"/>
            <a:ext cx="1872208" cy="4253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200" dirty="0">
                <a:solidFill>
                  <a:schemeClr val="tx1"/>
                </a:solidFill>
                <a:latin typeface="Century Gothic" pitchFamily="34" charset="0"/>
              </a:rPr>
              <a:t>Employee    </a:t>
            </a:r>
            <a:r>
              <a:rPr lang="en-US" sz="1200" dirty="0" smtClean="0">
                <a:solidFill>
                  <a:schemeClr val="tx1"/>
                </a:solidFill>
                <a:latin typeface="Century Gothic" pitchFamily="34" charset="0"/>
              </a:rPr>
              <a:t>Relations &amp; Communication</a:t>
            </a:r>
            <a:endParaRPr lang="en-US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428875" y="2352675"/>
            <a:ext cx="1893888" cy="2365375"/>
            <a:chOff x="2428131" y="2352253"/>
            <a:chExt cx="1895103" cy="2366217"/>
          </a:xfrm>
        </p:grpSpPr>
        <p:sp>
          <p:nvSpPr>
            <p:cNvPr id="79" name="Rectangle 14"/>
            <p:cNvSpPr>
              <a:spLocks noChangeArrowheads="1"/>
            </p:cNvSpPr>
            <p:nvPr/>
          </p:nvSpPr>
          <p:spPr bwMode="auto">
            <a:xfrm>
              <a:off x="2627784" y="4293096"/>
              <a:ext cx="1695450" cy="42537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0000"/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2075" tIns="46038" rIns="92075" bIns="46038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Century Gothic" pitchFamily="34" charset="0"/>
                </a:rPr>
                <a:t>Performance Management</a:t>
              </a:r>
            </a:p>
          </p:txBody>
        </p:sp>
        <p:cxnSp>
          <p:nvCxnSpPr>
            <p:cNvPr id="105" name="Shape 69"/>
            <p:cNvCxnSpPr/>
            <p:nvPr/>
          </p:nvCxnSpPr>
          <p:spPr bwMode="auto">
            <a:xfrm rot="16200000" flipH="1">
              <a:off x="2804652" y="3622556"/>
              <a:ext cx="293792" cy="104683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52" name="Shape 179"/>
            <p:cNvCxnSpPr>
              <a:cxnSpLocks noChangeShapeType="1"/>
            </p:cNvCxnSpPr>
            <p:nvPr/>
          </p:nvCxnSpPr>
          <p:spPr bwMode="auto">
            <a:xfrm>
              <a:off x="3276600" y="2352253"/>
              <a:ext cx="198909" cy="1940843"/>
            </a:xfrm>
            <a:prstGeom prst="bentConnector2">
              <a:avLst/>
            </a:prstGeom>
            <a:noFill/>
            <a:ln w="9525" algn="ctr">
              <a:solidFill>
                <a:srgbClr val="0070C0"/>
              </a:solidFill>
              <a:round/>
              <a:headEnd/>
              <a:tailEnd type="arrow" w="med" len="med"/>
            </a:ln>
          </p:spPr>
        </p:cxnSp>
      </p:grpSp>
      <p:sp>
        <p:nvSpPr>
          <p:cNvPr id="83" name="Rectangle 14"/>
          <p:cNvSpPr>
            <a:spLocks noChangeArrowheads="1"/>
          </p:cNvSpPr>
          <p:nvPr/>
        </p:nvSpPr>
        <p:spPr bwMode="auto">
          <a:xfrm>
            <a:off x="5868144" y="5013176"/>
            <a:ext cx="1695450" cy="42537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200" dirty="0">
                <a:solidFill>
                  <a:schemeClr val="tx1"/>
                </a:solidFill>
                <a:latin typeface="Century Gothic" pitchFamily="34" charset="0"/>
              </a:rPr>
              <a:t>Career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1200" dirty="0">
                <a:solidFill>
                  <a:schemeClr val="tx1"/>
                </a:solidFill>
                <a:latin typeface="Century Gothic" pitchFamily="34" charset="0"/>
              </a:rPr>
              <a:t>Management</a:t>
            </a:r>
          </a:p>
        </p:txBody>
      </p:sp>
      <p:cxnSp>
        <p:nvCxnSpPr>
          <p:cNvPr id="128" name="AutoShape 8"/>
          <p:cNvCxnSpPr>
            <a:cxnSpLocks noChangeShapeType="1"/>
          </p:cNvCxnSpPr>
          <p:nvPr/>
        </p:nvCxnSpPr>
        <p:spPr bwMode="auto">
          <a:xfrm rot="5400000">
            <a:off x="7123906" y="4309269"/>
            <a:ext cx="295275" cy="11128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</p:cxn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3475038" y="4718050"/>
            <a:ext cx="3240087" cy="295275"/>
            <a:chOff x="3465470" y="4672385"/>
            <a:chExt cx="3240360" cy="294706"/>
          </a:xfrm>
        </p:grpSpPr>
        <p:cxnSp>
          <p:nvCxnSpPr>
            <p:cNvPr id="16446" name="AutoShape 8"/>
            <p:cNvCxnSpPr>
              <a:cxnSpLocks noChangeShapeType="1"/>
            </p:cNvCxnSpPr>
            <p:nvPr/>
          </p:nvCxnSpPr>
          <p:spPr bwMode="auto">
            <a:xfrm rot="16200000" flipH="1">
              <a:off x="6018417" y="4279678"/>
              <a:ext cx="294706" cy="108012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6447" name="AutoShape 8"/>
            <p:cNvCxnSpPr>
              <a:cxnSpLocks noChangeShapeType="1"/>
            </p:cNvCxnSpPr>
            <p:nvPr/>
          </p:nvCxnSpPr>
          <p:spPr bwMode="auto">
            <a:xfrm rot="16200000" flipH="1">
              <a:off x="4938297" y="3199558"/>
              <a:ext cx="294706" cy="324036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</p:grpSp>
      <p:cxnSp>
        <p:nvCxnSpPr>
          <p:cNvPr id="110" name="AutoShape 8"/>
          <p:cNvCxnSpPr>
            <a:cxnSpLocks noChangeShapeType="1"/>
          </p:cNvCxnSpPr>
          <p:nvPr/>
        </p:nvCxnSpPr>
        <p:spPr bwMode="auto">
          <a:xfrm rot="5400000">
            <a:off x="2787650" y="4325938"/>
            <a:ext cx="295275" cy="10795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70C0"/>
            </a:solidFill>
            <a:miter lim="800000"/>
            <a:headEnd/>
            <a:tailEnd type="triangle" w="med" len="med"/>
          </a:ln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flipH="1">
            <a:off x="3243263" y="5226050"/>
            <a:ext cx="2624137" cy="0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/>
            <a:tailEnd type="triangle" w="med" len="med"/>
          </a:ln>
        </p:spPr>
      </p:cxn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179512" y="1273921"/>
            <a:ext cx="8784976" cy="5107407"/>
            <a:chOff x="180218" y="1340768"/>
            <a:chExt cx="8783563" cy="4601838"/>
          </a:xfrm>
        </p:grpSpPr>
        <p:sp>
          <p:nvSpPr>
            <p:cNvPr id="16442" name="Rectangle 142"/>
            <p:cNvSpPr>
              <a:spLocks noChangeArrowheads="1"/>
            </p:cNvSpPr>
            <p:nvPr/>
          </p:nvSpPr>
          <p:spPr bwMode="auto">
            <a:xfrm>
              <a:off x="180218" y="1340768"/>
              <a:ext cx="8783563" cy="4392488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dashDot"/>
              <a:round/>
              <a:headEnd/>
              <a:tailEnd/>
            </a:ln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70" name="Rectangle 14"/>
            <p:cNvSpPr>
              <a:spLocks noChangeArrowheads="1"/>
            </p:cNvSpPr>
            <p:nvPr/>
          </p:nvSpPr>
          <p:spPr bwMode="auto">
            <a:xfrm>
              <a:off x="3707904" y="5517232"/>
              <a:ext cx="1695450" cy="42537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99CC"/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2075" tIns="46038" rIns="92075" bIns="46038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tx1"/>
                  </a:solidFill>
                  <a:latin typeface="Century Gothic" pitchFamily="34" charset="0"/>
                </a:rPr>
                <a:t>Organization Development</a:t>
              </a:r>
            </a:p>
          </p:txBody>
        </p:sp>
      </p:grp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5508104" y="1582886"/>
            <a:ext cx="263525" cy="2619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Century Gothic" pitchFamily="34" charset="0"/>
              </a:rPr>
              <a:t>1</a:t>
            </a:r>
            <a:endParaRPr lang="th-TH" sz="110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1212850" y="2852738"/>
            <a:ext cx="263214" cy="2616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Century Gothic" pitchFamily="34" charset="0"/>
              </a:rPr>
              <a:t>2</a:t>
            </a:r>
            <a:endParaRPr lang="th-TH" sz="11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1213718" y="5157192"/>
            <a:ext cx="261938" cy="2603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Century Gothic" pitchFamily="34" charset="0"/>
              </a:rPr>
              <a:t>7</a:t>
            </a:r>
            <a:endParaRPr lang="th-TH" sz="110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4076700" y="3962400"/>
            <a:ext cx="263525" cy="2619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Century Gothic" pitchFamily="34" charset="0"/>
              </a:rPr>
              <a:t>8</a:t>
            </a:r>
            <a:endParaRPr lang="th-TH" sz="110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7620843" y="2879031"/>
            <a:ext cx="263525" cy="2619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Century Gothic" pitchFamily="34" charset="0"/>
              </a:rPr>
              <a:t>4</a:t>
            </a:r>
            <a:endParaRPr lang="th-TH" sz="110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8413750" y="3959225"/>
            <a:ext cx="261938" cy="2619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Century Gothic" pitchFamily="34" charset="0"/>
              </a:rPr>
              <a:t>6</a:t>
            </a:r>
            <a:endParaRPr lang="th-TH" sz="110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7637463" y="3573016"/>
            <a:ext cx="263525" cy="2619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Century Gothic" pitchFamily="34" charset="0"/>
              </a:rPr>
              <a:t>5</a:t>
            </a:r>
            <a:endParaRPr lang="th-TH" sz="110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7639050" y="5183188"/>
            <a:ext cx="341313" cy="2619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Century Gothic" pitchFamily="34" charset="0"/>
              </a:rPr>
              <a:t>10</a:t>
            </a:r>
            <a:endParaRPr lang="th-TH" sz="110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4813300" y="3960738"/>
            <a:ext cx="263525" cy="2603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Century Gothic" pitchFamily="34" charset="0"/>
              </a:rPr>
              <a:t>9</a:t>
            </a:r>
            <a:endParaRPr lang="th-TH" sz="110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3707222" y="5557113"/>
            <a:ext cx="341313" cy="2619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Century Gothic" pitchFamily="34" charset="0"/>
              </a:rPr>
              <a:t>13</a:t>
            </a:r>
            <a:endParaRPr lang="th-TH" sz="110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7831088" y="5733256"/>
            <a:ext cx="341312" cy="2619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Century Gothic" pitchFamily="34" charset="0"/>
              </a:rPr>
              <a:t>12</a:t>
            </a:r>
            <a:endParaRPr lang="th-TH" sz="110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1116013" y="5760938"/>
            <a:ext cx="341312" cy="2603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Century Gothic" pitchFamily="34" charset="0"/>
              </a:rPr>
              <a:t>11</a:t>
            </a:r>
            <a:endParaRPr lang="th-TH" sz="1100">
              <a:solidFill>
                <a:srgbClr val="FF0000"/>
              </a:solidFill>
              <a:latin typeface="Century Gothic" pitchFamily="34" charset="0"/>
            </a:endParaRPr>
          </a:p>
        </p:txBody>
      </p:sp>
      <p:grpSp>
        <p:nvGrpSpPr>
          <p:cNvPr id="17" name="Group 34"/>
          <p:cNvGrpSpPr>
            <a:grpSpLocks/>
          </p:cNvGrpSpPr>
          <p:nvPr/>
        </p:nvGrpSpPr>
        <p:grpSpPr bwMode="auto">
          <a:xfrm>
            <a:off x="3244850" y="2133601"/>
            <a:ext cx="2622550" cy="425374"/>
            <a:chOff x="3245519" y="2132860"/>
            <a:chExt cx="2622625" cy="42689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87" name="Rectangle 14"/>
            <p:cNvSpPr>
              <a:spLocks noChangeArrowheads="1"/>
            </p:cNvSpPr>
            <p:nvPr/>
          </p:nvSpPr>
          <p:spPr bwMode="auto">
            <a:xfrm>
              <a:off x="3707904" y="2132860"/>
              <a:ext cx="1695450" cy="426891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2075" tIns="46038" rIns="92075" bIns="46038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tx1"/>
                  </a:solidFill>
                  <a:latin typeface="Century Gothic" pitchFamily="34" charset="0"/>
                </a:rPr>
                <a:t>HR </a:t>
              </a:r>
              <a:r>
                <a:rPr lang="en-US" sz="1200" dirty="0" smtClean="0">
                  <a:solidFill>
                    <a:schemeClr val="tx1"/>
                  </a:solidFill>
                  <a:latin typeface="Century Gothic" pitchFamily="34" charset="0"/>
                </a:rPr>
                <a:t>Strategy &amp; Integration</a:t>
              </a:r>
            </a:p>
          </p:txBody>
        </p:sp>
        <p:cxnSp>
          <p:nvCxnSpPr>
            <p:cNvPr id="16440" name="AutoShape 37"/>
            <p:cNvCxnSpPr>
              <a:cxnSpLocks noChangeShapeType="1"/>
            </p:cNvCxnSpPr>
            <p:nvPr/>
          </p:nvCxnSpPr>
          <p:spPr bwMode="auto">
            <a:xfrm>
              <a:off x="3245519" y="2352216"/>
              <a:ext cx="449685" cy="0"/>
            </a:xfrm>
            <a:prstGeom prst="straightConnector1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6441" name="AutoShape 37"/>
            <p:cNvCxnSpPr>
              <a:cxnSpLocks noChangeShapeType="1"/>
            </p:cNvCxnSpPr>
            <p:nvPr/>
          </p:nvCxnSpPr>
          <p:spPr bwMode="auto">
            <a:xfrm flipH="1" flipV="1">
              <a:off x="5403354" y="2345543"/>
              <a:ext cx="464790" cy="6674"/>
            </a:xfrm>
            <a:prstGeom prst="straightConnector1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3708400" y="2625725"/>
            <a:ext cx="263214" cy="2616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Century Gothic" pitchFamily="34" charset="0"/>
              </a:rPr>
              <a:t>3</a:t>
            </a:r>
            <a:endParaRPr lang="th-TH" sz="11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91" name="AutoShape 8"/>
          <p:cNvCxnSpPr>
            <a:cxnSpLocks noChangeShapeType="1"/>
          </p:cNvCxnSpPr>
          <p:nvPr/>
        </p:nvCxnSpPr>
        <p:spPr bwMode="auto">
          <a:xfrm rot="16200000" flipH="1">
            <a:off x="4954588" y="2159000"/>
            <a:ext cx="514350" cy="1311275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</p:cxnSp>
      <p:cxnSp>
        <p:nvCxnSpPr>
          <p:cNvPr id="92" name="AutoShape 8"/>
          <p:cNvCxnSpPr>
            <a:cxnSpLocks noChangeShapeType="1"/>
          </p:cNvCxnSpPr>
          <p:nvPr/>
        </p:nvCxnSpPr>
        <p:spPr bwMode="auto">
          <a:xfrm rot="16200000" flipH="1">
            <a:off x="4228306" y="2885282"/>
            <a:ext cx="1735137" cy="1079500"/>
          </a:xfrm>
          <a:prstGeom prst="bentConnector3">
            <a:avLst>
              <a:gd name="adj1" fmla="val 91542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</p:cxnSp>
      <p:cxnSp>
        <p:nvCxnSpPr>
          <p:cNvPr id="93" name="AutoShape 8"/>
          <p:cNvCxnSpPr>
            <a:cxnSpLocks noChangeShapeType="1"/>
          </p:cNvCxnSpPr>
          <p:nvPr/>
        </p:nvCxnSpPr>
        <p:spPr bwMode="auto">
          <a:xfrm rot="5400000">
            <a:off x="3148013" y="2884488"/>
            <a:ext cx="1735137" cy="1081087"/>
          </a:xfrm>
          <a:prstGeom prst="bentConnector3">
            <a:avLst>
              <a:gd name="adj1" fmla="val 91542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</p:cxnSp>
      <p:cxnSp>
        <p:nvCxnSpPr>
          <p:cNvPr id="95" name="AutoShape 8"/>
          <p:cNvCxnSpPr>
            <a:cxnSpLocks noChangeShapeType="1"/>
          </p:cNvCxnSpPr>
          <p:nvPr/>
        </p:nvCxnSpPr>
        <p:spPr bwMode="auto">
          <a:xfrm rot="16200000" flipH="1">
            <a:off x="4597400" y="2516188"/>
            <a:ext cx="1228725" cy="1311275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</p:cxnSp>
      <p:cxnSp>
        <p:nvCxnSpPr>
          <p:cNvPr id="98" name="AutoShape 8"/>
          <p:cNvCxnSpPr>
            <a:cxnSpLocks noChangeShapeType="1"/>
          </p:cNvCxnSpPr>
          <p:nvPr/>
        </p:nvCxnSpPr>
        <p:spPr bwMode="auto">
          <a:xfrm rot="16200000" flipH="1">
            <a:off x="5324475" y="1789113"/>
            <a:ext cx="1735137" cy="3271838"/>
          </a:xfrm>
          <a:prstGeom prst="bentConnector3">
            <a:avLst>
              <a:gd name="adj1" fmla="val 91542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</p:cxnSp>
      <p:cxnSp>
        <p:nvCxnSpPr>
          <p:cNvPr id="102" name="AutoShape 8"/>
          <p:cNvCxnSpPr>
            <a:cxnSpLocks noChangeShapeType="1"/>
          </p:cNvCxnSpPr>
          <p:nvPr/>
        </p:nvCxnSpPr>
        <p:spPr bwMode="auto">
          <a:xfrm rot="5400000">
            <a:off x="2068513" y="1804988"/>
            <a:ext cx="1735137" cy="3240087"/>
          </a:xfrm>
          <a:prstGeom prst="bentConnector3">
            <a:avLst>
              <a:gd name="adj1" fmla="val 91542"/>
            </a:avLst>
          </a:prstGeom>
          <a:noFill/>
          <a:ln w="9525">
            <a:solidFill>
              <a:srgbClr val="0070C0"/>
            </a:solidFill>
            <a:miter lim="800000"/>
            <a:headEnd/>
            <a:tailEnd type="triangle" w="med" len="med"/>
          </a:ln>
        </p:spPr>
      </p:cxnSp>
      <p:pic>
        <p:nvPicPr>
          <p:cNvPr id="99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501086"/>
            <a:ext cx="2016224" cy="2431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5C5C99"/>
            </a:prstShdw>
          </a:effectLst>
        </p:spPr>
      </p:pic>
      <p:cxnSp>
        <p:nvCxnSpPr>
          <p:cNvPr id="101" name="AutoShape 37"/>
          <p:cNvCxnSpPr>
            <a:cxnSpLocks noChangeShapeType="1"/>
          </p:cNvCxnSpPr>
          <p:nvPr/>
        </p:nvCxnSpPr>
        <p:spPr bwMode="auto">
          <a:xfrm flipH="1">
            <a:off x="6483350" y="4505325"/>
            <a:ext cx="465138" cy="0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7" name="Straight Arrow Connector 6"/>
          <p:cNvCxnSpPr/>
          <p:nvPr/>
        </p:nvCxnSpPr>
        <p:spPr>
          <a:xfrm>
            <a:off x="4322763" y="4505325"/>
            <a:ext cx="465137" cy="0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AutoShape 8"/>
          <p:cNvCxnSpPr>
            <a:cxnSpLocks noChangeShapeType="1"/>
          </p:cNvCxnSpPr>
          <p:nvPr/>
        </p:nvCxnSpPr>
        <p:spPr bwMode="auto">
          <a:xfrm rot="5400000">
            <a:off x="3867944" y="3245644"/>
            <a:ext cx="295275" cy="32400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70C0"/>
            </a:solidFill>
            <a:miter lim="800000"/>
            <a:headEnd/>
            <a:tailEnd type="triangle" w="med" len="med"/>
          </a:ln>
        </p:spPr>
      </p:cxnSp>
      <p:sp>
        <p:nvSpPr>
          <p:cNvPr id="16433" name="Text Box 10"/>
          <p:cNvSpPr txBox="1">
            <a:spLocks noChangeArrowheads="1"/>
          </p:cNvSpPr>
          <p:nvPr/>
        </p:nvSpPr>
        <p:spPr bwMode="auto">
          <a:xfrm>
            <a:off x="539552" y="260648"/>
            <a:ext cx="75608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th-TH" sz="2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กรอบแนวคิดการบริหารองค์การและทรัพยากรบุคคล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hangingPunct="0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Integrated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Organization &amp; HR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Framework</a:t>
            </a:r>
            <a:endParaRPr kumimoji="1" lang="en-US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hangingPunct="0"/>
            <a:endParaRPr kumimoji="1" lang="en-US" sz="2400" b="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023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8" grpId="0" animBg="1"/>
      <p:bldP spid="69" grpId="0" animBg="1"/>
      <p:bldP spid="72" grpId="0" animBg="1"/>
      <p:bldP spid="82" grpId="0" animBg="1"/>
      <p:bldP spid="85" grpId="0" animBg="1"/>
      <p:bldP spid="86" grpId="0" animBg="1"/>
      <p:bldP spid="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39552" y="142875"/>
            <a:ext cx="6840537" cy="1143000"/>
          </a:xfrm>
        </p:spPr>
        <p:txBody>
          <a:bodyPr/>
          <a:lstStyle/>
          <a:p>
            <a:pPr eaLnBrk="1" hangingPunct="1"/>
            <a:r>
              <a:rPr lang="en-US" altLang="en-US" b="0" dirty="0" smtClean="0"/>
              <a:t>Challenges of People Management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337520" y="1600200"/>
          <a:ext cx="569897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/>
          <p:cNvSpPr/>
          <p:nvPr/>
        </p:nvSpPr>
        <p:spPr>
          <a:xfrm>
            <a:off x="5076825" y="2924175"/>
            <a:ext cx="1905000" cy="1965325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-7450407"/>
              <a:satOff val="29858"/>
              <a:lumOff val="6471"/>
              <a:alphaOff val="0"/>
            </a:schemeClr>
          </a:fillRef>
          <a:effectRef idx="0">
            <a:schemeClr val="accent5">
              <a:alpha val="50000"/>
              <a:hueOff val="-7450407"/>
              <a:satOff val="29858"/>
              <a:lumOff val="6471"/>
              <a:alphaOff val="0"/>
            </a:schemeClr>
          </a:effectRef>
          <a:fontRef idx="minor">
            <a:schemeClr val="tx1"/>
          </a:fontRef>
        </p:style>
      </p:sp>
      <p:sp>
        <p:nvSpPr>
          <p:cNvPr id="27653" name="TextBox 6"/>
          <p:cNvSpPr txBox="1">
            <a:spLocks noChangeArrowheads="1"/>
          </p:cNvSpPr>
          <p:nvPr/>
        </p:nvSpPr>
        <p:spPr bwMode="auto">
          <a:xfrm rot="-905208">
            <a:off x="5167313" y="3489325"/>
            <a:ext cx="16875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8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Changing</a:t>
            </a:r>
          </a:p>
          <a:p>
            <a:pPr algn="ctr" eaLnBrk="1" hangingPunct="1"/>
            <a:r>
              <a:rPr lang="en-US" altLang="en-US" sz="18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Organization Culture</a:t>
            </a:r>
            <a:endParaRPr lang="en-US" altLang="en-US" sz="1800" b="0" dirty="0"/>
          </a:p>
        </p:txBody>
      </p:sp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683568" y="4663405"/>
            <a:ext cx="22955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18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Management of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8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Diversity of People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8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in Organization</a:t>
            </a:r>
          </a:p>
        </p:txBody>
      </p:sp>
      <p:sp>
        <p:nvSpPr>
          <p:cNvPr id="2" name="Right Arrow Callout 1"/>
          <p:cNvSpPr/>
          <p:nvPr/>
        </p:nvSpPr>
        <p:spPr>
          <a:xfrm>
            <a:off x="661858" y="2132856"/>
            <a:ext cx="2808312" cy="1944216"/>
          </a:xfrm>
          <a:prstGeom prst="right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1800" b="1" dirty="0" smtClean="0">
                <a:solidFill>
                  <a:srgbClr val="0070C0"/>
                </a:solidFill>
              </a:rPr>
              <a:t>Change 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70C0"/>
                </a:solidFill>
              </a:rPr>
              <a:t>Technology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70C0"/>
                </a:solidFill>
              </a:rPr>
              <a:t>Economic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70C0"/>
                </a:solidFill>
              </a:rPr>
              <a:t>Competition</a:t>
            </a:r>
            <a:endParaRPr lang="en-US" sz="1800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70C0"/>
                </a:solidFill>
              </a:rPr>
              <a:t>Social/Value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70C0"/>
                </a:solidFill>
              </a:rPr>
              <a:t>Population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772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7653" grpId="0"/>
      <p:bldP spid="286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4986338" y="3132138"/>
            <a:ext cx="3297237" cy="3243262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1116013" y="4741863"/>
            <a:ext cx="1728787" cy="1633537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5400000">
            <a:off x="1684337" y="2297113"/>
            <a:ext cx="3255963" cy="2662238"/>
          </a:xfrm>
          <a:prstGeom prst="straightConnector1">
            <a:avLst/>
          </a:prstGeom>
          <a:noFill/>
          <a:ln w="57150">
            <a:solidFill>
              <a:schemeClr val="accent1">
                <a:lumMod val="50000"/>
              </a:schemeClr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>
            <a:off x="4857750" y="2000250"/>
            <a:ext cx="1049338" cy="1398588"/>
          </a:xfrm>
          <a:prstGeom prst="straightConnector1">
            <a:avLst/>
          </a:prstGeom>
          <a:noFill/>
          <a:ln w="57150">
            <a:solidFill>
              <a:schemeClr val="accent1">
                <a:lumMod val="50000"/>
              </a:schemeClr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32" name="Straight Arrow Connector 31"/>
          <p:cNvCxnSpPr>
            <a:cxnSpLocks noChangeShapeType="1"/>
          </p:cNvCxnSpPr>
          <p:nvPr/>
        </p:nvCxnSpPr>
        <p:spPr bwMode="auto">
          <a:xfrm flipH="1">
            <a:off x="2578100" y="5581650"/>
            <a:ext cx="3794125" cy="33338"/>
          </a:xfrm>
          <a:prstGeom prst="straightConnector1">
            <a:avLst/>
          </a:prstGeom>
          <a:noFill/>
          <a:ln w="57150">
            <a:solidFill>
              <a:schemeClr val="accent1">
                <a:lumMod val="50000"/>
              </a:schemeClr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48134" name="Rectangle 2"/>
          <p:cNvSpPr>
            <a:spLocks noChangeArrowheads="1"/>
          </p:cNvSpPr>
          <p:nvPr/>
        </p:nvSpPr>
        <p:spPr bwMode="auto">
          <a:xfrm>
            <a:off x="3786188" y="1867148"/>
            <a:ext cx="1714500" cy="5238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719138">
              <a:defRPr/>
            </a:pPr>
            <a:r>
              <a:rPr lang="en-US" sz="1400" dirty="0">
                <a:latin typeface="Century Gothic" pitchFamily="34" charset="0"/>
              </a:rPr>
              <a:t>Vision / Mission</a:t>
            </a:r>
            <a:endParaRPr lang="th-TH" sz="1400" dirty="0">
              <a:latin typeface="Century Gothic" pitchFamily="34" charset="0"/>
            </a:endParaRPr>
          </a:p>
        </p:txBody>
      </p:sp>
      <p:sp>
        <p:nvSpPr>
          <p:cNvPr id="49162" name="Rectangle 7"/>
          <p:cNvSpPr>
            <a:spLocks noChangeArrowheads="1"/>
          </p:cNvSpPr>
          <p:nvPr/>
        </p:nvSpPr>
        <p:spPr bwMode="auto">
          <a:xfrm>
            <a:off x="3032125" y="2819648"/>
            <a:ext cx="1182688" cy="6731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719138">
              <a:defRPr/>
            </a:pPr>
            <a:r>
              <a:rPr lang="en-US" sz="1400" dirty="0">
                <a:latin typeface="Century Gothic" pitchFamily="34" charset="0"/>
              </a:rPr>
              <a:t>Strategic </a:t>
            </a:r>
          </a:p>
          <a:p>
            <a:pPr algn="ctr" defTabSz="719138">
              <a:defRPr/>
            </a:pPr>
            <a:r>
              <a:rPr lang="en-US" sz="1400" dirty="0">
                <a:latin typeface="Century Gothic" pitchFamily="34" charset="0"/>
              </a:rPr>
              <a:t>Plan</a:t>
            </a:r>
            <a:endParaRPr lang="th-TH" sz="1400" dirty="0">
              <a:latin typeface="Century Gothic" pitchFamily="34" charset="0"/>
            </a:endParaRPr>
          </a:p>
        </p:txBody>
      </p:sp>
      <p:sp>
        <p:nvSpPr>
          <p:cNvPr id="49163" name="Rectangle 8"/>
          <p:cNvSpPr>
            <a:spLocks noChangeArrowheads="1"/>
          </p:cNvSpPr>
          <p:nvPr/>
        </p:nvSpPr>
        <p:spPr bwMode="auto">
          <a:xfrm>
            <a:off x="2128838" y="3861048"/>
            <a:ext cx="1300162" cy="6731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719138">
              <a:defRPr/>
            </a:pPr>
            <a:r>
              <a:rPr lang="en-US" sz="1400" dirty="0">
                <a:latin typeface="Century Gothic" pitchFamily="34" charset="0"/>
              </a:rPr>
              <a:t>Operational </a:t>
            </a:r>
          </a:p>
          <a:p>
            <a:pPr algn="ctr" defTabSz="719138">
              <a:defRPr/>
            </a:pPr>
            <a:r>
              <a:rPr lang="en-US" sz="1400" dirty="0">
                <a:latin typeface="Century Gothic" pitchFamily="34" charset="0"/>
              </a:rPr>
              <a:t>Plan</a:t>
            </a:r>
            <a:endParaRPr lang="th-TH" sz="1400" dirty="0">
              <a:latin typeface="Century Gothic" pitchFamily="34" charset="0"/>
            </a:endParaRPr>
          </a:p>
        </p:txBody>
      </p:sp>
      <p:sp>
        <p:nvSpPr>
          <p:cNvPr id="49164" name="Rectangle 9"/>
          <p:cNvSpPr>
            <a:spLocks noChangeArrowheads="1"/>
          </p:cNvSpPr>
          <p:nvPr/>
        </p:nvSpPr>
        <p:spPr bwMode="auto">
          <a:xfrm>
            <a:off x="1389063" y="5256213"/>
            <a:ext cx="1182687" cy="6731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719138">
              <a:defRPr/>
            </a:pPr>
            <a:r>
              <a:rPr lang="en-US" sz="1400" dirty="0">
                <a:latin typeface="Century Gothic" pitchFamily="34" charset="0"/>
              </a:rPr>
              <a:t>Individual </a:t>
            </a:r>
          </a:p>
          <a:p>
            <a:pPr algn="ctr" defTabSz="719138">
              <a:defRPr/>
            </a:pPr>
            <a:r>
              <a:rPr lang="en-US" sz="1400" dirty="0">
                <a:latin typeface="Century Gothic" pitchFamily="34" charset="0"/>
              </a:rPr>
              <a:t>Plan</a:t>
            </a:r>
            <a:endParaRPr lang="th-TH" sz="1400" dirty="0">
              <a:latin typeface="Century Gothic" pitchFamily="34" charset="0"/>
            </a:endParaRPr>
          </a:p>
        </p:txBody>
      </p:sp>
      <p:sp>
        <p:nvSpPr>
          <p:cNvPr id="49165" name="Rectangle 10"/>
          <p:cNvSpPr>
            <a:spLocks noChangeArrowheads="1"/>
          </p:cNvSpPr>
          <p:nvPr/>
        </p:nvSpPr>
        <p:spPr bwMode="auto">
          <a:xfrm>
            <a:off x="5461000" y="3398838"/>
            <a:ext cx="1559272" cy="67310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9138">
              <a:defRPr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Desired Culture </a:t>
            </a:r>
          </a:p>
          <a:p>
            <a:pPr algn="ctr" defTabSz="719138">
              <a:defRPr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&amp; Core Values</a:t>
            </a:r>
            <a:endParaRPr lang="th-TH" sz="1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9166" name="Rectangle 11"/>
          <p:cNvSpPr>
            <a:spLocks noChangeArrowheads="1"/>
          </p:cNvSpPr>
          <p:nvPr/>
        </p:nvSpPr>
        <p:spPr bwMode="auto">
          <a:xfrm>
            <a:off x="6510338" y="5256213"/>
            <a:ext cx="1419225" cy="67310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9138">
              <a:defRPr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Competency </a:t>
            </a:r>
          </a:p>
          <a:p>
            <a:pPr algn="ctr" defTabSz="719138">
              <a:defRPr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&amp; Behavior</a:t>
            </a:r>
            <a:endParaRPr lang="th-TH" sz="1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9721" name="Rectangle 2"/>
          <p:cNvSpPr txBox="1">
            <a:spLocks noChangeArrowheads="1"/>
          </p:cNvSpPr>
          <p:nvPr/>
        </p:nvSpPr>
        <p:spPr bwMode="auto">
          <a:xfrm>
            <a:off x="539552" y="357188"/>
            <a:ext cx="67151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b="0" dirty="0">
                <a:solidFill>
                  <a:srgbClr val="0070C0"/>
                </a:solidFill>
                <a:latin typeface="Century Gothic" panose="020B0502020202020204" pitchFamily="34" charset="0"/>
              </a:rPr>
              <a:t>Organization Capabilities Development</a:t>
            </a:r>
          </a:p>
        </p:txBody>
      </p:sp>
      <p:cxnSp>
        <p:nvCxnSpPr>
          <p:cNvPr id="29722" name="Straight Arrow Connector 18"/>
          <p:cNvCxnSpPr>
            <a:cxnSpLocks noChangeShapeType="1"/>
          </p:cNvCxnSpPr>
          <p:nvPr/>
        </p:nvCxnSpPr>
        <p:spPr bwMode="auto">
          <a:xfrm>
            <a:off x="4714875" y="1857375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54286" name="TextBox 13"/>
          <p:cNvSpPr txBox="1">
            <a:spLocks noChangeArrowheads="1"/>
          </p:cNvSpPr>
          <p:nvPr/>
        </p:nvSpPr>
        <p:spPr bwMode="auto">
          <a:xfrm>
            <a:off x="682625" y="1819275"/>
            <a:ext cx="2339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70C0"/>
                </a:solidFill>
                <a:latin typeface="Century Gothic" panose="020B0502020202020204" pitchFamily="34" charset="0"/>
              </a:rPr>
              <a:t>Organization Strategy</a:t>
            </a:r>
          </a:p>
        </p:txBody>
      </p:sp>
      <p:sp>
        <p:nvSpPr>
          <p:cNvPr id="48143" name="TextBox 14"/>
          <p:cNvSpPr txBox="1">
            <a:spLocks noChangeArrowheads="1"/>
          </p:cNvSpPr>
          <p:nvPr/>
        </p:nvSpPr>
        <p:spPr bwMode="auto">
          <a:xfrm>
            <a:off x="6494463" y="1879600"/>
            <a:ext cx="1317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70C0"/>
                </a:solidFill>
                <a:latin typeface="Century Gothic" panose="020B0502020202020204" pitchFamily="34" charset="0"/>
              </a:rPr>
              <a:t>HR Strategy</a:t>
            </a:r>
          </a:p>
        </p:txBody>
      </p:sp>
      <p:sp>
        <p:nvSpPr>
          <p:cNvPr id="21" name="Down Arrow 20"/>
          <p:cNvSpPr/>
          <p:nvPr/>
        </p:nvSpPr>
        <p:spPr bwMode="auto">
          <a:xfrm>
            <a:off x="6929438" y="2487613"/>
            <a:ext cx="642937" cy="357187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3" name="Down Arrow 22"/>
          <p:cNvSpPr/>
          <p:nvPr/>
        </p:nvSpPr>
        <p:spPr bwMode="auto">
          <a:xfrm>
            <a:off x="1643063" y="2428875"/>
            <a:ext cx="642937" cy="357188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TextBox 14"/>
          <p:cNvSpPr txBox="1">
            <a:spLocks noChangeArrowheads="1"/>
          </p:cNvSpPr>
          <p:nvPr/>
        </p:nvSpPr>
        <p:spPr bwMode="auto">
          <a:xfrm>
            <a:off x="539750" y="5949950"/>
            <a:ext cx="28686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entury Gothic" panose="020B0502020202020204" pitchFamily="34" charset="0"/>
              </a:rPr>
              <a:t>Performance Achievement</a:t>
            </a:r>
          </a:p>
        </p:txBody>
      </p:sp>
      <p:sp>
        <p:nvSpPr>
          <p:cNvPr id="26" name="TextBox 14"/>
          <p:cNvSpPr txBox="1">
            <a:spLocks noChangeArrowheads="1"/>
          </p:cNvSpPr>
          <p:nvPr/>
        </p:nvSpPr>
        <p:spPr bwMode="auto">
          <a:xfrm>
            <a:off x="5768975" y="5930900"/>
            <a:ext cx="2906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entury Gothic" panose="020B0502020202020204" pitchFamily="34" charset="0"/>
              </a:rPr>
              <a:t>Competency Development</a:t>
            </a:r>
          </a:p>
        </p:txBody>
      </p: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>
            <a:off x="6372225" y="4100513"/>
            <a:ext cx="847725" cy="1155700"/>
          </a:xfrm>
          <a:prstGeom prst="straightConnector1">
            <a:avLst/>
          </a:prstGeom>
          <a:noFill/>
          <a:ln w="57150">
            <a:solidFill>
              <a:schemeClr val="accent1">
                <a:lumMod val="50000"/>
              </a:schemeClr>
            </a:solidFill>
            <a:prstDash val="sysDash"/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294539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54286" grpId="0"/>
      <p:bldP spid="48143" grpId="0"/>
      <p:bldP spid="21" grpId="0" animBg="1"/>
      <p:bldP spid="23" grpId="0" animBg="1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323850" y="3716338"/>
            <a:ext cx="2735263" cy="273685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92D05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-108520" y="1844824"/>
          <a:ext cx="7067128" cy="36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611560" y="428625"/>
            <a:ext cx="6351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r>
              <a:rPr lang="en-US" altLang="en-US" b="0" dirty="0">
                <a:solidFill>
                  <a:srgbClr val="0070C0"/>
                </a:solidFill>
                <a:latin typeface="Century Gothic" panose="020B0502020202020204" pitchFamily="34" charset="0"/>
              </a:rPr>
              <a:t>Values , Behavior and Culture </a:t>
            </a:r>
          </a:p>
        </p:txBody>
      </p:sp>
      <p:sp>
        <p:nvSpPr>
          <p:cNvPr id="7" name=" 3"/>
          <p:cNvSpPr/>
          <p:nvPr/>
        </p:nvSpPr>
        <p:spPr>
          <a:xfrm rot="9887161">
            <a:off x="2603500" y="3498850"/>
            <a:ext cx="5792788" cy="2365375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92D050"/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451725" y="1628775"/>
            <a:ext cx="1081088" cy="1079500"/>
          </a:xfrm>
          <a:prstGeom prst="ellipse">
            <a:avLst/>
          </a:prstGeom>
          <a:solidFill>
            <a:srgbClr val="FFC000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Century Gothic" panose="020B0502020202020204" pitchFamily="34" charset="0"/>
              </a:rPr>
              <a:t>Vision</a:t>
            </a:r>
            <a:endParaRPr lang="th-TH" altLang="en-US" sz="14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948488" y="4365625"/>
            <a:ext cx="1571625" cy="719138"/>
            <a:chOff x="4692718" y="1512734"/>
            <a:chExt cx="1571978" cy="1717341"/>
          </a:xfrm>
        </p:grpSpPr>
        <p:sp>
          <p:nvSpPr>
            <p:cNvPr id="11" name="Rectangle 10"/>
            <p:cNvSpPr/>
            <p:nvPr/>
          </p:nvSpPr>
          <p:spPr>
            <a:xfrm>
              <a:off x="4692718" y="1512734"/>
              <a:ext cx="1571978" cy="171734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4692718" y="1512734"/>
              <a:ext cx="1571978" cy="17173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18445" tIns="0" rIns="0" bIns="0" spcCol="1270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 b="0" dirty="0">
                  <a:latin typeface="Century Gothic" panose="020B0502020202020204" pitchFamily="34" charset="0"/>
                </a:rPr>
                <a:t>Desired</a:t>
              </a:r>
            </a:p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 b="0" dirty="0">
                  <a:latin typeface="Century Gothic" panose="020B0502020202020204" pitchFamily="34" charset="0"/>
                </a:rPr>
                <a:t>Culture</a:t>
              </a:r>
              <a:endParaRPr lang="th-TH" sz="1800" b="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6443663" y="4149725"/>
            <a:ext cx="307975" cy="306388"/>
          </a:xfrm>
          <a:prstGeom prst="ellipse">
            <a:avLst/>
          </a:pr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Oval 13"/>
          <p:cNvSpPr/>
          <p:nvPr/>
        </p:nvSpPr>
        <p:spPr>
          <a:xfrm>
            <a:off x="4932363" y="5084763"/>
            <a:ext cx="231775" cy="233362"/>
          </a:xfrm>
          <a:prstGeom prst="ellipse">
            <a:avLst/>
          </a:pr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946650" y="5589588"/>
            <a:ext cx="993775" cy="488950"/>
            <a:chOff x="1269068" y="2952328"/>
            <a:chExt cx="992894" cy="489641"/>
          </a:xfrm>
        </p:grpSpPr>
        <p:sp>
          <p:nvSpPr>
            <p:cNvPr id="16" name="Rectangle 15"/>
            <p:cNvSpPr/>
            <p:nvPr/>
          </p:nvSpPr>
          <p:spPr>
            <a:xfrm>
              <a:off x="1269068" y="2952328"/>
              <a:ext cx="992894" cy="48964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1269068" y="2952328"/>
              <a:ext cx="992894" cy="4896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0764" tIns="0" rIns="0" bIns="0" spcCol="1270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 b="0" dirty="0">
                  <a:latin typeface="Century Gothic" panose="020B0502020202020204" pitchFamily="34" charset="0"/>
                </a:rPr>
                <a:t>Core Values</a:t>
              </a:r>
              <a:endParaRPr lang="th-TH" sz="1800" b="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3348038" y="5815013"/>
            <a:ext cx="133350" cy="134937"/>
          </a:xfrm>
          <a:prstGeom prst="ellipse">
            <a:avLst/>
          </a:pr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987425" y="5675313"/>
            <a:ext cx="1639888" cy="490537"/>
            <a:chOff x="1269068" y="2952328"/>
            <a:chExt cx="992894" cy="489641"/>
          </a:xfrm>
        </p:grpSpPr>
        <p:sp>
          <p:nvSpPr>
            <p:cNvPr id="20" name="Rectangle 19"/>
            <p:cNvSpPr/>
            <p:nvPr/>
          </p:nvSpPr>
          <p:spPr>
            <a:xfrm>
              <a:off x="1269068" y="2952328"/>
              <a:ext cx="992894" cy="48964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1269068" y="2952328"/>
              <a:ext cx="992894" cy="4896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0764" tIns="0" rIns="0" bIns="0" spcCol="1270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Competencies &amp; Behaviors</a:t>
              </a:r>
              <a:endParaRPr lang="th-TH" sz="16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447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38"/>
          <p:cNvSpPr/>
          <p:nvPr/>
        </p:nvSpPr>
        <p:spPr bwMode="auto">
          <a:xfrm>
            <a:off x="7019925" y="2997200"/>
            <a:ext cx="1512888" cy="1727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4" name="Right Arrow 33"/>
          <p:cNvSpPr>
            <a:spLocks noChangeArrowheads="1"/>
          </p:cNvSpPr>
          <p:nvPr/>
        </p:nvSpPr>
        <p:spPr bwMode="auto">
          <a:xfrm>
            <a:off x="5940425" y="1916113"/>
            <a:ext cx="1295400" cy="38893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solidFill>
              <a:srgbClr val="92D05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" name="Right Arrow 31"/>
          <p:cNvSpPr/>
          <p:nvPr/>
        </p:nvSpPr>
        <p:spPr bwMode="auto">
          <a:xfrm>
            <a:off x="5076825" y="1916113"/>
            <a:ext cx="1295400" cy="3889375"/>
          </a:xfrm>
          <a:prstGeom prst="right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 bwMode="auto">
          <a:xfrm>
            <a:off x="468313" y="1773238"/>
            <a:ext cx="3959225" cy="4248150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2950" y="3284538"/>
            <a:ext cx="1511300" cy="792162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sz="160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en-US" altLang="en-US" sz="1600" smtClean="0">
                <a:solidFill>
                  <a:srgbClr val="FF0000"/>
                </a:solidFill>
              </a:rPr>
              <a:t>Organization </a:t>
            </a:r>
          </a:p>
          <a:p>
            <a:pPr algn="ctr">
              <a:buFontTx/>
              <a:buNone/>
            </a:pPr>
            <a:r>
              <a:rPr lang="en-US" altLang="en-US" sz="1600" smtClean="0">
                <a:solidFill>
                  <a:srgbClr val="FF0000"/>
                </a:solidFill>
              </a:rPr>
              <a:t>Capability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1042988" y="2565400"/>
            <a:ext cx="9366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3D3DB7"/>
                </a:solidFill>
                <a:latin typeface="Century Gothic" panose="020B0502020202020204" pitchFamily="34" charset="0"/>
                <a:ea typeface="Tahoma" pitchFamily="-106" charset="0"/>
                <a:cs typeface="+mn-cs"/>
              </a:rPr>
              <a:t>Business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3D3DB7"/>
                </a:solidFill>
                <a:latin typeface="Century Gothic" panose="020B0502020202020204" pitchFamily="34" charset="0"/>
                <a:ea typeface="Tahoma" pitchFamily="-106" charset="0"/>
                <a:cs typeface="+mn-cs"/>
              </a:rPr>
              <a:t>Strategy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755650" y="3573463"/>
            <a:ext cx="9366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3D3DB7"/>
                </a:solidFill>
                <a:latin typeface="Century Gothic" panose="020B0502020202020204" pitchFamily="34" charset="0"/>
                <a:ea typeface="Tahoma" pitchFamily="-106" charset="0"/>
                <a:cs typeface="+mn-cs"/>
              </a:rPr>
              <a:t>Desired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3D3DB7"/>
                </a:solidFill>
                <a:latin typeface="Century Gothic" panose="020B0502020202020204" pitchFamily="34" charset="0"/>
                <a:ea typeface="Tahoma" pitchFamily="-106" charset="0"/>
                <a:cs typeface="+mn-cs"/>
              </a:rPr>
              <a:t>Culture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971550" y="4508500"/>
            <a:ext cx="936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3D3DB7"/>
                </a:solidFill>
                <a:latin typeface="Century Gothic" panose="020B0502020202020204" pitchFamily="34" charset="0"/>
                <a:ea typeface="Tahoma" pitchFamily="-106" charset="0"/>
                <a:cs typeface="+mn-cs"/>
              </a:rPr>
              <a:t>HR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3D3DB7"/>
                </a:solidFill>
                <a:latin typeface="Century Gothic" panose="020B0502020202020204" pitchFamily="34" charset="0"/>
                <a:ea typeface="Tahoma" pitchFamily="-106" charset="0"/>
                <a:cs typeface="+mn-cs"/>
              </a:rPr>
              <a:t>Strategy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4211638" y="1916113"/>
            <a:ext cx="1873250" cy="3889375"/>
            <a:chOff x="4211960" y="1916832"/>
            <a:chExt cx="1872208" cy="3888432"/>
          </a:xfrm>
        </p:grpSpPr>
        <p:sp>
          <p:nvSpPr>
            <p:cNvPr id="32788" name="Right Arrow 29"/>
            <p:cNvSpPr>
              <a:spLocks noChangeArrowheads="1"/>
            </p:cNvSpPr>
            <p:nvPr/>
          </p:nvSpPr>
          <p:spPr bwMode="auto">
            <a:xfrm>
              <a:off x="4211960" y="1916832"/>
              <a:ext cx="1296144" cy="388843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2D050"/>
            </a:solidFill>
            <a:ln w="9525" algn="ctr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400" b="1">
                  <a:solidFill>
                    <a:srgbClr val="FFFF99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FFFF99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FFFF99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FFFF99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FFFF99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FF99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FF99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FF99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FF99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entury Gothic" panose="020B0502020202020204" pitchFamily="34" charset="0"/>
              </a:endParaRPr>
            </a:p>
          </p:txBody>
        </p:sp>
        <p:sp>
          <p:nvSpPr>
            <p:cNvPr id="31" name="Content Placeholder 2"/>
            <p:cNvSpPr txBox="1">
              <a:spLocks/>
            </p:cNvSpPr>
            <p:nvPr/>
          </p:nvSpPr>
          <p:spPr bwMode="auto">
            <a:xfrm>
              <a:off x="4427740" y="2997657"/>
              <a:ext cx="1656428" cy="1655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defRPr/>
              </a:pPr>
              <a:endParaRPr lang="en-US" sz="1400" b="0" kern="0" dirty="0">
                <a:solidFill>
                  <a:srgbClr val="3D3DB7"/>
                </a:solidFill>
                <a:latin typeface="Century Gothic" panose="020B0502020202020204" pitchFamily="34" charset="0"/>
                <a:ea typeface="Tahoma" pitchFamily="-106" charset="0"/>
                <a:cs typeface="+mn-cs"/>
              </a:endParaRPr>
            </a:p>
            <a:p>
              <a:pPr marL="342900" indent="-342900" eaLnBrk="0" hangingPunct="0">
                <a:spcBef>
                  <a:spcPct val="20000"/>
                </a:spcBef>
                <a:defRPr/>
              </a:pPr>
              <a:r>
                <a:rPr lang="en-US" sz="1400" b="0" kern="0" dirty="0">
                  <a:solidFill>
                    <a:srgbClr val="3D3DB7"/>
                  </a:solidFill>
                  <a:latin typeface="Century Gothic" panose="020B0502020202020204" pitchFamily="34" charset="0"/>
                  <a:ea typeface="Tahoma" pitchFamily="-106" charset="0"/>
                  <a:cs typeface="+mn-cs"/>
                </a:rPr>
                <a:t>Attract </a:t>
              </a:r>
            </a:p>
            <a:p>
              <a:pPr marL="342900" indent="-342900" eaLnBrk="0" hangingPunct="0">
                <a:spcBef>
                  <a:spcPct val="20000"/>
                </a:spcBef>
                <a:defRPr/>
              </a:pPr>
              <a:r>
                <a:rPr lang="en-US" sz="1400" b="0" kern="0" dirty="0">
                  <a:solidFill>
                    <a:srgbClr val="3D3DB7"/>
                  </a:solidFill>
                  <a:latin typeface="Century Gothic" panose="020B0502020202020204" pitchFamily="34" charset="0"/>
                  <a:ea typeface="Tahoma" pitchFamily="-106" charset="0"/>
                  <a:cs typeface="+mn-cs"/>
                </a:rPr>
                <a:t>Retain  </a:t>
              </a:r>
            </a:p>
            <a:p>
              <a:pPr marL="342900" indent="-342900" eaLnBrk="0" hangingPunct="0">
                <a:spcBef>
                  <a:spcPct val="20000"/>
                </a:spcBef>
                <a:defRPr/>
              </a:pPr>
              <a:r>
                <a:rPr lang="en-US" sz="1400" b="0" kern="0" dirty="0">
                  <a:solidFill>
                    <a:srgbClr val="3D3DB7"/>
                  </a:solidFill>
                  <a:latin typeface="Century Gothic" panose="020B0502020202020204" pitchFamily="34" charset="0"/>
                  <a:ea typeface="Tahoma" pitchFamily="-106" charset="0"/>
                  <a:cs typeface="+mn-cs"/>
                </a:rPr>
                <a:t>Motivate</a:t>
              </a:r>
              <a:r>
                <a:rPr lang="th-TH" sz="1400" b="0" kern="0" dirty="0">
                  <a:solidFill>
                    <a:srgbClr val="3D3DB7"/>
                  </a:solidFill>
                  <a:latin typeface="Century Gothic" panose="020B0502020202020204" pitchFamily="34" charset="0"/>
                  <a:ea typeface="Tahoma" pitchFamily="-106" charset="0"/>
                  <a:cs typeface="+mn-cs"/>
                </a:rPr>
                <a:t> </a:t>
              </a:r>
              <a:endParaRPr lang="en-US" sz="1400" b="0" kern="0" dirty="0">
                <a:solidFill>
                  <a:srgbClr val="3D3DB7"/>
                </a:solidFill>
                <a:latin typeface="Century Gothic" panose="020B0502020202020204" pitchFamily="34" charset="0"/>
                <a:ea typeface="Tahoma" pitchFamily="-106" charset="0"/>
                <a:cs typeface="+mn-cs"/>
              </a:endParaRPr>
            </a:p>
            <a:p>
              <a:pPr marL="342900" indent="-342900" eaLnBrk="0" hangingPunct="0">
                <a:spcBef>
                  <a:spcPct val="20000"/>
                </a:spcBef>
                <a:defRPr/>
              </a:pPr>
              <a:r>
                <a:rPr lang="en-US" sz="1400" b="0" kern="0" dirty="0">
                  <a:solidFill>
                    <a:srgbClr val="3D3DB7"/>
                  </a:solidFill>
                  <a:latin typeface="Century Gothic" panose="020B0502020202020204" pitchFamily="34" charset="0"/>
                  <a:ea typeface="Tahoma" pitchFamily="-106" charset="0"/>
                  <a:cs typeface="+mn-cs"/>
                </a:rPr>
                <a:t>&amp; Develop  </a:t>
              </a:r>
            </a:p>
            <a:p>
              <a:pPr marL="342900" indent="-342900" eaLnBrk="0" hangingPunct="0">
                <a:spcBef>
                  <a:spcPct val="20000"/>
                </a:spcBef>
                <a:defRPr/>
              </a:pPr>
              <a:r>
                <a:rPr lang="en-US" sz="1400" b="0" kern="0" dirty="0">
                  <a:solidFill>
                    <a:srgbClr val="3D3DB7"/>
                  </a:solidFill>
                  <a:latin typeface="Century Gothic" panose="020B0502020202020204" pitchFamily="34" charset="0"/>
                  <a:ea typeface="Tahoma" pitchFamily="-106" charset="0"/>
                  <a:cs typeface="+mn-cs"/>
                </a:rPr>
                <a:t>People</a:t>
              </a:r>
            </a:p>
            <a:p>
              <a:pPr marL="342900" indent="-342900" eaLnBrk="0" hangingPunct="0">
                <a:spcBef>
                  <a:spcPct val="20000"/>
                </a:spcBef>
                <a:defRPr/>
              </a:pPr>
              <a:endParaRPr lang="en-US" sz="1400" b="0" kern="0" dirty="0">
                <a:solidFill>
                  <a:srgbClr val="3D3DB7"/>
                </a:solidFill>
                <a:latin typeface="Century Gothic" panose="020B0502020202020204" pitchFamily="34" charset="0"/>
                <a:ea typeface="Tahoma" pitchFamily="-106" charset="0"/>
                <a:cs typeface="+mn-cs"/>
              </a:endParaRPr>
            </a:p>
          </p:txBody>
        </p:sp>
      </p:grp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5003800" y="3357563"/>
            <a:ext cx="16557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0" kern="0" dirty="0">
              <a:solidFill>
                <a:srgbClr val="FF0000"/>
              </a:solidFill>
              <a:latin typeface="Century Gothic" panose="020B0502020202020204" pitchFamily="34" charset="0"/>
              <a:ea typeface="Tahoma" pitchFamily="-106" charset="0"/>
              <a:cs typeface="+mn-cs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400" b="0" kern="0" dirty="0">
                <a:solidFill>
                  <a:srgbClr val="FF0000"/>
                </a:solidFill>
                <a:latin typeface="Century Gothic" panose="020B0502020202020204" pitchFamily="34" charset="0"/>
                <a:ea typeface="Tahoma" pitchFamily="-106" charset="0"/>
                <a:cs typeface="+mn-cs"/>
              </a:rPr>
              <a:t>Employee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400" b="0" kern="0" dirty="0">
                <a:solidFill>
                  <a:srgbClr val="FF0000"/>
                </a:solidFill>
                <a:latin typeface="Century Gothic" panose="020B0502020202020204" pitchFamily="34" charset="0"/>
                <a:ea typeface="Tahoma" pitchFamily="-106" charset="0"/>
                <a:cs typeface="+mn-cs"/>
              </a:rPr>
              <a:t>Engagement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0" kern="0" dirty="0">
              <a:solidFill>
                <a:srgbClr val="FF0000"/>
              </a:solidFill>
              <a:latin typeface="Century Gothic" panose="020B0502020202020204" pitchFamily="34" charset="0"/>
              <a:ea typeface="Tahoma" pitchFamily="-106" charset="0"/>
              <a:cs typeface="+mn-cs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5940425" y="3068638"/>
            <a:ext cx="16557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0" kern="0" dirty="0">
              <a:solidFill>
                <a:srgbClr val="3D3DB7"/>
              </a:solidFill>
              <a:latin typeface="Century Gothic" panose="020B0502020202020204" pitchFamily="34" charset="0"/>
              <a:ea typeface="Tahoma" pitchFamily="-106" charset="0"/>
              <a:cs typeface="+mn-cs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400" b="0" kern="0" dirty="0">
                <a:solidFill>
                  <a:srgbClr val="3D3DB7"/>
                </a:solidFill>
                <a:latin typeface="Century Gothic" panose="020B0502020202020204" pitchFamily="34" charset="0"/>
                <a:ea typeface="Tahoma" pitchFamily="-106" charset="0"/>
                <a:cs typeface="+mn-cs"/>
              </a:rPr>
              <a:t>Values,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400" b="0" kern="0" dirty="0">
                <a:solidFill>
                  <a:srgbClr val="3D3DB7"/>
                </a:solidFill>
                <a:latin typeface="Century Gothic" panose="020B0502020202020204" pitchFamily="34" charset="0"/>
                <a:ea typeface="Tahoma" pitchFamily="-106" charset="0"/>
                <a:cs typeface="+mn-cs"/>
              </a:rPr>
              <a:t>Behavior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400" b="0" kern="0" dirty="0">
                <a:solidFill>
                  <a:srgbClr val="3D3DB7"/>
                </a:solidFill>
                <a:latin typeface="Century Gothic" panose="020B0502020202020204" pitchFamily="34" charset="0"/>
                <a:ea typeface="Tahoma" pitchFamily="-106" charset="0"/>
                <a:cs typeface="+mn-cs"/>
              </a:rPr>
              <a:t>&amp; Culture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400" b="0" kern="0" dirty="0">
                <a:solidFill>
                  <a:srgbClr val="3D3DB7"/>
                </a:solidFill>
                <a:latin typeface="Century Gothic" panose="020B0502020202020204" pitchFamily="34" charset="0"/>
                <a:ea typeface="Tahoma" pitchFamily="-106" charset="0"/>
                <a:cs typeface="+mn-cs"/>
              </a:rPr>
              <a:t>Change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0" kern="0" dirty="0">
              <a:solidFill>
                <a:srgbClr val="3D3DB7"/>
              </a:solidFill>
              <a:latin typeface="Century Gothic" panose="020B0502020202020204" pitchFamily="34" charset="0"/>
              <a:ea typeface="Tahoma" pitchFamily="-106" charset="0"/>
              <a:cs typeface="+mn-cs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4787900" y="1557338"/>
            <a:ext cx="1368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600" b="0" kern="0" dirty="0">
                <a:solidFill>
                  <a:srgbClr val="3D3DB7"/>
                </a:solidFill>
                <a:latin typeface="Century Gothic" panose="020B0502020202020204" pitchFamily="34" charset="0"/>
                <a:ea typeface="Tahoma" pitchFamily="-106" charset="0"/>
                <a:cs typeface="+mn-cs"/>
              </a:rPr>
              <a:t>People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3203575" y="1196975"/>
            <a:ext cx="18002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600" b="0" kern="0" dirty="0">
              <a:solidFill>
                <a:srgbClr val="3D3DB7"/>
              </a:solidFill>
              <a:latin typeface="Century Gothic" panose="020B0502020202020204" pitchFamily="34" charset="0"/>
              <a:ea typeface="Tahoma" pitchFamily="-106" charset="0"/>
              <a:cs typeface="+mn-cs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600" b="0" kern="0" dirty="0">
                <a:solidFill>
                  <a:srgbClr val="3D3DB7"/>
                </a:solidFill>
                <a:latin typeface="Century Gothic" panose="020B0502020202020204" pitchFamily="34" charset="0"/>
                <a:ea typeface="Tahoma" pitchFamily="-106" charset="0"/>
                <a:cs typeface="+mn-cs"/>
              </a:rPr>
              <a:t>HR Systems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600" b="0" kern="0" dirty="0">
                <a:solidFill>
                  <a:srgbClr val="3D3DB7"/>
                </a:solidFill>
                <a:latin typeface="Century Gothic" panose="020B0502020202020204" pitchFamily="34" charset="0"/>
                <a:ea typeface="Tahoma" pitchFamily="-106" charset="0"/>
                <a:cs typeface="+mn-cs"/>
              </a:rPr>
              <a:t>&amp; Processes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5795963" y="1557338"/>
            <a:ext cx="1368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600" b="0" kern="0" dirty="0">
                <a:solidFill>
                  <a:srgbClr val="3D3DB7"/>
                </a:solidFill>
                <a:latin typeface="Century Gothic" panose="020B0502020202020204" pitchFamily="34" charset="0"/>
                <a:ea typeface="Tahoma" pitchFamily="-106" charset="0"/>
                <a:cs typeface="+mn-cs"/>
              </a:rPr>
              <a:t>Culture</a:t>
            </a:r>
          </a:p>
        </p:txBody>
      </p:sp>
      <p:sp>
        <p:nvSpPr>
          <p:cNvPr id="40" name="Up Arrow 39"/>
          <p:cNvSpPr>
            <a:spLocks noChangeArrowheads="1"/>
          </p:cNvSpPr>
          <p:nvPr/>
        </p:nvSpPr>
        <p:spPr bwMode="auto">
          <a:xfrm>
            <a:off x="7164388" y="2420938"/>
            <a:ext cx="1295400" cy="503237"/>
          </a:xfrm>
          <a:prstGeom prst="up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474776"/>
              </a:gs>
              <a:gs pos="100000">
                <a:srgbClr val="99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7164388" y="1989138"/>
            <a:ext cx="1368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0" kern="0" dirty="0">
                <a:solidFill>
                  <a:srgbClr val="FF0000"/>
                </a:solidFill>
                <a:latin typeface="Century Gothic" panose="020B0502020202020204" pitchFamily="34" charset="0"/>
                <a:ea typeface="Tahoma" pitchFamily="-106" charset="0"/>
                <a:cs typeface="+mn-cs"/>
              </a:rPr>
              <a:t>Vision</a:t>
            </a:r>
          </a:p>
        </p:txBody>
      </p:sp>
      <p:sp>
        <p:nvSpPr>
          <p:cNvPr id="32786" name="Title 1"/>
          <p:cNvSpPr>
            <a:spLocks noGrp="1"/>
          </p:cNvSpPr>
          <p:nvPr>
            <p:ph type="title"/>
          </p:nvPr>
        </p:nvSpPr>
        <p:spPr>
          <a:xfrm>
            <a:off x="539552" y="115888"/>
            <a:ext cx="7578725" cy="1071562"/>
          </a:xfrm>
        </p:spPr>
        <p:txBody>
          <a:bodyPr/>
          <a:lstStyle/>
          <a:p>
            <a:pPr marL="228600" indent="-228600"/>
            <a:r>
              <a:rPr lang="en-US" altLang="en-US" sz="2000" dirty="0" smtClean="0"/>
              <a:t>Key Performance Measurement of People Management</a:t>
            </a:r>
            <a:endParaRPr lang="th-TH" alt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089" y="3212976"/>
            <a:ext cx="2407111" cy="140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1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4" grpId="0" animBg="1"/>
      <p:bldP spid="32" grpId="0" animBg="1"/>
      <p:bldP spid="3" grpId="0" build="p"/>
      <p:bldP spid="33" grpId="0"/>
      <p:bldP spid="35" grpId="0"/>
      <p:bldP spid="36" grpId="0"/>
      <p:bldP spid="37" grpId="0"/>
      <p:bldP spid="38" grpId="0"/>
      <p:bldP spid="40" grpId="0" animBg="1"/>
      <p:bldP spid="4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7962</TotalTime>
  <Words>3758</Words>
  <Application>Microsoft Office PowerPoint</Application>
  <PresentationFormat>On-screen Show (4:3)</PresentationFormat>
  <Paragraphs>792</Paragraphs>
  <Slides>41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5" baseType="lpstr">
      <vt:lpstr>Angsana New</vt:lpstr>
      <vt:lpstr>Arial</vt:lpstr>
      <vt:lpstr>BrowalliaUPC</vt:lpstr>
      <vt:lpstr>Calibri</vt:lpstr>
      <vt:lpstr>Century Gothic</vt:lpstr>
      <vt:lpstr>Cordia New</vt:lpstr>
      <vt:lpstr>FreesiaUPC</vt:lpstr>
      <vt:lpstr>Tahoma</vt:lpstr>
      <vt:lpstr>Times New Roman</vt:lpstr>
      <vt:lpstr>Tw Cen MT</vt:lpstr>
      <vt:lpstr>Wingdings</vt:lpstr>
      <vt:lpstr>Wingdings 2</vt:lpstr>
      <vt:lpstr>Median</vt:lpstr>
      <vt:lpstr>Clip</vt:lpstr>
      <vt:lpstr>PowerPoint Presentation</vt:lpstr>
      <vt:lpstr>วัตถุประสงค์</vt:lpstr>
      <vt:lpstr>หัวข้อ</vt:lpstr>
      <vt:lpstr>PowerPoint Presentation</vt:lpstr>
      <vt:lpstr>PowerPoint Presentation</vt:lpstr>
      <vt:lpstr>Challenges of People Management</vt:lpstr>
      <vt:lpstr>PowerPoint Presentation</vt:lpstr>
      <vt:lpstr>PowerPoint Presentation</vt:lpstr>
      <vt:lpstr>Key Performance Measurement of People Management</vt:lpstr>
      <vt:lpstr>PowerPoint Presentation</vt:lpstr>
      <vt:lpstr>บทบาทของนักบริหารทรัพยากรบุคคล</vt:lpstr>
      <vt:lpstr>PowerPoint Presentation</vt:lpstr>
      <vt:lpstr>ที่มา : วิธีการศึกษา </vt:lpstr>
      <vt:lpstr>1. Best Practices Study</vt:lpstr>
      <vt:lpstr>2. Books &amp; Researches</vt:lpstr>
      <vt:lpstr>B. HR Management Survey : Generic/Managerial Competency</vt:lpstr>
      <vt:lpstr>4. HR Workshop/Focus Group </vt:lpstr>
      <vt:lpstr>เทคนิคแผนภาพหน้าที่งาน (Functional Map)  ในการจัดทำมาตรฐานอาชีพ (Occupational Standard ) </vt:lpstr>
      <vt:lpstr>ตัวแบบมาตรฐานอาชีพการบริหารทรัพยากรบุคคล  (HR Occupational Standard Model)</vt:lpstr>
      <vt:lpstr>1. HR Concept &amp; Strategy</vt:lpstr>
      <vt:lpstr>6. Employee Relations</vt:lpstr>
      <vt:lpstr>16. Change Management &amp; Partnering</vt:lpstr>
      <vt:lpstr> การแบ่งชั้นคุณวุฒิวิชาชีพ  (HR Professional Qualification )</vt:lpstr>
      <vt:lpstr>คุณสมบัตินักบริหารทรัพยากรบุคคล ชั้นคุณวุฒิ 3</vt:lpstr>
      <vt:lpstr>คุณสมบัตินักบริหารทรัพยากรบุคคล ชั้นคุณวุฒิ 4</vt:lpstr>
      <vt:lpstr>คุณสมบัตินักบริหารทรัพยากรบุคคล ชั้นคุณวุฒิ 5</vt:lpstr>
      <vt:lpstr>คุณสมบัตินักบริหารทรัพยากรบุคคล ชั้นคุณวุฒิ 6</vt:lpstr>
      <vt:lpstr>PowerPoint Presentation</vt:lpstr>
      <vt:lpstr>แนวทางการประเมินสมรรถนะนักบริหารทรัพยากรบุคคล </vt:lpstr>
      <vt:lpstr>เครื่องมือที่ใช้ประเมินสมรรถนะ </vt:lpstr>
      <vt:lpstr>1. แฟ้มบันทึกผลงาน Portfolio</vt:lpstr>
      <vt:lpstr>2. สอบข้อเขียน Test</vt:lpstr>
      <vt:lpstr>ตัวอย่างหลักเกณฑ์การสัมภาษณ์</vt:lpstr>
      <vt:lpstr>สรุปเครื่องมือทดสอบสมรรถนะ</vt:lpstr>
      <vt:lpstr>เกณฑ์การพิจารณารับรองคุณวุฒิวิชาชีพ และมาตรฐานอาชีพการบริหารทรัพยากรบุคคล </vt:lpstr>
      <vt:lpstr>PowerPoint Presentation</vt:lpstr>
      <vt:lpstr>กระบวนการรับรองมาตรฐานวิชาชีพ</vt:lpstr>
      <vt:lpstr>กระบวนการรับรองมาตรฐานวิชาชีพ</vt:lpstr>
      <vt:lpstr>แนวทางการพิจารณารับสมัครและประเมินสมรรถนะ</vt:lpstr>
      <vt:lpstr>PowerPoint Presentation</vt:lpstr>
      <vt:lpstr>ขั้นตอนต่อไป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TPQI -PMAT HR Competency Model</dc:title>
  <dc:creator>Suwich N.</dc:creator>
  <cp:lastModifiedBy>Suwich Nugoolsuksiri</cp:lastModifiedBy>
  <cp:revision>711</cp:revision>
  <cp:lastPrinted>2016-03-01T08:23:09Z</cp:lastPrinted>
  <dcterms:created xsi:type="dcterms:W3CDTF">2014-11-12T02:05:28Z</dcterms:created>
  <dcterms:modified xsi:type="dcterms:W3CDTF">2016-03-04T06:11:36Z</dcterms:modified>
</cp:coreProperties>
</file>