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07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</p:sldIdLst>
  <p:sldSz cx="9144000" cy="6858000" type="screen4x3"/>
  <p:notesSz cx="6797675" cy="9926638"/>
  <p:defaultTextStyle>
    <a:defPPr>
      <a:defRPr lang="en-AU"/>
    </a:defPPr>
    <a:lvl1pPr algn="l" rtl="0" fontAlgn="b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457200" algn="l" rtl="0" fontAlgn="b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914400" algn="l" rtl="0" fontAlgn="b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371600" algn="l" rtl="0" fontAlgn="b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1828800" algn="l" rtl="0" fontAlgn="b">
      <a:spcBef>
        <a:spcPct val="0"/>
      </a:spcBef>
      <a:spcAft>
        <a:spcPct val="0"/>
      </a:spcAft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CC42"/>
    <a:srgbClr val="3333CC"/>
    <a:srgbClr val="FF0000"/>
    <a:srgbClr val="EE3224"/>
    <a:srgbClr val="FFFFFF"/>
    <a:srgbClr val="887E6E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61" autoAdjust="0"/>
    <p:restoredTop sz="86479" autoAdjust="0"/>
  </p:normalViewPr>
  <p:slideViewPr>
    <p:cSldViewPr>
      <p:cViewPr varScale="1">
        <p:scale>
          <a:sx n="64" d="100"/>
          <a:sy n="64" d="100"/>
        </p:scale>
        <p:origin x="10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84"/>
    </p:cViewPr>
  </p:sorterViewPr>
  <p:notesViewPr>
    <p:cSldViewPr>
      <p:cViewPr varScale="1">
        <p:scale>
          <a:sx n="47" d="100"/>
          <a:sy n="47" d="100"/>
        </p:scale>
        <p:origin x="-130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defTabSz="912846" fontAlgn="base">
              <a:defRPr sz="12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algn="r" defTabSz="912846" fontAlgn="base">
              <a:defRPr sz="12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defTabSz="912846" fontAlgn="base">
              <a:defRPr sz="12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algn="r" defTabSz="912846" fontAlgn="base">
              <a:defRPr sz="12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93625700-580D-41B4-8509-D4F0EFDCCC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0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2625" y="1557338"/>
            <a:ext cx="6553200" cy="12954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noProof="0" smtClean="0"/>
              <a:t>Click to edit Master title style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2626" y="3357564"/>
            <a:ext cx="5859463" cy="503237"/>
          </a:xfrm>
        </p:spPr>
        <p:txBody>
          <a:bodyPr/>
          <a:lstStyle>
            <a:lvl1pPr marL="0" indent="0">
              <a:buFontTx/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138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8C122-F57C-4827-8EDE-DF4684F1D826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4D37A-FC18-4B5B-8D6D-C9B92815146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699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057400" cy="5891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19800" cy="5891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464D4-B7CC-4928-8282-A92BB62B0A45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95987-3434-4F4C-8694-71987762094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3110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9"/>
            <a:ext cx="8229600" cy="922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00164"/>
            <a:ext cx="4038600" cy="486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300164"/>
            <a:ext cx="4038600" cy="486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AC5A5-FFCD-4724-9D8B-E7E90D5EF8A3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C20AF-9162-438A-A051-A9DACA65998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439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9"/>
            <a:ext cx="8229600" cy="922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00164"/>
            <a:ext cx="8229600" cy="4865687"/>
          </a:xfrm>
        </p:spPr>
        <p:txBody>
          <a:bodyPr/>
          <a:lstStyle/>
          <a:p>
            <a:pPr lvl="0"/>
            <a:endParaRPr lang="en-A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91FA3-EBB8-4D2E-BA91-B796389A8521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51B47-A745-40B6-9A14-6DE1AED932B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482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43AB3-C724-4028-A84F-428955635607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10A87-CF49-4490-B2F2-F8399328371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099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91523-7085-4A03-A65E-CE1328CE76DC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6E629-699B-4003-BB01-7A886661E18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824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00164"/>
            <a:ext cx="4038600" cy="4865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300164"/>
            <a:ext cx="4038600" cy="4865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B7828-3FE1-4CEB-8E6C-772FB0C91825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25309-33F8-4B1C-8AA9-EA7B087316A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367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00EE0-9594-4CD8-92DA-A46C9885C488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E34F6-DBF9-4923-BC10-10C3290D966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7759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153EC-BE49-49A2-BDD5-7E60780AE90E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C5032-5C37-400F-8EDE-679BFB9053F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810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EDBD-A859-4DE0-8099-08A1BC33E974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219DA-6D42-424A-916E-706225ACAB3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809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783B4-2A11-4E3B-A927-E64F3A4129A1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540D-1D50-4963-996B-6BD6AB6145F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492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C5BB9-D90B-440D-BAF3-202CB67F724A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E03E-35A3-4B3D-B4A6-735FE7D1D26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9613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1" descr="core foot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4150"/>
            <a:ext cx="9144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9"/>
            <a:ext cx="8229600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Header 1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00164"/>
            <a:ext cx="8229600" cy="486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4500" y="6565900"/>
            <a:ext cx="21336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100"/>
            </a:lvl1pPr>
          </a:lstStyle>
          <a:p>
            <a:pPr>
              <a:defRPr/>
            </a:pPr>
            <a:fld id="{9EC3F2C9-38E6-4351-ACB4-E9FDCE91D84C}" type="datetime1">
              <a:rPr lang="en-US"/>
              <a:pPr>
                <a:defRPr/>
              </a:pPr>
              <a:t>6/11/2015</a:t>
            </a:fld>
            <a:r>
              <a:rPr lang="en-AU" dirty="0"/>
              <a:t>RMIT University©2011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11440" y="6575425"/>
            <a:ext cx="38322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defRPr sz="1100"/>
            </a:lvl1pPr>
          </a:lstStyle>
          <a:p>
            <a:pPr>
              <a:defRPr/>
            </a:pPr>
            <a:r>
              <a:rPr lang="en-AU" dirty="0"/>
              <a:t>College Name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23039" y="6578601"/>
            <a:ext cx="21336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1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0E8EA26C-F893-4909-9CDB-6DAB1FE5F2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Arial" charset="0"/>
          <a:ea typeface="MS PGothic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Arial" charset="0"/>
          <a:ea typeface="MS PGothic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Arial" charset="0"/>
          <a:ea typeface="MS PGothic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Arial" charset="0"/>
          <a:ea typeface="MS PGothic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EE3224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50000"/>
        </a:spcBef>
        <a:spcAft>
          <a:spcPct val="0"/>
        </a:spcAft>
        <a:buClr>
          <a:srgbClr val="887E6E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485775" indent="-161925" algn="l" rtl="0" eaLnBrk="0" fontAlgn="base" hangingPunct="0">
        <a:spcBef>
          <a:spcPct val="25000"/>
        </a:spcBef>
        <a:spcAft>
          <a:spcPct val="0"/>
        </a:spcAft>
        <a:buClr>
          <a:srgbClr val="887E6E"/>
        </a:buClr>
        <a:buFont typeface="Arial" charset="0"/>
        <a:buChar char="–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795338" indent="-161925" algn="l" rtl="0" eaLnBrk="0" fontAlgn="base" hangingPunct="0">
        <a:spcBef>
          <a:spcPct val="25000"/>
        </a:spcBef>
        <a:spcAft>
          <a:spcPct val="0"/>
        </a:spcAft>
        <a:buClr>
          <a:srgbClr val="887E6E"/>
        </a:buClr>
        <a:buFont typeface="Arial" charset="0"/>
        <a:buChar char="–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090613" indent="-166688" algn="l" rtl="0" eaLnBrk="0" fontAlgn="base" hangingPunct="0">
        <a:spcBef>
          <a:spcPct val="25000"/>
        </a:spcBef>
        <a:spcAft>
          <a:spcPct val="0"/>
        </a:spcAft>
        <a:buClr>
          <a:srgbClr val="887E6E"/>
        </a:buClr>
        <a:buChar char="–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1390650" indent="-171450" algn="l" rtl="0" eaLnBrk="0" fontAlgn="base" hangingPunct="0">
        <a:spcBef>
          <a:spcPct val="25000"/>
        </a:spcBef>
        <a:spcAft>
          <a:spcPct val="0"/>
        </a:spcAft>
        <a:buClr>
          <a:srgbClr val="887E6E"/>
        </a:buClr>
        <a:buFont typeface="Arial" charset="0"/>
        <a:buChar char="–"/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1847850" indent="-171450" algn="l" rtl="0" fontAlgn="base">
        <a:spcBef>
          <a:spcPct val="25000"/>
        </a:spcBef>
        <a:spcAft>
          <a:spcPct val="0"/>
        </a:spcAft>
        <a:buClr>
          <a:srgbClr val="887E6E"/>
        </a:buClr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6pPr>
      <a:lvl7pPr marL="2305050" indent="-171450" algn="l" rtl="0" fontAlgn="base">
        <a:spcBef>
          <a:spcPct val="25000"/>
        </a:spcBef>
        <a:spcAft>
          <a:spcPct val="0"/>
        </a:spcAft>
        <a:buClr>
          <a:srgbClr val="887E6E"/>
        </a:buClr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7pPr>
      <a:lvl8pPr marL="2762250" indent="-171450" algn="l" rtl="0" fontAlgn="base">
        <a:spcBef>
          <a:spcPct val="25000"/>
        </a:spcBef>
        <a:spcAft>
          <a:spcPct val="0"/>
        </a:spcAft>
        <a:buClr>
          <a:srgbClr val="887E6E"/>
        </a:buClr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8pPr>
      <a:lvl9pPr marL="3219450" indent="-171450" algn="l" rtl="0" fontAlgn="base">
        <a:spcBef>
          <a:spcPct val="25000"/>
        </a:spcBef>
        <a:spcAft>
          <a:spcPct val="0"/>
        </a:spcAft>
        <a:buClr>
          <a:srgbClr val="887E6E"/>
        </a:buClr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aining.gov.a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533401"/>
            <a:ext cx="8686800" cy="3399656"/>
          </a:xfrm>
        </p:spPr>
        <p:txBody>
          <a:bodyPr/>
          <a:lstStyle/>
          <a:p>
            <a:pPr algn="ctr" eaLnBrk="1" hangingPunct="1">
              <a:defRPr/>
            </a:pPr>
            <a:r>
              <a:rPr lang="en-AU" sz="4000" b="1" dirty="0" smtClean="0"/>
              <a:t/>
            </a:r>
            <a:br>
              <a:rPr lang="en-AU" sz="4000" b="1" dirty="0" smtClean="0"/>
            </a:br>
            <a:r>
              <a:rPr lang="en-AU" sz="4000" b="1" dirty="0"/>
              <a:t/>
            </a:r>
            <a:br>
              <a:rPr lang="en-AU" sz="4000" b="1" dirty="0"/>
            </a:br>
            <a:r>
              <a:rPr lang="en-AU" sz="4000" b="1" dirty="0" smtClean="0"/>
              <a:t/>
            </a:r>
            <a:br>
              <a:rPr lang="en-AU" sz="4000" b="1" dirty="0" smtClean="0"/>
            </a:br>
            <a:r>
              <a:rPr lang="en-AU" sz="4000" b="1" dirty="0" smtClean="0"/>
              <a:t>COMPETENCY BASED EDUCATION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4" y="3716339"/>
            <a:ext cx="7699375" cy="1824037"/>
          </a:xfrm>
        </p:spPr>
        <p:txBody>
          <a:bodyPr/>
          <a:lstStyle/>
          <a:p>
            <a:pPr algn="ctr" eaLnBrk="1" hangingPunct="1">
              <a:defRPr/>
            </a:pPr>
            <a:r>
              <a:rPr lang="en-AU" sz="2600" b="1" dirty="0" smtClean="0"/>
              <a:t/>
            </a:r>
            <a:br>
              <a:rPr lang="en-AU" sz="2600" b="1" dirty="0" smtClean="0"/>
            </a:br>
            <a:endParaRPr lang="en-AU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000" b="1" dirty="0" smtClean="0"/>
              <a:t>“COMPETENCY BASED EDUCATION”</a:t>
            </a:r>
            <a:endParaRPr lang="en-AU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4392488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>
                <a:solidFill>
                  <a:srgbClr val="3333CC"/>
                </a:solidFill>
              </a:rPr>
              <a:t>INDUSTRY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Skills and knowledge easy to deliver (GAPS)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Training alignment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Align Industry to the Standards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Global transfers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Reward and recognition</a:t>
            </a:r>
            <a:endParaRPr lang="en-AU" sz="2400" dirty="0">
              <a:solidFill>
                <a:srgbClr val="3333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293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430" y="241744"/>
            <a:ext cx="8229600" cy="922337"/>
          </a:xfrm>
        </p:spPr>
        <p:txBody>
          <a:bodyPr/>
          <a:lstStyle/>
          <a:p>
            <a:r>
              <a:rPr lang="en-AU" sz="3000" b="1" dirty="0" smtClean="0">
                <a:solidFill>
                  <a:srgbClr val="FF0000"/>
                </a:solidFill>
              </a:rPr>
              <a:t>“COMPETENCY BASED EDUCATION”</a:t>
            </a:r>
            <a:endParaRPr lang="en-AU" sz="30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56796" y="6589352"/>
            <a:ext cx="3832225" cy="21590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68395" y="6592528"/>
            <a:ext cx="2133600" cy="215900"/>
          </a:xfrm>
        </p:spPr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55576" y="5823282"/>
            <a:ext cx="934314" cy="344391"/>
          </a:xfrm>
        </p:spPr>
        <p:txBody>
          <a:bodyPr/>
          <a:lstStyle/>
          <a:p>
            <a:pPr marL="0" indent="0" algn="r">
              <a:buNone/>
            </a:pPr>
            <a:r>
              <a:rPr lang="en-AU" dirty="0" smtClean="0"/>
              <a:t>School</a:t>
            </a:r>
            <a:endParaRPr lang="en-AU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813000" y="5825503"/>
            <a:ext cx="0" cy="36004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1813000" y="5823283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Content Placeholder 7"/>
          <p:cNvSpPr txBox="1">
            <a:spLocks/>
          </p:cNvSpPr>
          <p:nvPr/>
        </p:nvSpPr>
        <p:spPr bwMode="auto">
          <a:xfrm>
            <a:off x="635820" y="5458773"/>
            <a:ext cx="1728192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Pre-Vocational</a:t>
            </a:r>
            <a:endParaRPr lang="en-AU" sz="1800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899592" y="6185543"/>
            <a:ext cx="924360" cy="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461072" y="5458773"/>
            <a:ext cx="0" cy="36004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>
            <a:off x="2461072" y="5458773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3109144" y="5121995"/>
            <a:ext cx="0" cy="36004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3761408" y="4761955"/>
            <a:ext cx="0" cy="36004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Content Placeholder 7"/>
          <p:cNvSpPr txBox="1">
            <a:spLocks/>
          </p:cNvSpPr>
          <p:nvPr/>
        </p:nvSpPr>
        <p:spPr bwMode="auto">
          <a:xfrm>
            <a:off x="1625930" y="5100049"/>
            <a:ext cx="1332148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Apprentice</a:t>
            </a:r>
            <a:endParaRPr lang="en-AU" sz="1800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109144" y="5121995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Content Placeholder 7"/>
          <p:cNvSpPr txBox="1">
            <a:spLocks/>
          </p:cNvSpPr>
          <p:nvPr/>
        </p:nvSpPr>
        <p:spPr bwMode="auto">
          <a:xfrm>
            <a:off x="1813000" y="4747483"/>
            <a:ext cx="1879258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Post Apprentice</a:t>
            </a:r>
            <a:endParaRPr lang="en-AU" sz="1800" dirty="0"/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757216" y="4764623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5062476" y="3085025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4414404" y="4404583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4414404" y="4404583"/>
            <a:ext cx="0" cy="360040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>
            <a:stCxn id="44" idx="2"/>
          </p:cNvCxnSpPr>
          <p:nvPr/>
        </p:nvCxnSpPr>
        <p:spPr bwMode="auto">
          <a:xfrm>
            <a:off x="5062476" y="3859989"/>
            <a:ext cx="0" cy="555656"/>
          </a:xfrm>
          <a:prstGeom prst="line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5062476" y="3085025"/>
            <a:ext cx="0" cy="371568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Content Placeholder 7"/>
          <p:cNvSpPr txBox="1">
            <a:spLocks/>
          </p:cNvSpPr>
          <p:nvPr/>
        </p:nvSpPr>
        <p:spPr bwMode="auto">
          <a:xfrm>
            <a:off x="3260440" y="4392465"/>
            <a:ext cx="1144848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Diploma</a:t>
            </a:r>
            <a:endParaRPr lang="en-AU" sz="1800" dirty="0"/>
          </a:p>
        </p:txBody>
      </p:sp>
      <p:sp>
        <p:nvSpPr>
          <p:cNvPr id="42" name="Content Placeholder 7"/>
          <p:cNvSpPr txBox="1">
            <a:spLocks/>
          </p:cNvSpPr>
          <p:nvPr/>
        </p:nvSpPr>
        <p:spPr bwMode="auto">
          <a:xfrm>
            <a:off x="3395564" y="4033015"/>
            <a:ext cx="1582340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err="1" smtClean="0"/>
              <a:t>Adv</a:t>
            </a:r>
            <a:r>
              <a:rPr lang="en-AU" sz="1800" dirty="0" smtClean="0"/>
              <a:t> Diploma</a:t>
            </a:r>
            <a:endParaRPr lang="en-AU" sz="1800" dirty="0"/>
          </a:p>
        </p:txBody>
      </p:sp>
      <p:sp>
        <p:nvSpPr>
          <p:cNvPr id="44" name="Content Placeholder 7"/>
          <p:cNvSpPr txBox="1">
            <a:spLocks/>
          </p:cNvSpPr>
          <p:nvPr/>
        </p:nvSpPr>
        <p:spPr bwMode="auto">
          <a:xfrm>
            <a:off x="3874344" y="3456593"/>
            <a:ext cx="2376264" cy="403396"/>
          </a:xfrm>
          <a:prstGeom prst="rect">
            <a:avLst/>
          </a:prstGeom>
          <a:noFill/>
          <a:ln w="1905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AU" sz="1800" dirty="0" smtClean="0"/>
              <a:t>Associate Degree</a:t>
            </a:r>
            <a:endParaRPr lang="en-AU" sz="1800" dirty="0"/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7007932" y="1970321"/>
            <a:ext cx="0" cy="371568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>
            <a:off x="5710548" y="2713457"/>
            <a:ext cx="0" cy="371568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>
            <a:off x="6358620" y="2341889"/>
            <a:ext cx="0" cy="371568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5710548" y="2713457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>
            <a:off x="6358620" y="2341889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7006692" y="1970321"/>
            <a:ext cx="648072" cy="0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Content Placeholder 7"/>
          <p:cNvSpPr txBox="1">
            <a:spLocks/>
          </p:cNvSpPr>
          <p:nvPr/>
        </p:nvSpPr>
        <p:spPr bwMode="auto">
          <a:xfrm>
            <a:off x="3692258" y="2713457"/>
            <a:ext cx="2006998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Bachelor Degree</a:t>
            </a:r>
            <a:endParaRPr lang="en-AU" sz="1800" dirty="0"/>
          </a:p>
        </p:txBody>
      </p:sp>
      <p:sp>
        <p:nvSpPr>
          <p:cNvPr id="71" name="Content Placeholder 7"/>
          <p:cNvSpPr txBox="1">
            <a:spLocks/>
          </p:cNvSpPr>
          <p:nvPr/>
        </p:nvSpPr>
        <p:spPr bwMode="auto">
          <a:xfrm>
            <a:off x="3954332" y="2365522"/>
            <a:ext cx="2340422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Honours / Post Grad</a:t>
            </a:r>
            <a:endParaRPr lang="en-AU" sz="1800" dirty="0"/>
          </a:p>
        </p:txBody>
      </p:sp>
      <p:sp>
        <p:nvSpPr>
          <p:cNvPr id="72" name="Content Placeholder 7"/>
          <p:cNvSpPr txBox="1">
            <a:spLocks/>
          </p:cNvSpPr>
          <p:nvPr/>
        </p:nvSpPr>
        <p:spPr bwMode="auto">
          <a:xfrm>
            <a:off x="5854402" y="1970321"/>
            <a:ext cx="1008436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Masters</a:t>
            </a:r>
            <a:endParaRPr lang="en-AU" sz="1800" dirty="0"/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7613991" y="1598753"/>
            <a:ext cx="493588" cy="0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>
            <a:off x="7650808" y="1608779"/>
            <a:ext cx="0" cy="371568"/>
          </a:xfrm>
          <a:prstGeom prst="line">
            <a:avLst/>
          </a:prstGeom>
          <a:noFill/>
          <a:ln w="19050" cap="flat" cmpd="sng" algn="ctr">
            <a:solidFill>
              <a:srgbClr val="04CC4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Content Placeholder 7"/>
          <p:cNvSpPr txBox="1">
            <a:spLocks/>
          </p:cNvSpPr>
          <p:nvPr/>
        </p:nvSpPr>
        <p:spPr bwMode="auto">
          <a:xfrm>
            <a:off x="6837502" y="2465263"/>
            <a:ext cx="1907587" cy="77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Tx/>
              <a:buNone/>
            </a:pPr>
            <a:r>
              <a:rPr lang="en-AU" sz="2400" b="1" dirty="0" smtClean="0">
                <a:solidFill>
                  <a:srgbClr val="04CC42"/>
                </a:solidFill>
              </a:rPr>
              <a:t>Higher 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en-AU" sz="2400" b="1" dirty="0" smtClean="0">
                <a:solidFill>
                  <a:srgbClr val="04CC42"/>
                </a:solidFill>
              </a:rPr>
              <a:t>Education</a:t>
            </a:r>
            <a:endParaRPr lang="en-AU" sz="2400" b="1" dirty="0">
              <a:solidFill>
                <a:srgbClr val="04CC42"/>
              </a:solidFill>
            </a:endParaRPr>
          </a:p>
        </p:txBody>
      </p:sp>
      <p:sp>
        <p:nvSpPr>
          <p:cNvPr id="80" name="Content Placeholder 7"/>
          <p:cNvSpPr txBox="1">
            <a:spLocks/>
          </p:cNvSpPr>
          <p:nvPr/>
        </p:nvSpPr>
        <p:spPr bwMode="auto">
          <a:xfrm>
            <a:off x="6890322" y="1614141"/>
            <a:ext cx="856742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PHD</a:t>
            </a:r>
            <a:endParaRPr lang="en-AU" sz="1800" dirty="0"/>
          </a:p>
        </p:txBody>
      </p:sp>
      <p:sp>
        <p:nvSpPr>
          <p:cNvPr id="83" name="Content Placeholder 7"/>
          <p:cNvSpPr txBox="1">
            <a:spLocks/>
          </p:cNvSpPr>
          <p:nvPr/>
        </p:nvSpPr>
        <p:spPr bwMode="auto">
          <a:xfrm>
            <a:off x="1823952" y="5843372"/>
            <a:ext cx="360364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1</a:t>
            </a:r>
            <a:endParaRPr lang="en-AU" sz="1800" dirty="0"/>
          </a:p>
        </p:txBody>
      </p:sp>
      <p:sp>
        <p:nvSpPr>
          <p:cNvPr id="85" name="Content Placeholder 7"/>
          <p:cNvSpPr txBox="1">
            <a:spLocks/>
          </p:cNvSpPr>
          <p:nvPr/>
        </p:nvSpPr>
        <p:spPr bwMode="auto">
          <a:xfrm>
            <a:off x="2501832" y="5481517"/>
            <a:ext cx="360364" cy="314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/>
              <a:t>2</a:t>
            </a:r>
          </a:p>
        </p:txBody>
      </p:sp>
      <p:sp>
        <p:nvSpPr>
          <p:cNvPr id="86" name="Content Placeholder 7"/>
          <p:cNvSpPr txBox="1">
            <a:spLocks/>
          </p:cNvSpPr>
          <p:nvPr/>
        </p:nvSpPr>
        <p:spPr bwMode="auto">
          <a:xfrm>
            <a:off x="3135500" y="5121995"/>
            <a:ext cx="360364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/>
              <a:t>3</a:t>
            </a:r>
          </a:p>
        </p:txBody>
      </p:sp>
      <p:sp>
        <p:nvSpPr>
          <p:cNvPr id="87" name="Content Placeholder 7"/>
          <p:cNvSpPr txBox="1">
            <a:spLocks/>
          </p:cNvSpPr>
          <p:nvPr/>
        </p:nvSpPr>
        <p:spPr bwMode="auto">
          <a:xfrm>
            <a:off x="3774150" y="4757234"/>
            <a:ext cx="360364" cy="314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/>
              <a:t>4</a:t>
            </a:r>
          </a:p>
        </p:txBody>
      </p:sp>
      <p:sp>
        <p:nvSpPr>
          <p:cNvPr id="88" name="Content Placeholder 7"/>
          <p:cNvSpPr txBox="1">
            <a:spLocks/>
          </p:cNvSpPr>
          <p:nvPr/>
        </p:nvSpPr>
        <p:spPr bwMode="auto">
          <a:xfrm>
            <a:off x="4417048" y="4394964"/>
            <a:ext cx="360364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/>
              <a:t>5</a:t>
            </a:r>
          </a:p>
        </p:txBody>
      </p:sp>
      <p:sp>
        <p:nvSpPr>
          <p:cNvPr id="89" name="Content Placeholder 7"/>
          <p:cNvSpPr txBox="1">
            <a:spLocks/>
          </p:cNvSpPr>
          <p:nvPr/>
        </p:nvSpPr>
        <p:spPr bwMode="auto">
          <a:xfrm>
            <a:off x="5062476" y="4033015"/>
            <a:ext cx="360364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/>
              <a:t>6</a:t>
            </a:r>
          </a:p>
        </p:txBody>
      </p:sp>
      <p:sp>
        <p:nvSpPr>
          <p:cNvPr id="91" name="Content Placeholder 7"/>
          <p:cNvSpPr txBox="1">
            <a:spLocks/>
          </p:cNvSpPr>
          <p:nvPr/>
        </p:nvSpPr>
        <p:spPr bwMode="auto">
          <a:xfrm>
            <a:off x="5749876" y="2713457"/>
            <a:ext cx="360364" cy="4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/>
              <a:t>7</a:t>
            </a:r>
          </a:p>
        </p:txBody>
      </p:sp>
      <p:sp>
        <p:nvSpPr>
          <p:cNvPr id="92" name="Content Placeholder 7"/>
          <p:cNvSpPr txBox="1">
            <a:spLocks/>
          </p:cNvSpPr>
          <p:nvPr/>
        </p:nvSpPr>
        <p:spPr bwMode="auto">
          <a:xfrm>
            <a:off x="6396991" y="2360498"/>
            <a:ext cx="360364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/>
              <a:t>8</a:t>
            </a:r>
          </a:p>
        </p:txBody>
      </p:sp>
      <p:sp>
        <p:nvSpPr>
          <p:cNvPr id="93" name="Content Placeholder 7"/>
          <p:cNvSpPr txBox="1">
            <a:spLocks/>
          </p:cNvSpPr>
          <p:nvPr/>
        </p:nvSpPr>
        <p:spPr bwMode="auto">
          <a:xfrm>
            <a:off x="7022604" y="1969148"/>
            <a:ext cx="360364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/>
              <a:t>9</a:t>
            </a:r>
          </a:p>
        </p:txBody>
      </p:sp>
      <p:sp>
        <p:nvSpPr>
          <p:cNvPr id="94" name="Content Placeholder 7"/>
          <p:cNvSpPr txBox="1">
            <a:spLocks/>
          </p:cNvSpPr>
          <p:nvPr/>
        </p:nvSpPr>
        <p:spPr bwMode="auto">
          <a:xfrm>
            <a:off x="7613991" y="1619496"/>
            <a:ext cx="493588" cy="32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1800" dirty="0" smtClean="0"/>
              <a:t>10</a:t>
            </a:r>
            <a:endParaRPr lang="en-AU" sz="1800" dirty="0"/>
          </a:p>
        </p:txBody>
      </p:sp>
      <p:sp>
        <p:nvSpPr>
          <p:cNvPr id="97" name="Content Placeholder 7"/>
          <p:cNvSpPr txBox="1">
            <a:spLocks/>
          </p:cNvSpPr>
          <p:nvPr/>
        </p:nvSpPr>
        <p:spPr bwMode="auto">
          <a:xfrm>
            <a:off x="523250" y="1136225"/>
            <a:ext cx="3681524" cy="55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887E6E"/>
              </a:buClr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485775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795338" indent="-16192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90613" indent="-16668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90650" indent="-17145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18478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3050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7622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219450" indent="-171450" algn="l" rtl="0" fontAlgn="base">
              <a:spcBef>
                <a:spcPct val="25000"/>
              </a:spcBef>
              <a:spcAft>
                <a:spcPct val="0"/>
              </a:spcAft>
              <a:buClr>
                <a:srgbClr val="887E6E"/>
              </a:buClr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AU" sz="2800" b="1" dirty="0" err="1" smtClean="0">
                <a:solidFill>
                  <a:srgbClr val="3333CC"/>
                </a:solidFill>
              </a:rPr>
              <a:t>AQF</a:t>
            </a:r>
            <a:r>
              <a:rPr lang="en-AU" sz="2800" b="1" dirty="0" smtClean="0">
                <a:solidFill>
                  <a:srgbClr val="3333CC"/>
                </a:solidFill>
              </a:rPr>
              <a:t> SYSTEM</a:t>
            </a:r>
            <a:endParaRPr lang="en-AU" sz="28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0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792089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AU" sz="3000" b="1" dirty="0" smtClean="0"/>
              <a:t>“COMPETENCY BASED EDUCATION”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536" y="1268759"/>
            <a:ext cx="8229600" cy="496855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AU" sz="2000" b="1" dirty="0" smtClean="0">
              <a:solidFill>
                <a:srgbClr val="3333CC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968500" algn="l"/>
              </a:tabLst>
            </a:pPr>
            <a:r>
              <a:rPr lang="en-AU" sz="2400" b="1" dirty="0" smtClean="0">
                <a:solidFill>
                  <a:srgbClr val="3333CC"/>
                </a:solidFill>
              </a:rPr>
              <a:t>WHEN:	</a:t>
            </a:r>
            <a:r>
              <a:rPr lang="en-AU" sz="2400" dirty="0" smtClean="0">
                <a:solidFill>
                  <a:srgbClr val="3333CC"/>
                </a:solidFill>
              </a:rPr>
              <a:t>Late 1980’s-1990 – Australia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968500" algn="l"/>
              </a:tabLst>
            </a:pPr>
            <a:endParaRPr lang="en-AU" sz="2400" b="1" dirty="0" smtClean="0">
              <a:solidFill>
                <a:srgbClr val="3333CC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968500" algn="l"/>
                <a:tab pos="2247900" algn="l"/>
              </a:tabLst>
            </a:pPr>
            <a:r>
              <a:rPr lang="en-AU" sz="2400" b="1" dirty="0" smtClean="0">
                <a:solidFill>
                  <a:srgbClr val="3333CC"/>
                </a:solidFill>
              </a:rPr>
              <a:t>WHY:	</a:t>
            </a:r>
            <a:r>
              <a:rPr lang="en-AU" sz="2400" dirty="0" smtClean="0">
                <a:solidFill>
                  <a:srgbClr val="3333CC"/>
                </a:solidFill>
              </a:rPr>
              <a:t>- 	Improve performance and recognition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968500" algn="l"/>
                <a:tab pos="2247900" algn="l"/>
              </a:tabLst>
            </a:pPr>
            <a:r>
              <a:rPr lang="en-AU" sz="2400" dirty="0">
                <a:solidFill>
                  <a:srgbClr val="3333CC"/>
                </a:solidFill>
              </a:rPr>
              <a:t>	</a:t>
            </a:r>
            <a:r>
              <a:rPr lang="en-AU" sz="2400" dirty="0" smtClean="0">
                <a:solidFill>
                  <a:srgbClr val="3333CC"/>
                </a:solidFill>
              </a:rPr>
              <a:t>- 	Evaluate job skills/knowledge and 			criteria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968500" algn="l"/>
                <a:tab pos="2247900" algn="l"/>
              </a:tabLst>
            </a:pPr>
            <a:r>
              <a:rPr lang="en-AU" sz="2400" dirty="0">
                <a:solidFill>
                  <a:srgbClr val="3333CC"/>
                </a:solidFill>
              </a:rPr>
              <a:t>	</a:t>
            </a:r>
            <a:r>
              <a:rPr lang="en-AU" sz="2400" dirty="0" smtClean="0">
                <a:solidFill>
                  <a:srgbClr val="3333CC"/>
                </a:solidFill>
              </a:rPr>
              <a:t>- 	Common delivery of service/standards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968500" algn="l"/>
              </a:tabLst>
            </a:pPr>
            <a:endParaRPr lang="en-AU" sz="2400" dirty="0" smtClean="0">
              <a:solidFill>
                <a:srgbClr val="3333CC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968500" algn="l"/>
              </a:tabLst>
            </a:pPr>
            <a:r>
              <a:rPr lang="en-AU" sz="2400" b="1" dirty="0" smtClean="0">
                <a:solidFill>
                  <a:srgbClr val="3333CC"/>
                </a:solidFill>
              </a:rPr>
              <a:t>REPLACED:	</a:t>
            </a:r>
            <a:r>
              <a:rPr lang="en-AU" sz="2400" dirty="0" smtClean="0">
                <a:solidFill>
                  <a:srgbClr val="3333CC"/>
                </a:solidFill>
              </a:rPr>
              <a:t>Curriculum Model</a:t>
            </a:r>
            <a:endParaRPr lang="en-AU" sz="2400" dirty="0">
              <a:solidFill>
                <a:srgbClr val="3333CC"/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11440" y="6575425"/>
            <a:ext cx="3832225" cy="21590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229600" cy="720080"/>
          </a:xfrm>
        </p:spPr>
        <p:txBody>
          <a:bodyPr/>
          <a:lstStyle/>
          <a:p>
            <a:r>
              <a:rPr lang="en-AU" sz="3000" b="1" dirty="0" smtClean="0"/>
              <a:t>“COMPETENCY BASED EDUCATION”</a:t>
            </a:r>
            <a:endParaRPr lang="en-AU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56584"/>
          </a:xfrm>
        </p:spPr>
        <p:txBody>
          <a:bodyPr/>
          <a:lstStyle/>
          <a:p>
            <a:pPr marL="622300" indent="-622300">
              <a:buClr>
                <a:srgbClr val="3333CC"/>
              </a:buClr>
              <a:buFont typeface="Wingdings" pitchFamily="2" charset="2"/>
              <a:buChar char="v"/>
            </a:pPr>
            <a:r>
              <a:rPr lang="en-AU" sz="2400" dirty="0" smtClean="0">
                <a:solidFill>
                  <a:srgbClr val="3333CC"/>
                </a:solidFill>
              </a:rPr>
              <a:t>Competency based training defines the requirement for effective workplace performance.  They are ‘outcome focused’ – Skill – Knowledge – Application</a:t>
            </a:r>
          </a:p>
          <a:p>
            <a:pPr marL="622300" indent="-622300">
              <a:buClr>
                <a:srgbClr val="3333CC"/>
              </a:buClr>
              <a:buFont typeface="Wingdings" pitchFamily="2" charset="2"/>
              <a:buChar char="v"/>
            </a:pPr>
            <a:r>
              <a:rPr lang="en-AU" sz="2400" dirty="0" smtClean="0">
                <a:solidFill>
                  <a:srgbClr val="3333CC"/>
                </a:solidFill>
              </a:rPr>
              <a:t>Qualification = Group of Competencies</a:t>
            </a:r>
          </a:p>
          <a:p>
            <a:pPr marL="622300" indent="-622300">
              <a:buClr>
                <a:srgbClr val="3333CC"/>
              </a:buClr>
              <a:buFont typeface="Wingdings" pitchFamily="2" charset="2"/>
              <a:buChar char="v"/>
            </a:pPr>
            <a:r>
              <a:rPr lang="en-AU" sz="2400" dirty="0" smtClean="0">
                <a:solidFill>
                  <a:srgbClr val="3333CC"/>
                </a:solidFill>
              </a:rPr>
              <a:t>Before a person can be regarded as competent, an individual must demonstrate they can perform the task according to:</a:t>
            </a:r>
          </a:p>
          <a:p>
            <a:pPr marL="990600" indent="-368300"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Elements</a:t>
            </a:r>
          </a:p>
          <a:p>
            <a:pPr marL="990600" indent="-368300"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Performance criteria</a:t>
            </a:r>
          </a:p>
          <a:p>
            <a:pPr marL="990600" indent="-368300"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Range of conditions</a:t>
            </a:r>
          </a:p>
          <a:p>
            <a:pPr marL="990600" indent="-368300">
              <a:spcBef>
                <a:spcPts val="8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Any foundation skills associated (knowledge and skills)</a:t>
            </a:r>
            <a:endParaRPr lang="en-AU" sz="2400" dirty="0">
              <a:solidFill>
                <a:srgbClr val="3333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5721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188640"/>
            <a:ext cx="8229600" cy="720080"/>
          </a:xfrm>
        </p:spPr>
        <p:txBody>
          <a:bodyPr/>
          <a:lstStyle/>
          <a:p>
            <a:r>
              <a:rPr lang="en-AU" sz="3000" b="1" dirty="0" smtClean="0"/>
              <a:t>“COMPETENCY BASED EDUCATION”</a:t>
            </a:r>
            <a:endParaRPr lang="en-AU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96944" cy="5256584"/>
          </a:xfrm>
        </p:spPr>
        <p:txBody>
          <a:bodyPr/>
          <a:lstStyle/>
          <a:p>
            <a:pPr marL="0" indent="0" algn="ctr">
              <a:buNone/>
            </a:pPr>
            <a:r>
              <a:rPr lang="en-AU" sz="2400" dirty="0" smtClean="0">
                <a:solidFill>
                  <a:srgbClr val="3333CC"/>
                </a:solidFill>
              </a:rPr>
              <a:t>Competency standards are an industry focused qualification</a:t>
            </a:r>
          </a:p>
          <a:p>
            <a:pPr marL="0" indent="0">
              <a:buNone/>
            </a:pPr>
            <a:endParaRPr lang="en-AU" sz="2400" dirty="0" smtClean="0">
              <a:solidFill>
                <a:srgbClr val="3333CC"/>
              </a:solidFill>
            </a:endParaRPr>
          </a:p>
          <a:p>
            <a:pPr marL="0" indent="0" algn="ctr">
              <a:buNone/>
            </a:pPr>
            <a:endParaRPr lang="en-AU" sz="2400" dirty="0" smtClean="0">
              <a:solidFill>
                <a:srgbClr val="3333CC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AU" sz="2000" dirty="0" smtClean="0">
              <a:solidFill>
                <a:srgbClr val="3333CC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AU" sz="2000" dirty="0" smtClean="0">
              <a:solidFill>
                <a:srgbClr val="3333CC"/>
              </a:solidFill>
            </a:endParaRPr>
          </a:p>
          <a:p>
            <a:pPr marL="0" indent="0" algn="ctr">
              <a:spcBef>
                <a:spcPts val="1000"/>
              </a:spcBef>
              <a:buNone/>
            </a:pPr>
            <a:r>
              <a:rPr lang="en-AU" sz="2000" dirty="0" smtClean="0">
                <a:solidFill>
                  <a:srgbClr val="3333CC"/>
                </a:solidFill>
              </a:rPr>
              <a:t>VET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000" dirty="0" smtClean="0">
                <a:solidFill>
                  <a:srgbClr val="3333CC"/>
                </a:solidFill>
              </a:rPr>
              <a:t>Sector</a:t>
            </a:r>
            <a:endParaRPr lang="en-AU" sz="2000" dirty="0">
              <a:solidFill>
                <a:srgbClr val="3333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  <p:sp>
        <p:nvSpPr>
          <p:cNvPr id="6" name="Isosceles Triangle 5"/>
          <p:cNvSpPr/>
          <p:nvPr/>
        </p:nvSpPr>
        <p:spPr bwMode="auto">
          <a:xfrm>
            <a:off x="3275856" y="2727340"/>
            <a:ext cx="2427188" cy="1728192"/>
          </a:xfrm>
          <a:prstGeom prst="triangl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4005064"/>
            <a:ext cx="2304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377534" y="4147818"/>
            <a:ext cx="3060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>
                <a:solidFill>
                  <a:srgbClr val="3333CC"/>
                </a:solidFill>
              </a:rPr>
              <a:t>Industry Skills Councils</a:t>
            </a:r>
            <a:endParaRPr lang="en-AU" sz="2000" dirty="0">
              <a:solidFill>
                <a:srgbClr val="33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3044" y="4147818"/>
            <a:ext cx="31588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rgbClr val="3333CC"/>
                </a:solidFill>
              </a:rPr>
              <a:t>National Training Authority</a:t>
            </a:r>
          </a:p>
          <a:p>
            <a:r>
              <a:rPr lang="en-AU" sz="2000" dirty="0" smtClean="0">
                <a:solidFill>
                  <a:srgbClr val="3333CC"/>
                </a:solidFill>
              </a:rPr>
              <a:t>	 </a:t>
            </a:r>
            <a:r>
              <a:rPr lang="en-AU" sz="2000" dirty="0">
                <a:solidFill>
                  <a:srgbClr val="3333CC"/>
                </a:solidFill>
              </a:rPr>
              <a:t>=</a:t>
            </a:r>
            <a:r>
              <a:rPr lang="en-AU" sz="2000" dirty="0" smtClean="0">
                <a:solidFill>
                  <a:srgbClr val="3333CC"/>
                </a:solidFill>
              </a:rPr>
              <a:t>  DEET</a:t>
            </a:r>
            <a:endParaRPr lang="en-AU" sz="2000" dirty="0">
              <a:solidFill>
                <a:srgbClr val="33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9872" y="2322844"/>
            <a:ext cx="213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>
                <a:solidFill>
                  <a:srgbClr val="3333CC"/>
                </a:solidFill>
              </a:rPr>
              <a:t>Industry</a:t>
            </a:r>
            <a:endParaRPr lang="en-AU" sz="20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66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000" b="1" dirty="0" smtClean="0"/>
              <a:t>“COMPETENCY BASED EDUCATION”</a:t>
            </a:r>
            <a:endParaRPr lang="en-AU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65687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>
                <a:solidFill>
                  <a:srgbClr val="3333CC"/>
                </a:solidFill>
              </a:rPr>
              <a:t>INDUSTRY</a:t>
            </a:r>
            <a:r>
              <a:rPr lang="en-AU" sz="2400" b="1" dirty="0" smtClean="0">
                <a:solidFill>
                  <a:srgbClr val="3333CC"/>
                </a:solidFill>
              </a:rPr>
              <a:t> </a:t>
            </a:r>
          </a:p>
          <a:p>
            <a:pPr marL="0" indent="0">
              <a:buNone/>
            </a:pPr>
            <a:r>
              <a:rPr lang="en-AU" sz="2400" dirty="0" smtClean="0">
                <a:solidFill>
                  <a:srgbClr val="3333CC"/>
                </a:solidFill>
              </a:rPr>
              <a:t>Influence the Industry Skills Councils to create change and support future directions: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Introduction of new technology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Government legislation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Environmental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Process changes/practices</a:t>
            </a:r>
            <a:endParaRPr lang="en-AU" sz="2400" dirty="0">
              <a:solidFill>
                <a:srgbClr val="3333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206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000" b="1" dirty="0" smtClean="0"/>
              <a:t>“COMPETENCY BASED EDUCATION”</a:t>
            </a:r>
            <a:endParaRPr lang="en-AU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57592" cy="4937695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AU" sz="2800" b="1" dirty="0" smtClean="0">
                <a:solidFill>
                  <a:srgbClr val="3333CC"/>
                </a:solidFill>
              </a:rPr>
              <a:t>INDUSTRY SKILLS COUNCIL (</a:t>
            </a:r>
            <a:r>
              <a:rPr lang="en-AU" sz="2800" b="1" dirty="0" err="1" smtClean="0">
                <a:solidFill>
                  <a:srgbClr val="3333CC"/>
                </a:solidFill>
              </a:rPr>
              <a:t>ISC</a:t>
            </a:r>
            <a:r>
              <a:rPr lang="en-AU" sz="2800" b="1" dirty="0" smtClean="0">
                <a:solidFill>
                  <a:srgbClr val="3333CC"/>
                </a:solidFill>
              </a:rPr>
              <a:t>)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Develops strategies and competency documents for approval by National Education bodies (DEET)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Represents opinions of all Stakeholders</a:t>
            </a:r>
          </a:p>
          <a:p>
            <a:pPr marL="0" indent="0">
              <a:spcBef>
                <a:spcPts val="3000"/>
              </a:spcBef>
              <a:buClr>
                <a:srgbClr val="3333CC"/>
              </a:buClr>
              <a:buNone/>
            </a:pPr>
            <a:r>
              <a:rPr lang="en-AU" sz="2800" b="1" dirty="0" smtClean="0">
                <a:solidFill>
                  <a:srgbClr val="3333CC"/>
                </a:solidFill>
              </a:rPr>
              <a:t>GOVERNMENT</a:t>
            </a:r>
            <a:endParaRPr lang="en-AU" sz="2800" b="1" dirty="0">
              <a:solidFill>
                <a:srgbClr val="3333CC"/>
              </a:solidFill>
            </a:endParaRPr>
          </a:p>
          <a:p>
            <a:pPr marL="0" indent="0">
              <a:spcBef>
                <a:spcPts val="0"/>
              </a:spcBef>
              <a:buClr>
                <a:srgbClr val="3333CC"/>
              </a:buClr>
              <a:buNone/>
            </a:pPr>
            <a:r>
              <a:rPr lang="en-AU" sz="2400" dirty="0" smtClean="0">
                <a:solidFill>
                  <a:srgbClr val="3333CC"/>
                </a:solidFill>
              </a:rPr>
              <a:t>(DEET and Department of Industry)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Owner of Standards</a:t>
            </a:r>
          </a:p>
          <a:p>
            <a:pPr marL="533400" indent="0">
              <a:spcBef>
                <a:spcPts val="0"/>
              </a:spcBef>
              <a:buClr>
                <a:srgbClr val="3333CC"/>
              </a:buClr>
              <a:buNone/>
            </a:pPr>
            <a:r>
              <a:rPr lang="en-AU" sz="2400" dirty="0" smtClean="0">
                <a:solidFill>
                  <a:srgbClr val="3333CC"/>
                </a:solidFill>
              </a:rPr>
              <a:t>National Register = list of all competencies/qualifications</a:t>
            </a:r>
          </a:p>
          <a:p>
            <a:pPr marL="533400" indent="0">
              <a:spcBef>
                <a:spcPts val="0"/>
              </a:spcBef>
              <a:buClr>
                <a:srgbClr val="3333CC"/>
              </a:buClr>
              <a:buNone/>
            </a:pPr>
            <a:r>
              <a:rPr lang="en-AU" sz="2400" dirty="0" smtClean="0">
                <a:solidFill>
                  <a:srgbClr val="3333CC"/>
                </a:solidFill>
                <a:hlinkClick r:id="rId2"/>
              </a:rPr>
              <a:t>www.training.gov.au</a:t>
            </a:r>
            <a:r>
              <a:rPr lang="en-AU" sz="2400" dirty="0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93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000" b="1" dirty="0" smtClean="0"/>
              <a:t>“COMPETENCY BASED EDUCATION”</a:t>
            </a:r>
            <a:endParaRPr lang="en-AU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68552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>
                <a:solidFill>
                  <a:srgbClr val="3333CC"/>
                </a:solidFill>
              </a:rPr>
              <a:t>MAINTENANCE OF QUALITY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v"/>
            </a:pPr>
            <a:r>
              <a:rPr lang="en-AU" sz="2400" dirty="0" smtClean="0">
                <a:solidFill>
                  <a:srgbClr val="3333CC"/>
                </a:solidFill>
              </a:rPr>
              <a:t>ASQA – National (Australian Skills Authority)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v"/>
            </a:pPr>
            <a:r>
              <a:rPr lang="en-AU" sz="2400" dirty="0" smtClean="0">
                <a:solidFill>
                  <a:srgbClr val="3333CC"/>
                </a:solidFill>
              </a:rPr>
              <a:t>VET/RTO (Self Audit)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v"/>
            </a:pPr>
            <a:r>
              <a:rPr lang="en-AU" sz="2400" dirty="0" smtClean="0">
                <a:solidFill>
                  <a:srgbClr val="3333CC"/>
                </a:solidFill>
              </a:rPr>
              <a:t>Standards very rigid</a:t>
            </a:r>
          </a:p>
          <a:p>
            <a:pPr marL="990600" indent="-457200">
              <a:spcBef>
                <a:spcPts val="6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Competency Standard / sign-off</a:t>
            </a:r>
          </a:p>
          <a:p>
            <a:pPr marL="990600" indent="-457200">
              <a:spcBef>
                <a:spcPts val="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RTO to deliver (certified)</a:t>
            </a:r>
          </a:p>
          <a:p>
            <a:pPr marL="990600" indent="-457200">
              <a:spcBef>
                <a:spcPts val="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Enrolment correct (DATA management)</a:t>
            </a:r>
          </a:p>
          <a:p>
            <a:pPr marL="990600" indent="-457200">
              <a:spcBef>
                <a:spcPts val="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Schedule / Timetable</a:t>
            </a:r>
          </a:p>
          <a:p>
            <a:pPr marL="990600" indent="-457200">
              <a:spcBef>
                <a:spcPts val="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Assessment / Materials</a:t>
            </a:r>
          </a:p>
          <a:p>
            <a:pPr marL="990600" indent="-457200">
              <a:spcBef>
                <a:spcPts val="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Timeframe</a:t>
            </a:r>
          </a:p>
          <a:p>
            <a:pPr marL="990600" indent="-457200">
              <a:spcBef>
                <a:spcPts val="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Evidence based</a:t>
            </a:r>
          </a:p>
          <a:p>
            <a:pPr marL="990600" indent="-457200">
              <a:spcBef>
                <a:spcPts val="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Employer sign-off</a:t>
            </a:r>
          </a:p>
          <a:p>
            <a:pPr marL="990600" indent="-457200">
              <a:spcBef>
                <a:spcPts val="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000" dirty="0" smtClean="0">
                <a:solidFill>
                  <a:srgbClr val="3333CC"/>
                </a:solidFill>
              </a:rPr>
              <a:t>Trainer qualification</a:t>
            </a:r>
          </a:p>
          <a:p>
            <a:endParaRPr lang="en-AU" sz="2400" dirty="0">
              <a:solidFill>
                <a:srgbClr val="3333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6530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000" b="1" dirty="0" smtClean="0"/>
              <a:t>“COMPETENCY BASED EDUCATION</a:t>
            </a:r>
            <a:r>
              <a:rPr lang="en-AU" sz="3000" dirty="0" smtClean="0"/>
              <a:t>”</a:t>
            </a:r>
            <a:endParaRPr lang="en-AU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367464" cy="5256584"/>
          </a:xfrm>
        </p:spPr>
        <p:txBody>
          <a:bodyPr/>
          <a:lstStyle/>
          <a:p>
            <a:pPr marL="2870200" indent="-2870200">
              <a:buNone/>
              <a:tabLst>
                <a:tab pos="2870200" algn="l"/>
              </a:tabLst>
            </a:pPr>
            <a:r>
              <a:rPr lang="en-AU" sz="2800" b="1" dirty="0" smtClean="0">
                <a:solidFill>
                  <a:srgbClr val="3333CC"/>
                </a:solidFill>
              </a:rPr>
              <a:t>COMPETENCY:  </a:t>
            </a:r>
            <a:r>
              <a:rPr lang="en-AU" sz="2800" b="1" u="sng" dirty="0" smtClean="0">
                <a:solidFill>
                  <a:srgbClr val="3333CC"/>
                </a:solidFill>
              </a:rPr>
              <a:t>AURETR046</a:t>
            </a:r>
            <a:r>
              <a:rPr lang="en-AU" sz="2800" b="1" dirty="0" smtClean="0">
                <a:solidFill>
                  <a:srgbClr val="3333CC"/>
                </a:solidFill>
              </a:rPr>
              <a:t> – REMOVE AND REFIT VEHICLE BATTERIES</a:t>
            </a:r>
          </a:p>
          <a:p>
            <a:pPr marL="533400" indent="-533400"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Nominal hours, e.g. 20 hours</a:t>
            </a:r>
          </a:p>
          <a:p>
            <a:pPr marL="533400" indent="-533400">
              <a:spcBef>
                <a:spcPts val="4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Nominal hours ?</a:t>
            </a:r>
          </a:p>
          <a:p>
            <a:pPr marL="533400" indent="-533400">
              <a:spcBef>
                <a:spcPts val="4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Less with experience/log of data</a:t>
            </a:r>
          </a:p>
          <a:p>
            <a:pPr marL="533400" indent="-533400">
              <a:spcBef>
                <a:spcPts val="4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Who can deliver?</a:t>
            </a:r>
          </a:p>
          <a:p>
            <a:pPr marL="533400" indent="-533400">
              <a:spcBef>
                <a:spcPts val="4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Currency</a:t>
            </a:r>
          </a:p>
          <a:p>
            <a:pPr marL="533400" indent="-533400">
              <a:spcBef>
                <a:spcPts val="4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RPL</a:t>
            </a:r>
          </a:p>
          <a:p>
            <a:pPr marL="533400" indent="-533400">
              <a:spcBef>
                <a:spcPts val="4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National Recognition</a:t>
            </a:r>
          </a:p>
          <a:p>
            <a:pPr marL="533400" indent="-533400">
              <a:spcBef>
                <a:spcPts val="400"/>
              </a:spcBef>
              <a:buClr>
                <a:srgbClr val="3333CC"/>
              </a:buClr>
              <a:buFont typeface="Wingdings" pitchFamily="2" charset="2"/>
              <a:buChar char="§"/>
            </a:pPr>
            <a:r>
              <a:rPr lang="en-AU" sz="2400" dirty="0" smtClean="0">
                <a:solidFill>
                  <a:srgbClr val="3333CC"/>
                </a:solidFill>
              </a:rPr>
              <a:t>Fits into the AQF</a:t>
            </a:r>
          </a:p>
          <a:p>
            <a:pPr marL="0" indent="0">
              <a:spcBef>
                <a:spcPts val="400"/>
              </a:spcBef>
              <a:buClr>
                <a:srgbClr val="3333CC"/>
              </a:buClr>
              <a:buNone/>
              <a:tabLst>
                <a:tab pos="533400" algn="l"/>
              </a:tabLst>
            </a:pPr>
            <a:r>
              <a:rPr lang="en-AU" sz="2400" dirty="0" smtClean="0">
                <a:solidFill>
                  <a:srgbClr val="3333CC"/>
                </a:solidFill>
              </a:rPr>
              <a:t>	Alignment to Higher Education</a:t>
            </a:r>
          </a:p>
          <a:p>
            <a:pPr marL="533400" indent="-533400">
              <a:spcBef>
                <a:spcPts val="400"/>
              </a:spcBef>
              <a:buClr>
                <a:srgbClr val="3333CC"/>
              </a:buClr>
              <a:buFont typeface="Wingdings" pitchFamily="2" charset="2"/>
              <a:buChar char="§"/>
              <a:tabLst>
                <a:tab pos="533400" algn="l"/>
              </a:tabLst>
            </a:pPr>
            <a:r>
              <a:rPr lang="en-AU" sz="2400" dirty="0" smtClean="0">
                <a:solidFill>
                  <a:srgbClr val="3333CC"/>
                </a:solidFill>
              </a:rPr>
              <a:t>Student mobility – common qualifications</a:t>
            </a:r>
            <a:endParaRPr lang="en-AU" sz="2400" dirty="0">
              <a:solidFill>
                <a:srgbClr val="3333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  <p:sp>
        <p:nvSpPr>
          <p:cNvPr id="13" name="Notched Right Arrow 12"/>
          <p:cNvSpPr/>
          <p:nvPr/>
        </p:nvSpPr>
        <p:spPr bwMode="auto">
          <a:xfrm>
            <a:off x="611560" y="5555722"/>
            <a:ext cx="432048" cy="242316"/>
          </a:xfrm>
          <a:prstGeom prst="notchedRightArrow">
            <a:avLst/>
          </a:prstGeom>
          <a:noFill/>
          <a:ln w="19050" cap="flat" cmpd="sng" algn="ctr">
            <a:solidFill>
              <a:srgbClr val="33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2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000" b="1" dirty="0" smtClean="0"/>
              <a:t>“COMPETENCY BASED EDUCATION”</a:t>
            </a:r>
            <a:endParaRPr lang="en-AU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80519"/>
          </a:xfrm>
        </p:spPr>
        <p:txBody>
          <a:bodyPr/>
          <a:lstStyle/>
          <a:p>
            <a:pPr marL="0" indent="0">
              <a:buNone/>
            </a:pPr>
            <a:r>
              <a:rPr lang="en-AU" sz="2800" b="1" dirty="0" smtClean="0">
                <a:solidFill>
                  <a:srgbClr val="3333CC"/>
                </a:solidFill>
              </a:rPr>
              <a:t>WHAT DOES IT ALL MEAN TO YOU?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  <a:tabLst>
                <a:tab pos="533400" algn="l"/>
              </a:tabLst>
            </a:pPr>
            <a:r>
              <a:rPr lang="en-AU" sz="2400" dirty="0" smtClean="0">
                <a:solidFill>
                  <a:srgbClr val="3333CC"/>
                </a:solidFill>
              </a:rPr>
              <a:t>Common Standards across Industry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  <a:tabLst>
                <a:tab pos="533400" algn="l"/>
              </a:tabLst>
            </a:pPr>
            <a:r>
              <a:rPr lang="en-AU" sz="2400" dirty="0" smtClean="0">
                <a:solidFill>
                  <a:srgbClr val="3333CC"/>
                </a:solidFill>
              </a:rPr>
              <a:t>Pay/Remuneration alignment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  <a:tabLst>
                <a:tab pos="533400" algn="l"/>
              </a:tabLst>
            </a:pPr>
            <a:r>
              <a:rPr lang="en-AU" sz="2400" dirty="0" smtClean="0">
                <a:solidFill>
                  <a:srgbClr val="3333CC"/>
                </a:solidFill>
              </a:rPr>
              <a:t>Training easier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  <a:tabLst>
                <a:tab pos="533400" algn="l"/>
              </a:tabLst>
            </a:pPr>
            <a:r>
              <a:rPr lang="en-AU" sz="2400" dirty="0" smtClean="0">
                <a:solidFill>
                  <a:srgbClr val="3333CC"/>
                </a:solidFill>
              </a:rPr>
              <a:t>Succession planning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  <a:tabLst>
                <a:tab pos="533400" algn="l"/>
              </a:tabLst>
            </a:pPr>
            <a:r>
              <a:rPr lang="en-AU" sz="2400" dirty="0" smtClean="0">
                <a:solidFill>
                  <a:srgbClr val="3333CC"/>
                </a:solidFill>
              </a:rPr>
              <a:t>Skilled workforce</a:t>
            </a:r>
          </a:p>
          <a:p>
            <a:pPr marL="533400" indent="-533400">
              <a:spcBef>
                <a:spcPts val="1800"/>
              </a:spcBef>
              <a:buClr>
                <a:srgbClr val="3333CC"/>
              </a:buClr>
              <a:buFont typeface="Wingdings" pitchFamily="2" charset="2"/>
              <a:buChar char="§"/>
              <a:tabLst>
                <a:tab pos="533400" algn="l"/>
              </a:tabLst>
            </a:pPr>
            <a:r>
              <a:rPr lang="en-AU" sz="2400" dirty="0" smtClean="0">
                <a:solidFill>
                  <a:srgbClr val="3333CC"/>
                </a:solidFill>
              </a:rPr>
              <a:t>HR/Recruitment</a:t>
            </a:r>
            <a:endParaRPr lang="en-AU" sz="2400" dirty="0">
              <a:solidFill>
                <a:srgbClr val="3333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Competency Based Education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10A87-CF49-4490-B2F2-F8399328371D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8220057"/>
      </p:ext>
    </p:extLst>
  </p:cSld>
  <p:clrMapOvr>
    <a:masterClrMapping/>
  </p:clrMapOvr>
</p:sld>
</file>

<file path=ppt/theme/theme1.xml><?xml version="1.0" encoding="utf-8"?>
<a:theme xmlns:a="http://schemas.openxmlformats.org/drawingml/2006/main" name="RMIT Core Presentation 2">
  <a:themeElements>
    <a:clrScheme name="RMIT Core Presentation 2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EBDB0"/>
      </a:accent1>
      <a:accent2>
        <a:srgbClr val="EE3224"/>
      </a:accent2>
      <a:accent3>
        <a:srgbClr val="FFFFFF"/>
      </a:accent3>
      <a:accent4>
        <a:srgbClr val="000000"/>
      </a:accent4>
      <a:accent5>
        <a:srgbClr val="DBDBD4"/>
      </a:accent5>
      <a:accent6>
        <a:srgbClr val="D82C20"/>
      </a:accent6>
      <a:hlink>
        <a:srgbClr val="000000"/>
      </a:hlink>
      <a:folHlink>
        <a:srgbClr val="FFEE00"/>
      </a:folHlink>
    </a:clrScheme>
    <a:fontScheme name="RMIT Core Presentation 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MIT Core Presentation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 Core Presentation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 Core Presentation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 Core Presentation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 Core Presentation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MIT Core Presentation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 Core Presentation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 Core Presentation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 Core Presentation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 Core Presentation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 Core Presentation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 Core Presentation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MIT Core Presentation 2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EBDB0"/>
        </a:accent1>
        <a:accent2>
          <a:srgbClr val="EE3224"/>
        </a:accent2>
        <a:accent3>
          <a:srgbClr val="FFFFFF"/>
        </a:accent3>
        <a:accent4>
          <a:srgbClr val="000000"/>
        </a:accent4>
        <a:accent5>
          <a:srgbClr val="DBDBD4"/>
        </a:accent5>
        <a:accent6>
          <a:srgbClr val="D82C20"/>
        </a:accent6>
        <a:hlink>
          <a:srgbClr val="000000"/>
        </a:hlink>
        <a:folHlink>
          <a:srgbClr val="FFE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6696</TotalTime>
  <Words>397</Words>
  <Application>Microsoft Office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MS PGothic</vt:lpstr>
      <vt:lpstr>MS PGothic</vt:lpstr>
      <vt:lpstr>Arial</vt:lpstr>
      <vt:lpstr>Wingdings</vt:lpstr>
      <vt:lpstr>RMIT Core Presentation 2</vt:lpstr>
      <vt:lpstr>   COMPETENCY BASED EDUCATION</vt:lpstr>
      <vt:lpstr>“COMPETENCY BASED EDUCATION”</vt:lpstr>
      <vt:lpstr>“COMPETENCY BASED EDUCATION”</vt:lpstr>
      <vt:lpstr>“COMPETENCY BASED EDUCATION”</vt:lpstr>
      <vt:lpstr>“COMPETENCY BASED EDUCATION”</vt:lpstr>
      <vt:lpstr>“COMPETENCY BASED EDUCATION”</vt:lpstr>
      <vt:lpstr>“COMPETENCY BASED EDUCATION”</vt:lpstr>
      <vt:lpstr>“COMPETENCY BASED EDUCATION”</vt:lpstr>
      <vt:lpstr>“COMPETENCY BASED EDUCATION”</vt:lpstr>
      <vt:lpstr>“COMPETENCY BASED EDUCATION”</vt:lpstr>
      <vt:lpstr>“COMPETENCY BASED EDUCATION”</vt:lpstr>
    </vt:vector>
  </TitlesOfParts>
  <Company>RMIT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Marielle Vanderydt</dc:creator>
  <cp:lastModifiedBy>Thunyamart Limugsorn</cp:lastModifiedBy>
  <cp:revision>214</cp:revision>
  <cp:lastPrinted>2015-06-04T04:11:26Z</cp:lastPrinted>
  <dcterms:created xsi:type="dcterms:W3CDTF">2008-08-21T04:40:40Z</dcterms:created>
  <dcterms:modified xsi:type="dcterms:W3CDTF">2015-06-11T03:59:14Z</dcterms:modified>
</cp:coreProperties>
</file>