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5" r:id="rId3"/>
    <p:sldId id="336" r:id="rId4"/>
    <p:sldId id="272" r:id="rId5"/>
    <p:sldId id="334" r:id="rId6"/>
    <p:sldId id="333" r:id="rId7"/>
    <p:sldId id="337" r:id="rId8"/>
    <p:sldId id="273" r:id="rId9"/>
    <p:sldId id="341" r:id="rId10"/>
    <p:sldId id="339" r:id="rId11"/>
    <p:sldId id="338" r:id="rId12"/>
    <p:sldId id="315" r:id="rId13"/>
    <p:sldId id="321" r:id="rId14"/>
    <p:sldId id="322" r:id="rId15"/>
    <p:sldId id="323" r:id="rId16"/>
    <p:sldId id="324" r:id="rId17"/>
    <p:sldId id="325" r:id="rId18"/>
    <p:sldId id="326" r:id="rId19"/>
    <p:sldId id="342" r:id="rId20"/>
    <p:sldId id="327" r:id="rId21"/>
    <p:sldId id="304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50456585667856E-2"/>
          <c:y val="0.46979259638296395"/>
          <c:w val="0.65164679935841441"/>
          <c:h val="0.5275421822272208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Non- skilled, support staff</c:v>
                </c:pt>
              </c:strCache>
            </c:strRef>
          </c:tx>
          <c:explosion val="16"/>
          <c:dPt>
            <c:idx val="1"/>
            <c:bubble3D val="0"/>
            <c:explosion val="0"/>
            <c:spPr>
              <a:solidFill>
                <a:srgbClr val="FFC000"/>
              </a:solidFill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Schwierig</c:v>
                </c:pt>
                <c:pt idx="1">
                  <c:v>Nicht schwierig</c:v>
                </c:pt>
                <c:pt idx="2">
                  <c:v>Keine Angabe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0.36000000000000026</c:v>
                </c:pt>
                <c:pt idx="1">
                  <c:v>0.64000000000000068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711F4-A29D-4B09-A179-C25EB19961D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E14C16-6D6C-46D9-8BFA-C2388CD48614}">
      <dgm:prSet phldrT="[Text]"/>
      <dgm:spPr/>
      <dgm:t>
        <a:bodyPr/>
        <a:lstStyle/>
        <a:p>
          <a:r>
            <a:rPr lang="en-US" dirty="0" smtClean="0"/>
            <a:t>BIBB</a:t>
          </a:r>
        </a:p>
      </dgm:t>
    </dgm:pt>
    <dgm:pt modelId="{951E16B8-3775-41B3-BC33-22B4496A29AD}" type="parTrans" cxnId="{C1AA15B6-6623-4937-A780-F7DF10DB6CB8}">
      <dgm:prSet/>
      <dgm:spPr/>
      <dgm:t>
        <a:bodyPr/>
        <a:lstStyle/>
        <a:p>
          <a:endParaRPr lang="en-US"/>
        </a:p>
      </dgm:t>
    </dgm:pt>
    <dgm:pt modelId="{1A0996D1-51C6-44F0-99AE-39F4389FFF0A}" type="sibTrans" cxnId="{C1AA15B6-6623-4937-A780-F7DF10DB6CB8}">
      <dgm:prSet/>
      <dgm:spPr/>
      <dgm:t>
        <a:bodyPr/>
        <a:lstStyle/>
        <a:p>
          <a:endParaRPr lang="en-US"/>
        </a:p>
      </dgm:t>
    </dgm:pt>
    <dgm:pt modelId="{83BA525B-55FB-445F-9500-4A36D70923F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Chambers </a:t>
          </a:r>
          <a:endParaRPr lang="en-US" dirty="0"/>
        </a:p>
      </dgm:t>
    </dgm:pt>
    <dgm:pt modelId="{EDC826C2-4E63-45E0-9CA0-001DBE33B1EA}" type="parTrans" cxnId="{CE3B9EBB-7700-43BC-B3EB-271250627B46}">
      <dgm:prSet/>
      <dgm:spPr/>
      <dgm:t>
        <a:bodyPr/>
        <a:lstStyle/>
        <a:p>
          <a:endParaRPr lang="en-US"/>
        </a:p>
      </dgm:t>
    </dgm:pt>
    <dgm:pt modelId="{189EB90C-BBA9-433B-A9B2-7F6F890123EC}" type="sibTrans" cxnId="{CE3B9EBB-7700-43BC-B3EB-271250627B46}">
      <dgm:prSet/>
      <dgm:spPr/>
      <dgm:t>
        <a:bodyPr/>
        <a:lstStyle/>
        <a:p>
          <a:endParaRPr lang="en-US"/>
        </a:p>
      </dgm:t>
    </dgm:pt>
    <dgm:pt modelId="{6A1C6DAD-BDF5-434B-9D62-F5775117198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KMK</a:t>
          </a:r>
          <a:endParaRPr lang="en-US" dirty="0"/>
        </a:p>
      </dgm:t>
    </dgm:pt>
    <dgm:pt modelId="{8FAEF973-629D-4FAD-9F7A-A2BA485E6C15}" type="parTrans" cxnId="{D5376E6C-F2D4-4157-852A-FEA6678F9C5C}">
      <dgm:prSet/>
      <dgm:spPr/>
      <dgm:t>
        <a:bodyPr/>
        <a:lstStyle/>
        <a:p>
          <a:endParaRPr lang="en-US"/>
        </a:p>
      </dgm:t>
    </dgm:pt>
    <dgm:pt modelId="{388ACE13-6124-41FC-BB2A-8056F514E2DE}" type="sibTrans" cxnId="{D5376E6C-F2D4-4157-852A-FEA6678F9C5C}">
      <dgm:prSet/>
      <dgm:spPr/>
      <dgm:t>
        <a:bodyPr/>
        <a:lstStyle/>
        <a:p>
          <a:endParaRPr lang="en-US"/>
        </a:p>
      </dgm:t>
    </dgm:pt>
    <dgm:pt modelId="{0FBCD9FC-46B5-4B54-9763-46AE74673E73}" type="pres">
      <dgm:prSet presAssocID="{225711F4-A29D-4B09-A179-C25EB19961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D50C56-3195-4DF5-8171-0A7C44CA5FC0}" type="pres">
      <dgm:prSet presAssocID="{47E14C16-6D6C-46D9-8BFA-C2388CD48614}" presName="linNode" presStyleCnt="0"/>
      <dgm:spPr/>
    </dgm:pt>
    <dgm:pt modelId="{97C1F1E8-6145-4ED2-A955-2850AF181DBA}" type="pres">
      <dgm:prSet presAssocID="{47E14C16-6D6C-46D9-8BFA-C2388CD4861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93A66-8A2C-49E9-9AAC-9488B289C40D}" type="pres">
      <dgm:prSet presAssocID="{47E14C16-6D6C-46D9-8BFA-C2388CD48614}" presName="childShp" presStyleLbl="bgAccFollowNode1" presStyleIdx="0" presStyleCnt="3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9C9124D8-B81E-48BF-9EC1-67D646DEF2BE}" type="pres">
      <dgm:prSet presAssocID="{1A0996D1-51C6-44F0-99AE-39F4389FFF0A}" presName="spacing" presStyleCnt="0"/>
      <dgm:spPr/>
    </dgm:pt>
    <dgm:pt modelId="{9EC926DB-CCAB-45C0-B5F6-0119BF88BD56}" type="pres">
      <dgm:prSet presAssocID="{6A1C6DAD-BDF5-434B-9D62-F5775117198E}" presName="linNode" presStyleCnt="0"/>
      <dgm:spPr/>
    </dgm:pt>
    <dgm:pt modelId="{9BE3BDB6-E96E-43C7-91A4-81E5DF001FA2}" type="pres">
      <dgm:prSet presAssocID="{6A1C6DAD-BDF5-434B-9D62-F5775117198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87BD-EBE5-4144-9585-EDC9B3A0B59C}" type="pres">
      <dgm:prSet presAssocID="{6A1C6DAD-BDF5-434B-9D62-F5775117198E}" presName="childShp" presStyleLbl="bgAccFollowNode1" presStyleIdx="1" presStyleCnt="3">
        <dgm:presLayoutVars>
          <dgm:bulletEnabled val="1"/>
        </dgm:presLayoutVars>
      </dgm:prSet>
      <dgm:spPr>
        <a:solidFill>
          <a:schemeClr val="accent1">
            <a:alpha val="90000"/>
          </a:schemeClr>
        </a:solidFill>
      </dgm:spPr>
    </dgm:pt>
    <dgm:pt modelId="{C7AA3AD1-0185-4406-8E03-1EFF3D9ECC04}" type="pres">
      <dgm:prSet presAssocID="{388ACE13-6124-41FC-BB2A-8056F514E2DE}" presName="spacing" presStyleCnt="0"/>
      <dgm:spPr/>
    </dgm:pt>
    <dgm:pt modelId="{4386AEC0-3C8E-4508-8D0E-B4C724602C4D}" type="pres">
      <dgm:prSet presAssocID="{83BA525B-55FB-445F-9500-4A36D70923F1}" presName="linNode" presStyleCnt="0"/>
      <dgm:spPr/>
    </dgm:pt>
    <dgm:pt modelId="{955FAEBE-3070-42BE-9659-C8BB8AE742D5}" type="pres">
      <dgm:prSet presAssocID="{83BA525B-55FB-445F-9500-4A36D70923F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37B7-E839-4A33-BD05-F4B44B165E7E}" type="pres">
      <dgm:prSet presAssocID="{83BA525B-55FB-445F-9500-4A36D70923F1}" presName="childShp" presStyleLbl="bgAccFollowNode1" presStyleIdx="2" presStyleCnt="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</dgm:ptLst>
  <dgm:cxnLst>
    <dgm:cxn modelId="{78155F24-6E4F-43E8-A6E4-62A2A25CFD88}" type="presOf" srcId="{225711F4-A29D-4B09-A179-C25EB19961D5}" destId="{0FBCD9FC-46B5-4B54-9763-46AE74673E73}" srcOrd="0" destOrd="0" presId="urn:microsoft.com/office/officeart/2005/8/layout/vList6"/>
    <dgm:cxn modelId="{17DC8B8F-F543-45C2-8746-EE30A156A88F}" type="presOf" srcId="{83BA525B-55FB-445F-9500-4A36D70923F1}" destId="{955FAEBE-3070-42BE-9659-C8BB8AE742D5}" srcOrd="0" destOrd="0" presId="urn:microsoft.com/office/officeart/2005/8/layout/vList6"/>
    <dgm:cxn modelId="{CE3B9EBB-7700-43BC-B3EB-271250627B46}" srcId="{225711F4-A29D-4B09-A179-C25EB19961D5}" destId="{83BA525B-55FB-445F-9500-4A36D70923F1}" srcOrd="2" destOrd="0" parTransId="{EDC826C2-4E63-45E0-9CA0-001DBE33B1EA}" sibTransId="{189EB90C-BBA9-433B-A9B2-7F6F890123EC}"/>
    <dgm:cxn modelId="{99778AD6-33B2-4F48-9CEB-0D40CBD912BD}" type="presOf" srcId="{47E14C16-6D6C-46D9-8BFA-C2388CD48614}" destId="{97C1F1E8-6145-4ED2-A955-2850AF181DBA}" srcOrd="0" destOrd="0" presId="urn:microsoft.com/office/officeart/2005/8/layout/vList6"/>
    <dgm:cxn modelId="{C1AA15B6-6623-4937-A780-F7DF10DB6CB8}" srcId="{225711F4-A29D-4B09-A179-C25EB19961D5}" destId="{47E14C16-6D6C-46D9-8BFA-C2388CD48614}" srcOrd="0" destOrd="0" parTransId="{951E16B8-3775-41B3-BC33-22B4496A29AD}" sibTransId="{1A0996D1-51C6-44F0-99AE-39F4389FFF0A}"/>
    <dgm:cxn modelId="{D5376E6C-F2D4-4157-852A-FEA6678F9C5C}" srcId="{225711F4-A29D-4B09-A179-C25EB19961D5}" destId="{6A1C6DAD-BDF5-434B-9D62-F5775117198E}" srcOrd="1" destOrd="0" parTransId="{8FAEF973-629D-4FAD-9F7A-A2BA485E6C15}" sibTransId="{388ACE13-6124-41FC-BB2A-8056F514E2DE}"/>
    <dgm:cxn modelId="{1D957F3B-18BE-42A4-9F54-2D4FF810DD04}" type="presOf" srcId="{6A1C6DAD-BDF5-434B-9D62-F5775117198E}" destId="{9BE3BDB6-E96E-43C7-91A4-81E5DF001FA2}" srcOrd="0" destOrd="0" presId="urn:microsoft.com/office/officeart/2005/8/layout/vList6"/>
    <dgm:cxn modelId="{A1FC6485-15A7-458F-92CC-94F916A2177C}" type="presParOf" srcId="{0FBCD9FC-46B5-4B54-9763-46AE74673E73}" destId="{41D50C56-3195-4DF5-8171-0A7C44CA5FC0}" srcOrd="0" destOrd="0" presId="urn:microsoft.com/office/officeart/2005/8/layout/vList6"/>
    <dgm:cxn modelId="{0A7F45D6-EE9E-4FD6-A74F-DD48A28F4B63}" type="presParOf" srcId="{41D50C56-3195-4DF5-8171-0A7C44CA5FC0}" destId="{97C1F1E8-6145-4ED2-A955-2850AF181DBA}" srcOrd="0" destOrd="0" presId="urn:microsoft.com/office/officeart/2005/8/layout/vList6"/>
    <dgm:cxn modelId="{180FCFA6-A6CB-4CF7-83C1-3E20C317073B}" type="presParOf" srcId="{41D50C56-3195-4DF5-8171-0A7C44CA5FC0}" destId="{5E893A66-8A2C-49E9-9AAC-9488B289C40D}" srcOrd="1" destOrd="0" presId="urn:microsoft.com/office/officeart/2005/8/layout/vList6"/>
    <dgm:cxn modelId="{A5B44557-24E9-4369-85D8-0E15A2990D7F}" type="presParOf" srcId="{0FBCD9FC-46B5-4B54-9763-46AE74673E73}" destId="{9C9124D8-B81E-48BF-9EC1-67D646DEF2BE}" srcOrd="1" destOrd="0" presId="urn:microsoft.com/office/officeart/2005/8/layout/vList6"/>
    <dgm:cxn modelId="{4E0EAA88-8E85-4D62-8FC4-6E593F209589}" type="presParOf" srcId="{0FBCD9FC-46B5-4B54-9763-46AE74673E73}" destId="{9EC926DB-CCAB-45C0-B5F6-0119BF88BD56}" srcOrd="2" destOrd="0" presId="urn:microsoft.com/office/officeart/2005/8/layout/vList6"/>
    <dgm:cxn modelId="{0FFA6F56-A5C4-4883-A503-D633BE1531B2}" type="presParOf" srcId="{9EC926DB-CCAB-45C0-B5F6-0119BF88BD56}" destId="{9BE3BDB6-E96E-43C7-91A4-81E5DF001FA2}" srcOrd="0" destOrd="0" presId="urn:microsoft.com/office/officeart/2005/8/layout/vList6"/>
    <dgm:cxn modelId="{778E3F90-D1F2-496B-9873-5A9FB876A957}" type="presParOf" srcId="{9EC926DB-CCAB-45C0-B5F6-0119BF88BD56}" destId="{85BE87BD-EBE5-4144-9585-EDC9B3A0B59C}" srcOrd="1" destOrd="0" presId="urn:microsoft.com/office/officeart/2005/8/layout/vList6"/>
    <dgm:cxn modelId="{584BCDA9-75A2-4941-969E-2DA94F015755}" type="presParOf" srcId="{0FBCD9FC-46B5-4B54-9763-46AE74673E73}" destId="{C7AA3AD1-0185-4406-8E03-1EFF3D9ECC04}" srcOrd="3" destOrd="0" presId="urn:microsoft.com/office/officeart/2005/8/layout/vList6"/>
    <dgm:cxn modelId="{BD232629-B4A8-4E06-ADF6-72658038634C}" type="presParOf" srcId="{0FBCD9FC-46B5-4B54-9763-46AE74673E73}" destId="{4386AEC0-3C8E-4508-8D0E-B4C724602C4D}" srcOrd="4" destOrd="0" presId="urn:microsoft.com/office/officeart/2005/8/layout/vList6"/>
    <dgm:cxn modelId="{2DA39784-5137-4801-819A-30F984A70F8E}" type="presParOf" srcId="{4386AEC0-3C8E-4508-8D0E-B4C724602C4D}" destId="{955FAEBE-3070-42BE-9659-C8BB8AE742D5}" srcOrd="0" destOrd="0" presId="urn:microsoft.com/office/officeart/2005/8/layout/vList6"/>
    <dgm:cxn modelId="{60C8C7BB-02D5-4A57-AE55-C29E8A5D98B8}" type="presParOf" srcId="{4386AEC0-3C8E-4508-8D0E-B4C724602C4D}" destId="{0EA237B7-E839-4A33-BD05-F4B44B165E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1468F-BC66-43A3-B169-5FF005F42AC9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ED99-A7F0-4B27-B66B-6AFE84E7D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024D8-EDEA-4430-A515-89C6D4C64892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33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3429001" cy="1905000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3429000" cy="1219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2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3657600" y="4572000"/>
            <a:ext cx="5105400" cy="1447800"/>
          </a:xfrm>
        </p:spPr>
        <p:txBody>
          <a:bodyPr vert="horz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Vertical Text Placeholder 2"/>
          <p:cNvSpPr>
            <a:spLocks noGrp="1"/>
          </p:cNvSpPr>
          <p:nvPr>
            <p:ph type="body" orient="vert" idx="14"/>
          </p:nvPr>
        </p:nvSpPr>
        <p:spPr>
          <a:xfrm>
            <a:off x="3657600" y="2971800"/>
            <a:ext cx="5105400" cy="1447800"/>
          </a:xfrm>
        </p:spPr>
        <p:txBody>
          <a:bodyPr vert="horz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81000" y="1371600"/>
            <a:ext cx="3048000" cy="14478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81000" y="2971800"/>
            <a:ext cx="3048000" cy="14478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81000" y="4572000"/>
            <a:ext cx="3048000" cy="14478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371600"/>
            <a:ext cx="5105400" cy="14478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8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19600"/>
            <a:ext cx="5449888" cy="6096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49888" cy="38862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05400"/>
            <a:ext cx="5449888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81000" y="1371600"/>
            <a:ext cx="8382000" cy="4724400"/>
          </a:xfr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7" y="1600200"/>
            <a:ext cx="8383144" cy="1219199"/>
          </a:xfrm>
        </p:spPr>
        <p:txBody>
          <a:bodyPr anchor="ctr"/>
          <a:lstStyle>
            <a:lvl1pPr algn="ctr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971800"/>
            <a:ext cx="8381999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7" y="381000"/>
            <a:ext cx="8383144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6" y="381000"/>
            <a:ext cx="8383145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7" y="381000"/>
            <a:ext cx="8383144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6" y="381000"/>
            <a:ext cx="8383145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56" y="1371600"/>
            <a:ext cx="8355713" cy="4648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5" y="381000"/>
            <a:ext cx="8383145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6" y="381000"/>
            <a:ext cx="8383144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856" y="1981200"/>
            <a:ext cx="4095645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981200"/>
            <a:ext cx="4069080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9856" y="1371600"/>
            <a:ext cx="4096790" cy="457200"/>
          </a:xfrm>
        </p:spPr>
        <p:txBody>
          <a:bodyPr anchor="ctr">
            <a:norm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78680" y="1371600"/>
            <a:ext cx="4069080" cy="4572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5" y="381000"/>
            <a:ext cx="8383145" cy="838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856" y="381000"/>
            <a:ext cx="8383144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79414" y="1371600"/>
            <a:ext cx="4097232" cy="46482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981200"/>
            <a:ext cx="4069080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78680" y="1371600"/>
            <a:ext cx="4069080" cy="457200"/>
          </a:xfrm>
        </p:spPr>
        <p:txBody>
          <a:bodyPr anchor="ctr"/>
          <a:lstStyle>
            <a:lvl1pPr marL="342900" indent="-342900" algn="ctr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35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381000"/>
            <a:ext cx="8379516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6" y="381000"/>
            <a:ext cx="8379515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672584" y="1371600"/>
            <a:ext cx="4062536" cy="46482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1131" b="11363"/>
          <a:stretch/>
        </p:blipFill>
        <p:spPr>
          <a:xfrm>
            <a:off x="379856" y="6248400"/>
            <a:ext cx="4096789" cy="45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1" t="4" b="11361"/>
          <a:stretch/>
        </p:blipFill>
        <p:spPr>
          <a:xfrm>
            <a:off x="4693920" y="6248400"/>
            <a:ext cx="4069080" cy="4571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379856" y="1981200"/>
            <a:ext cx="4095645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9856" y="1371600"/>
            <a:ext cx="4096790" cy="457200"/>
          </a:xfrm>
        </p:spPr>
        <p:txBody>
          <a:bodyPr anchor="ctr">
            <a:normAutofit/>
          </a:bodyPr>
          <a:lstStyle>
            <a:lvl1pPr marL="342900" indent="-342900" algn="ctr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52" y="381000"/>
            <a:ext cx="3125344" cy="533400"/>
          </a:xfrm>
        </p:spPr>
        <p:txBody>
          <a:bodyPr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81000" y="1066800"/>
            <a:ext cx="3124200" cy="4953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657600" y="381000"/>
            <a:ext cx="5077968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997371" y="64008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6" y="6248400"/>
            <a:ext cx="8383144" cy="51581"/>
          </a:xfrm>
          <a:prstGeom prst="rect">
            <a:avLst/>
          </a:prstGeom>
        </p:spPr>
      </p:pic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4084320" cy="1905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379856" y="1981200"/>
            <a:ext cx="4095645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79856" y="1371600"/>
            <a:ext cx="409679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8200" y="3505200"/>
            <a:ext cx="4069080" cy="457200"/>
          </a:xfr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672584" y="1371600"/>
            <a:ext cx="4062536" cy="19812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856" y="381000"/>
            <a:ext cx="838314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382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00800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6F48F369-9F3F-4B7D-B677-33A2D7D10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2" r:id="rId5"/>
    <p:sldLayoutId id="2147483655" r:id="rId6"/>
    <p:sldLayoutId id="2147483660" r:id="rId7"/>
    <p:sldLayoutId id="2147483656" r:id="rId8"/>
    <p:sldLayoutId id="2147483661" r:id="rId9"/>
    <p:sldLayoutId id="2147483658" r:id="rId10"/>
    <p:sldLayoutId id="2147483657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TrebuchetM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75000"/>
              <a:lumOff val="25000"/>
            </a:schemeClr>
          </a:solidFill>
          <a:latin typeface="TrebuchetM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>
              <a:lumMod val="75000"/>
              <a:lumOff val="25000"/>
            </a:schemeClr>
          </a:solidFill>
          <a:latin typeface="TrebuchetM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rebuchetM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>
              <a:lumMod val="75000"/>
              <a:lumOff val="25000"/>
            </a:schemeClr>
          </a:solidFill>
          <a:latin typeface="TrebuchetM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TrebuchetM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gtdee.com/en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://thailand.ahk.de/berufsbildung/gtdee-program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hyperlink" Target="http://th.linkedin.com/pub/gtdee-thailand/88/b53/710" TargetMode="External"/><Relationship Id="rId10" Type="http://schemas.microsoft.com/office/2007/relationships/hdphoto" Target="../media/hdphoto2.wdp"/><Relationship Id="rId4" Type="http://schemas.openxmlformats.org/officeDocument/2006/relationships/hyperlink" Target="https://th-th.facebook.com/Gtdeeproject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GTDEE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Dual Vocational Education &amp; Training from Germany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638800"/>
            <a:ext cx="1371600" cy="1049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1" y="6556708"/>
            <a:ext cx="1023257" cy="169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5105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Successful Training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9" y="1497980"/>
            <a:ext cx="3673719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213478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5441" y="33088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0841" y="368873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87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Knowledge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81261" y="4876800"/>
            <a:ext cx="24241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Knowledge </a:t>
            </a:r>
            <a:r>
              <a:rPr lang="en-US" sz="1600" dirty="0"/>
              <a:t>is a result of interaction, context-sensitive experience and the right </a:t>
            </a:r>
            <a:r>
              <a:rPr lang="en-US" sz="1600" dirty="0" smtClean="0"/>
              <a:t>training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32" y="2134789"/>
            <a:ext cx="1018634" cy="11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44" y="2763488"/>
            <a:ext cx="1044065" cy="10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66" y="4080417"/>
            <a:ext cx="1046357" cy="104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22" y="1617556"/>
            <a:ext cx="1000822" cy="103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34" y="3803333"/>
            <a:ext cx="1003076" cy="10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333266" y="2783476"/>
            <a:ext cx="1219200" cy="1174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Successful Training</a:t>
            </a:r>
            <a:endParaRPr lang="en-US" sz="1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6" y="152398"/>
            <a:ext cx="734877" cy="4733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932" y="129540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DUAL </a:t>
            </a:r>
            <a:r>
              <a:rPr lang="en-US" dirty="0" smtClean="0"/>
              <a:t>process made in Germany!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42824" y="1752600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ctr"/>
            <a:r>
              <a:rPr lang="en-US" sz="1400" b="1" dirty="0" smtClean="0">
                <a:latin typeface="Trebuchet MS" pitchFamily="34" charset="0"/>
              </a:rPr>
              <a:t>Skills near the job</a:t>
            </a:r>
          </a:p>
          <a:p>
            <a:pPr algn="ctr"/>
            <a:endParaRPr lang="en-US" sz="1400" b="1" dirty="0" smtClean="0"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Self critics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Work behaviors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Organize  and conduct project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Learning transfer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Ability to present </a:t>
            </a:r>
          </a:p>
          <a:p>
            <a:pPr algn="ctr"/>
            <a:endParaRPr lang="en-US" sz="1400" b="1" dirty="0">
              <a:latin typeface="Trebuchet MS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61116" y="1752600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ctr"/>
            <a:r>
              <a:rPr lang="en-US" sz="1400" b="1" dirty="0" smtClean="0">
                <a:latin typeface="Trebuchet MS" pitchFamily="34" charset="0"/>
              </a:rPr>
              <a:t>Skills on the job</a:t>
            </a:r>
          </a:p>
          <a:p>
            <a:pPr algn="ctr"/>
            <a:endParaRPr lang="en-US" sz="1600" dirty="0" smtClean="0"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Teamwork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Problem solving skills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Technical Understanding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Planning of proper work process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/>
              <a:t>Flexibility at the workplace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1600" dirty="0">
              <a:latin typeface="Trebuchet MS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1703" y="1752600"/>
            <a:ext cx="2453640" cy="2008218"/>
          </a:xfrm>
          <a:prstGeom prst="roundRect">
            <a:avLst>
              <a:gd name="adj" fmla="val 0"/>
            </a:avLst>
          </a:prstGeom>
          <a:solidFill>
            <a:srgbClr val="376092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t"/>
          <a:lstStyle/>
          <a:p>
            <a:pPr marL="0" indent="0" algn="ctr">
              <a:buNone/>
            </a:pP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Essential Skills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and Competences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DVET  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91703" y="3863175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marL="0" indent="0">
              <a:buNone/>
            </a:pPr>
            <a:endParaRPr lang="en-US" sz="2000" i="1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961116" y="3851461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ctr"/>
            <a:r>
              <a:rPr lang="en-US" sz="1400" b="1" dirty="0">
                <a:latin typeface="Trebuchet MS" pitchFamily="34" charset="0"/>
              </a:rPr>
              <a:t>Skills </a:t>
            </a:r>
            <a:r>
              <a:rPr lang="en-US" sz="1400" b="1" dirty="0" smtClean="0">
                <a:latin typeface="Trebuchet MS" pitchFamily="34" charset="0"/>
              </a:rPr>
              <a:t>off </a:t>
            </a:r>
            <a:r>
              <a:rPr lang="en-US" sz="1400" b="1" dirty="0">
                <a:latin typeface="Trebuchet MS" pitchFamily="34" charset="0"/>
              </a:rPr>
              <a:t>the job</a:t>
            </a:r>
          </a:p>
          <a:p>
            <a:pPr algn="ctr"/>
            <a:endParaRPr lang="en-US" sz="2000" dirty="0"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 smtClean="0"/>
              <a:t>Logical Thinking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 smtClean="0"/>
              <a:t>Technical Understanding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 smtClean="0"/>
              <a:t>AQ (Adversity Quotient)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 smtClean="0"/>
              <a:t>Creativity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 smtClean="0"/>
              <a:t>Time Management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200" dirty="0" smtClean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511740" y="3863175"/>
            <a:ext cx="2453640" cy="200821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r>
              <a:rPr lang="en-US" sz="1400" i="1" dirty="0" smtClean="0">
                <a:latin typeface="Trebuchet MS" pitchFamily="34" charset="0"/>
              </a:rPr>
              <a:t>Successful Training always covers Skills and Competences from all areas (Skills on / off / near the job)!</a:t>
            </a:r>
          </a:p>
          <a:p>
            <a:endParaRPr lang="en-US" sz="1200" i="1" dirty="0">
              <a:latin typeface="Trebuchet MS" pitchFamily="34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3" y="3880018"/>
            <a:ext cx="1783080" cy="195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Skills &amp; Competences in DVET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6" y="152398"/>
            <a:ext cx="734877" cy="4733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046" y="1284514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DUAL </a:t>
            </a:r>
            <a:r>
              <a:rPr lang="en-US" dirty="0" smtClean="0"/>
              <a:t>process made in Thailand!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Examination Procedure 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635186" y="2620546"/>
            <a:ext cx="1125185" cy="57930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rebuchet MS" panose="020B0603020202020204" pitchFamily="34" charset="0"/>
              </a:rPr>
              <a:t>theoretical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8971" y="2636130"/>
            <a:ext cx="1515108" cy="56372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t</a:t>
            </a:r>
            <a:r>
              <a:rPr lang="en-US" sz="1400" dirty="0" smtClean="0">
                <a:latin typeface="Trebuchet MS" panose="020B0603020202020204" pitchFamily="34" charset="0"/>
              </a:rPr>
              <a:t>heoretical work 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46571" y="2600220"/>
            <a:ext cx="838200" cy="599634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40%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1988971" y="3642357"/>
            <a:ext cx="2354515" cy="54809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trategy work task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5646571" y="3645933"/>
            <a:ext cx="838200" cy="1839921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60%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635184" y="3642357"/>
            <a:ext cx="1220559" cy="18434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practical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1981287" y="4294381"/>
            <a:ext cx="2362199" cy="539448"/>
          </a:xfrm>
          <a:prstGeom prst="roundRect">
            <a:avLst>
              <a:gd name="adj" fmla="val 13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execution work task 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4514465" y="4281665"/>
            <a:ext cx="972847" cy="56488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 h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4514465" y="3642985"/>
            <a:ext cx="952102" cy="54747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0,5 h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14465" y="2647698"/>
            <a:ext cx="952102" cy="552156"/>
          </a:xfrm>
          <a:prstGeom prst="roundRect">
            <a:avLst>
              <a:gd name="adj" fmla="val 14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1,5 h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1981291" y="4952452"/>
            <a:ext cx="2362196" cy="53340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r>
              <a:rPr lang="en-US" sz="1400" dirty="0" smtClean="0"/>
              <a:t>ontrol work task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4514465" y="4944138"/>
            <a:ext cx="952102" cy="54171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2h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683941" y="2620546"/>
            <a:ext cx="659545" cy="28965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A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683940" y="2913982"/>
            <a:ext cx="659546" cy="28587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B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35185" y="3428454"/>
            <a:ext cx="501138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199" y="1254336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DUAL </a:t>
            </a:r>
            <a:r>
              <a:rPr lang="en-US" dirty="0" smtClean="0"/>
              <a:t>process made in Germany! </a:t>
            </a:r>
            <a:endParaRPr lang="en-US" dirty="0"/>
          </a:p>
        </p:txBody>
      </p:sp>
      <p:pic>
        <p:nvPicPr>
          <p:cNvPr id="31" name="Picture 1" descr="90d71426c42c388271377f45b4543c81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22" y="1926771"/>
            <a:ext cx="1474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92153" y="1926771"/>
            <a:ext cx="5892618" cy="450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b="1" dirty="0" smtClean="0"/>
              <a:t>PAL Examination</a:t>
            </a:r>
            <a:endParaRPr lang="de-DE" altLang="en-US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German Standard Examination (PAL)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00401" y="1524000"/>
            <a:ext cx="4800600" cy="457200"/>
          </a:xfr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en-US" dirty="0" smtClean="0"/>
              <a:t>What is PAL?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2209800"/>
            <a:ext cx="487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PAL is the development center for examination </a:t>
            </a:r>
            <a:r>
              <a:rPr lang="en-US" sz="1600" dirty="0" smtClean="0"/>
              <a:t>questions and </a:t>
            </a:r>
            <a:r>
              <a:rPr lang="en-US" sz="1600" dirty="0"/>
              <a:t>training materials in </a:t>
            </a:r>
            <a:r>
              <a:rPr lang="en-US" sz="1600" b="1" dirty="0"/>
              <a:t>industrial/technica</a:t>
            </a:r>
            <a:r>
              <a:rPr lang="en-US" sz="1600" dirty="0"/>
              <a:t>l </a:t>
            </a:r>
            <a:r>
              <a:rPr lang="en-US" sz="1600" b="1" dirty="0" smtClean="0"/>
              <a:t>professions</a:t>
            </a:r>
            <a:r>
              <a:rPr lang="en-US" sz="1600" dirty="0" smtClean="0"/>
              <a:t> within </a:t>
            </a:r>
            <a:r>
              <a:rPr lang="en-US" sz="1600" dirty="0"/>
              <a:t>the </a:t>
            </a:r>
            <a:r>
              <a:rPr lang="en-US" sz="1600" b="1" dirty="0"/>
              <a:t>dual system for vocational training.</a:t>
            </a:r>
          </a:p>
          <a:p>
            <a:pPr algn="just"/>
            <a:r>
              <a:rPr lang="en-US" sz="1600" dirty="0"/>
              <a:t>The PAL of IHK Region Stuttgart was founded in </a:t>
            </a:r>
            <a:r>
              <a:rPr lang="en-US" sz="1600" dirty="0" smtClean="0"/>
              <a:t>1948 as </a:t>
            </a:r>
            <a:r>
              <a:rPr lang="en-US" sz="1600" dirty="0"/>
              <a:t>a joint institution of the Chambers of Industry </a:t>
            </a:r>
            <a:r>
              <a:rPr lang="en-US" sz="1600" dirty="0" smtClean="0"/>
              <a:t>and Commerce </a:t>
            </a:r>
            <a:r>
              <a:rPr lang="en-US" sz="1600" dirty="0"/>
              <a:t>(IHKs) in order to promote </a:t>
            </a:r>
            <a:r>
              <a:rPr lang="en-US" sz="1600" dirty="0" smtClean="0"/>
              <a:t>the development</a:t>
            </a:r>
            <a:r>
              <a:rPr lang="en-US" sz="1600" dirty="0"/>
              <a:t> </a:t>
            </a:r>
            <a:r>
              <a:rPr lang="en-US" sz="1600" dirty="0" smtClean="0"/>
              <a:t>of </a:t>
            </a:r>
            <a:r>
              <a:rPr lang="en-US" sz="1600" dirty="0"/>
              <a:t>industrial/technical examinations. </a:t>
            </a:r>
            <a:endParaRPr lang="en-US" sz="1600" dirty="0" smtClean="0"/>
          </a:p>
          <a:p>
            <a:pPr algn="just"/>
            <a:r>
              <a:rPr lang="en-US" sz="1600" dirty="0" smtClean="0"/>
              <a:t>Since </a:t>
            </a:r>
            <a:r>
              <a:rPr lang="en-US" sz="1600" dirty="0"/>
              <a:t>then, </a:t>
            </a:r>
            <a:r>
              <a:rPr lang="en-US" sz="1600" dirty="0" smtClean="0"/>
              <a:t>the PAL Examination has been established as a </a:t>
            </a:r>
            <a:r>
              <a:rPr lang="en-US" sz="1600" b="1" dirty="0" smtClean="0"/>
              <a:t>German Standard Examination </a:t>
            </a:r>
            <a:r>
              <a:rPr lang="en-US" sz="1600" dirty="0" smtClean="0"/>
              <a:t>which is c</a:t>
            </a:r>
            <a:r>
              <a:rPr lang="en-US" sz="1600" b="1" dirty="0" smtClean="0"/>
              <a:t>omparable all over Germany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0" y="1540423"/>
            <a:ext cx="2411804" cy="32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Covered Professions </a:t>
            </a:r>
            <a:endParaRPr lang="en-US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553508" y="1343879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marL="0" indent="0">
              <a:buNone/>
            </a:pPr>
            <a:endParaRPr lang="en-US" sz="2000" i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71800" y="1343879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ctr"/>
            <a:endParaRPr lang="en-US" sz="1600" dirty="0">
              <a:latin typeface="Trebuchet MS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2386" y="1343878"/>
            <a:ext cx="4245814" cy="4447321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just"/>
            <a:r>
              <a:rPr lang="en-US" sz="1600" dirty="0" smtClean="0"/>
              <a:t>As </a:t>
            </a:r>
            <a:r>
              <a:rPr lang="en-US" sz="1600" dirty="0"/>
              <a:t>the central examination institution of the IHKs, PAL </a:t>
            </a:r>
            <a:r>
              <a:rPr lang="en-US" sz="1600" dirty="0" smtClean="0"/>
              <a:t> covers </a:t>
            </a:r>
            <a:r>
              <a:rPr lang="en-US" sz="1600" dirty="0"/>
              <a:t>a wide spectrum of industrial/technical </a:t>
            </a:r>
            <a:r>
              <a:rPr lang="en-US" sz="1600" dirty="0" smtClean="0"/>
              <a:t>professions</a:t>
            </a:r>
            <a:r>
              <a:rPr lang="en-US" sz="1600" dirty="0"/>
              <a:t>. Currently, it provides </a:t>
            </a:r>
            <a:r>
              <a:rPr lang="en-US" sz="1600" b="1" dirty="0" smtClean="0"/>
              <a:t>theoretical, </a:t>
            </a:r>
            <a:r>
              <a:rPr lang="en-US" sz="1600" b="1" dirty="0"/>
              <a:t>practical and </a:t>
            </a:r>
            <a:r>
              <a:rPr lang="en-US" sz="1600" b="1" dirty="0" smtClean="0"/>
              <a:t>integrated </a:t>
            </a:r>
            <a:r>
              <a:rPr lang="en-US" sz="1600" b="1" dirty="0"/>
              <a:t>intermediate</a:t>
            </a:r>
            <a:r>
              <a:rPr lang="en-US" sz="1600" dirty="0"/>
              <a:t> and final examinations for </a:t>
            </a:r>
            <a:r>
              <a:rPr lang="en-US" sz="1600" b="1" dirty="0"/>
              <a:t>131 </a:t>
            </a:r>
            <a:r>
              <a:rPr lang="en-US" sz="1600" b="1" dirty="0" smtClean="0"/>
              <a:t>Professions.</a:t>
            </a:r>
          </a:p>
          <a:p>
            <a:endParaRPr lang="en-US" sz="1600" dirty="0" smtClean="0"/>
          </a:p>
          <a:p>
            <a:pPr algn="just"/>
            <a:r>
              <a:rPr lang="en-US" sz="1600" dirty="0" smtClean="0"/>
              <a:t>First PAL Examination usually after </a:t>
            </a:r>
            <a:r>
              <a:rPr lang="en-US" sz="1600" b="1" dirty="0" smtClean="0"/>
              <a:t>18 month</a:t>
            </a:r>
            <a:r>
              <a:rPr lang="en-US" sz="1600" dirty="0" smtClean="0"/>
              <a:t> of apprenticeship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. About 50% of all the professions covered by PAL are in the metal and plastics technology sector. 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12" y="1292898"/>
            <a:ext cx="3114675" cy="485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Skills screened in Examinations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54041" y="1832262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marL="0" indent="0">
              <a:buNone/>
            </a:pPr>
            <a:endParaRPr lang="en-US" sz="2000" i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72333" y="1832262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ctr"/>
            <a:endParaRPr lang="en-US" sz="1600" dirty="0">
              <a:latin typeface="Trebuchet MS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2920" y="1832262"/>
            <a:ext cx="2453640" cy="2008218"/>
          </a:xfrm>
          <a:prstGeom prst="roundRect">
            <a:avLst>
              <a:gd name="adj" fmla="val 0"/>
            </a:avLst>
          </a:prstGeom>
          <a:solidFill>
            <a:srgbClr val="376092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t"/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PAL </a:t>
            </a:r>
          </a:p>
          <a:p>
            <a:pPr marL="0" indent="0" algn="ctr">
              <a:buNone/>
            </a:pPr>
            <a:r>
              <a:rPr lang="en-US" b="1" dirty="0" smtClean="0"/>
              <a:t>REQUIREMENTS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2920" y="3942837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" y="4063835"/>
            <a:ext cx="2094872" cy="16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91" y="1901407"/>
            <a:ext cx="2240279" cy="1609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72333" y="3931123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ctr"/>
            <a:endParaRPr lang="en-US" sz="1600" dirty="0">
              <a:latin typeface="Trebuchet MS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22957" y="3942837"/>
            <a:ext cx="2453640" cy="2008218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ctr"/>
            <a:endParaRPr lang="en-US" sz="1600" dirty="0">
              <a:latin typeface="Trebuchet MS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48" y="4063835"/>
            <a:ext cx="2255825" cy="1493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72" y="4016350"/>
            <a:ext cx="2212006" cy="1540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66" y="1901407"/>
            <a:ext cx="1970373" cy="1527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84777" y="3378815"/>
            <a:ext cx="24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Logical thinking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3583" y="3378815"/>
            <a:ext cx="24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Problem solving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647362" y="5477676"/>
            <a:ext cx="24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Work planning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4777" y="5477676"/>
            <a:ext cx="24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Teamwork</a:t>
            </a:r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Examination Procedure </a:t>
            </a:r>
            <a:endParaRPr lang="en-US" sz="2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4580" y="1435655"/>
            <a:ext cx="7534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Theoretical Part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smtClean="0"/>
              <a:t>Task A: Multiply Choice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smtClean="0"/>
              <a:t>Task B: Written task </a:t>
            </a:r>
          </a:p>
          <a:p>
            <a:pPr marL="742950" lvl="1" indent="-285750">
              <a:buFont typeface="Wingdings"/>
              <a:buChar char="à"/>
            </a:pPr>
            <a:r>
              <a:rPr lang="en-US" sz="1600" i="1" dirty="0" smtClean="0">
                <a:sym typeface="Wingdings" panose="05000000000000000000" pitchFamily="2" charset="2"/>
              </a:rPr>
              <a:t>Timeframe related to professions</a:t>
            </a:r>
          </a:p>
          <a:p>
            <a:endParaRPr lang="en-US" sz="1600" i="1" dirty="0" smtClean="0"/>
          </a:p>
          <a:p>
            <a:r>
              <a:rPr lang="en-US" sz="1600" b="1" dirty="0" smtClean="0"/>
              <a:t>2.    Practical Part</a:t>
            </a:r>
          </a:p>
          <a:p>
            <a:pPr algn="just"/>
            <a:r>
              <a:rPr lang="en-US" sz="1600" dirty="0" smtClean="0"/>
              <a:t>The practical Examinations are tailor-made for the individual professions and mainly screen the technical understanding, as well as problem solving skills, and the ability of planning work tasks. </a:t>
            </a:r>
          </a:p>
          <a:p>
            <a:endParaRPr lang="en-US" dirty="0"/>
          </a:p>
        </p:txBody>
      </p:sp>
      <p:pic>
        <p:nvPicPr>
          <p:cNvPr id="25" name="Picture 2" descr="P:\GTdee\Logos and photos\Photos 2014\PAL Exam\For Linkdin\DSC01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3" y="4267200"/>
            <a:ext cx="2412050" cy="181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87" y="4267199"/>
            <a:ext cx="2413362" cy="181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96" y="4267200"/>
            <a:ext cx="2414987" cy="181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5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Evaluation and Certification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905000"/>
            <a:ext cx="8239125" cy="16859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1394" y="273123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1800" y="242643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267280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24564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290" y="4267200"/>
            <a:ext cx="5426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Just </a:t>
            </a:r>
            <a:r>
              <a:rPr lang="en-US" b="1" u="sng" dirty="0" smtClean="0"/>
              <a:t>one</a:t>
            </a:r>
            <a:r>
              <a:rPr lang="en-US" dirty="0" smtClean="0"/>
              <a:t> answer can be selected!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Timeframe as announced in Examination!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Task </a:t>
            </a:r>
            <a:r>
              <a:rPr lang="en-US" b="1" dirty="0"/>
              <a:t>A = 40% </a:t>
            </a:r>
            <a:r>
              <a:rPr lang="en-US" dirty="0"/>
              <a:t>/ Task </a:t>
            </a:r>
            <a:r>
              <a:rPr lang="en-US" b="1" dirty="0"/>
              <a:t>B = 60 </a:t>
            </a:r>
            <a:r>
              <a:rPr lang="en-US" b="1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Examination is passed if </a:t>
            </a:r>
            <a:r>
              <a:rPr lang="en-US" b="1" u="sng" dirty="0" smtClean="0"/>
              <a:t>more than half </a:t>
            </a:r>
            <a:r>
              <a:rPr lang="en-US" dirty="0" smtClean="0"/>
              <a:t>of the total score is achieved!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7590" y="3897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Evaluation Procedure: </a:t>
            </a:r>
            <a:endParaRPr lang="en-US" b="1" i="1" dirty="0"/>
          </a:p>
        </p:txBody>
      </p:sp>
      <p:pic>
        <p:nvPicPr>
          <p:cNvPr id="15" name="Picture 1" descr="90d71426c42c388271377f45b4543c81_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10" y="3590925"/>
            <a:ext cx="1474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2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Qualification System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89577"/>
              </p:ext>
            </p:extLst>
          </p:nvPr>
        </p:nvGraphicFramePr>
        <p:xfrm>
          <a:off x="364580" y="1553478"/>
          <a:ext cx="7391400" cy="354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27575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GTDEE </a:t>
                      </a:r>
                      <a:r>
                        <a:rPr lang="en-US" sz="2400" dirty="0" smtClean="0">
                          <a:effectLst/>
                        </a:rPr>
                        <a:t>Qualification System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Points in percent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Grade in  letters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Grade</a:t>
                      </a:r>
                      <a:r>
                        <a:rPr lang="en-US" sz="1100" baseline="0" dirty="0" smtClean="0">
                          <a:effectLst/>
                        </a:rPr>
                        <a:t> in Numbers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35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100 -92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35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91 -87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35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86 – 81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35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80 -74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35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73 - 67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35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66 -59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35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58 -50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  <a:tr h="35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102647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IHK Qualification System Germany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0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Career Development </a:t>
            </a:r>
          </a:p>
        </p:txBody>
      </p:sp>
      <p:sp>
        <p:nvSpPr>
          <p:cNvPr id="3" name="Achteck 5"/>
          <p:cNvSpPr/>
          <p:nvPr/>
        </p:nvSpPr>
        <p:spPr>
          <a:xfrm>
            <a:off x="457200" y="3296601"/>
            <a:ext cx="1359302" cy="1345962"/>
          </a:xfrm>
          <a:prstGeom prst="oc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High School</a:t>
            </a:r>
            <a:endParaRPr lang="de-DE" sz="1200" dirty="0"/>
          </a:p>
        </p:txBody>
      </p:sp>
      <p:sp>
        <p:nvSpPr>
          <p:cNvPr id="6" name="Achteck 5"/>
          <p:cNvSpPr/>
          <p:nvPr/>
        </p:nvSpPr>
        <p:spPr>
          <a:xfrm>
            <a:off x="1905000" y="3296601"/>
            <a:ext cx="1359302" cy="1345962"/>
          </a:xfrm>
          <a:prstGeom prst="octagon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Lower Voc. Education</a:t>
            </a:r>
            <a:endParaRPr lang="de-DE" sz="1200" dirty="0"/>
          </a:p>
        </p:txBody>
      </p:sp>
      <p:sp>
        <p:nvSpPr>
          <p:cNvPr id="7" name="Achteck 5"/>
          <p:cNvSpPr/>
          <p:nvPr/>
        </p:nvSpPr>
        <p:spPr>
          <a:xfrm>
            <a:off x="2950029" y="2286000"/>
            <a:ext cx="1359302" cy="1345962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GTDEE Apprentice</a:t>
            </a:r>
          </a:p>
          <a:p>
            <a:pPr algn="ctr"/>
            <a:r>
              <a:rPr lang="de-DE" sz="1200" i="1" dirty="0" smtClean="0"/>
              <a:t>(Higher Voc. Ed.)</a:t>
            </a:r>
          </a:p>
        </p:txBody>
      </p:sp>
      <p:sp>
        <p:nvSpPr>
          <p:cNvPr id="8" name="Achteck 5"/>
          <p:cNvSpPr/>
          <p:nvPr/>
        </p:nvSpPr>
        <p:spPr>
          <a:xfrm>
            <a:off x="4386943" y="2286000"/>
            <a:ext cx="1359302" cy="1345962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GTDEE PLUS Apprentice</a:t>
            </a:r>
          </a:p>
        </p:txBody>
      </p:sp>
      <p:sp>
        <p:nvSpPr>
          <p:cNvPr id="9" name="Achteck 5"/>
          <p:cNvSpPr/>
          <p:nvPr/>
        </p:nvSpPr>
        <p:spPr>
          <a:xfrm>
            <a:off x="5389841" y="3296601"/>
            <a:ext cx="1359302" cy="1345962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GTDEE Mentor Programme</a:t>
            </a:r>
          </a:p>
        </p:txBody>
      </p:sp>
      <p:sp>
        <p:nvSpPr>
          <p:cNvPr id="10" name="Achteck 5"/>
          <p:cNvSpPr/>
          <p:nvPr/>
        </p:nvSpPr>
        <p:spPr>
          <a:xfrm>
            <a:off x="6854232" y="3296601"/>
            <a:ext cx="1359302" cy="1345962"/>
          </a:xfrm>
          <a:prstGeom prst="octagon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MEISTER Programme  </a:t>
            </a:r>
            <a:r>
              <a:rPr lang="de-DE" sz="1200" i="1" dirty="0" smtClean="0"/>
              <a:t>(University Degree)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pic>
        <p:nvPicPr>
          <p:cNvPr id="2051" name="Picture 3" descr="S:\GTDEE\12 Logos and photos\Photos 2015\01 Digital Photos for Flyers\shutterstock_823978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7" y="1624646"/>
            <a:ext cx="1575753" cy="15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GTDEE\12 Logos and photos\Photos 2015\01 Digital Photos for Flyers\shutterstock_104179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64" y="1812545"/>
            <a:ext cx="1214438" cy="14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02" y="3704458"/>
            <a:ext cx="2125539" cy="183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4" y="2422738"/>
            <a:ext cx="70389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Perception of DUAL 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1404254" y="2422738"/>
            <a:ext cx="1709057" cy="1120988"/>
          </a:xfrm>
          <a:prstGeom prst="cloudCallou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94" y="2602232"/>
            <a:ext cx="1095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773382" y="2422738"/>
            <a:ext cx="1709057" cy="1120988"/>
          </a:xfrm>
          <a:prstGeom prst="cloudCallou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397" y="366395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Learning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Student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Teacher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Lesson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Knowledge  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366395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Working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Employee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Supervisor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Production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Earning</a:t>
            </a:r>
          </a:p>
          <a:p>
            <a:r>
              <a:rPr lang="en-US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87" y="2537399"/>
            <a:ext cx="864645" cy="8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7234" y="1895475"/>
            <a:ext cx="3902620" cy="450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b="1" dirty="0" smtClean="0"/>
              <a:t>College</a:t>
            </a:r>
            <a:endParaRPr lang="de-DE" altLang="en-US" b="1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28454" y="1895475"/>
            <a:ext cx="3385974" cy="450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b="1" dirty="0" smtClean="0"/>
              <a:t>Company </a:t>
            </a:r>
            <a:endParaRPr lang="de-DE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4219" y="129540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DUAL </a:t>
            </a:r>
            <a:r>
              <a:rPr lang="en-US" dirty="0" smtClean="0"/>
              <a:t>process theory of thought!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Career Path Development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7" y="1567543"/>
            <a:ext cx="63436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9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6081" y="1371600"/>
            <a:ext cx="4096790" cy="4572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 smtClean="0"/>
              <a:t>Follow us 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4736" y="2030672"/>
            <a:ext cx="449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GTCC:</a:t>
            </a:r>
          </a:p>
          <a:p>
            <a:r>
              <a:rPr lang="en-US" sz="1200" dirty="0">
                <a:hlinkClick r:id="rId2"/>
              </a:rPr>
              <a:t>http://thailand.ahk.de/berufsbildung/gtdee-programm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endParaRPr lang="en-US" sz="1400" dirty="0"/>
          </a:p>
          <a:p>
            <a:r>
              <a:rPr lang="en-US" sz="1400" b="1" dirty="0" smtClean="0"/>
              <a:t>GTDEE Website: </a:t>
            </a:r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gtdee.com/en</a:t>
            </a:r>
            <a:endParaRPr lang="en-US" sz="1200" dirty="0" smtClean="0"/>
          </a:p>
          <a:p>
            <a:endParaRPr lang="en-US" sz="1400" dirty="0"/>
          </a:p>
          <a:p>
            <a:r>
              <a:rPr lang="en-US" sz="1400" b="1" dirty="0" smtClean="0"/>
              <a:t>Facebook: </a:t>
            </a:r>
          </a:p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th-th.facebook.com/Gtdeeproject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400" b="1" dirty="0"/>
              <a:t>LinkedIn: </a:t>
            </a:r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th.linkedin.com/pub/gtdee-thailand/88/b53/710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4" y="5802752"/>
            <a:ext cx="828393" cy="13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4" y="4886354"/>
            <a:ext cx="1197429" cy="91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0924" y="452366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Supported by: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3" y="1851340"/>
            <a:ext cx="2057401" cy="267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6" y="152398"/>
            <a:ext cx="734877" cy="4733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9724" y="517409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Philipp </a:t>
            </a:r>
            <a:r>
              <a:rPr lang="en-US" sz="1400" b="1" dirty="0" err="1" smtClean="0"/>
              <a:t>Dreher</a:t>
            </a:r>
            <a:r>
              <a:rPr lang="en-US" sz="1400" b="1" dirty="0" smtClean="0"/>
              <a:t> </a:t>
            </a:r>
            <a:endParaRPr lang="en-US" sz="1400" b="1" dirty="0"/>
          </a:p>
          <a:p>
            <a:pPr algn="ctr"/>
            <a:r>
              <a:rPr lang="de-DE" sz="1400" dirty="0" smtClean="0"/>
              <a:t>GTDEE Project </a:t>
            </a:r>
            <a:r>
              <a:rPr lang="de-DE" sz="1400" dirty="0"/>
              <a:t>Director</a:t>
            </a:r>
            <a:endParaRPr lang="en-US" sz="1400" dirty="0"/>
          </a:p>
          <a:p>
            <a:pPr algn="ctr"/>
            <a:r>
              <a:rPr lang="en-US" sz="1400" dirty="0"/>
              <a:t>GERMAN-THAI CHAMBER OF </a:t>
            </a:r>
            <a:r>
              <a:rPr lang="en-US" sz="1400" dirty="0" smtClean="0"/>
              <a:t>COMMERCE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Dual Confusion </a:t>
            </a:r>
            <a:endParaRPr lang="en-US" sz="2800" dirty="0"/>
          </a:p>
        </p:txBody>
      </p:sp>
      <p:pic>
        <p:nvPicPr>
          <p:cNvPr id="3" name="Picture 31" descr="schloss-zylinder-geschlo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39" y="3612667"/>
            <a:ext cx="964504" cy="179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key-b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633">
            <a:off x="3122884" y="2329790"/>
            <a:ext cx="872031" cy="166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key-ge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6077" y="2450258"/>
            <a:ext cx="1281850" cy="137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1" y="3428001"/>
            <a:ext cx="115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Company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0989" y="345738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College</a:t>
            </a:r>
            <a:endParaRPr lang="en-US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2785199"/>
            <a:ext cx="2579914" cy="104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03466"/>
            <a:ext cx="2590800" cy="8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0457" y="2287369"/>
            <a:ext cx="25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Dual Confusion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90457" y="4382565"/>
            <a:ext cx="25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Dual Solution </a:t>
            </a:r>
            <a:endParaRPr lang="en-US" dirty="0"/>
          </a:p>
        </p:txBody>
      </p:sp>
      <p:pic>
        <p:nvPicPr>
          <p:cNvPr id="13" name="Picture 21" descr="schloss-zylin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37" y="3612667"/>
            <a:ext cx="911507" cy="179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3291" y="461732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DUAL</a:t>
            </a:r>
            <a:endParaRPr lang="en-US" sz="1400" b="1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81000" y="1444633"/>
            <a:ext cx="7489370" cy="450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e-DE" altLang="en-US" b="1" dirty="0" smtClean="0"/>
              <a:t>Key to Dual Vocational Education and Training (DVET) </a:t>
            </a:r>
            <a:endParaRPr lang="de-DE" altLang="en-US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70" y="3834546"/>
            <a:ext cx="904792" cy="146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DUAL Process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9" y="1606516"/>
            <a:ext cx="4645569" cy="458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447800"/>
            <a:ext cx="24160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DUAL </a:t>
            </a:r>
          </a:p>
          <a:p>
            <a:endParaRPr lang="en-US" sz="1600" i="1" dirty="0"/>
          </a:p>
          <a:p>
            <a:r>
              <a:rPr lang="en-US" sz="1600" i="1" dirty="0" smtClean="0"/>
              <a:t>Dual Vocational Education includes at least: </a:t>
            </a:r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smtClean="0"/>
              <a:t>2 Learning venues</a:t>
            </a:r>
            <a:endParaRPr lang="en-US" b="1" dirty="0" smtClean="0"/>
          </a:p>
          <a:p>
            <a:r>
              <a:rPr lang="en-US" sz="1600" b="1" dirty="0" smtClean="0"/>
              <a:t>2 </a:t>
            </a:r>
            <a:r>
              <a:rPr lang="en-US" sz="1600" b="1" dirty="0"/>
              <a:t>A</a:t>
            </a:r>
            <a:r>
              <a:rPr lang="en-US" sz="1600" b="1" dirty="0" smtClean="0"/>
              <a:t>pprenticeship mentors </a:t>
            </a:r>
          </a:p>
          <a:p>
            <a:r>
              <a:rPr lang="en-US" sz="1600" b="1" dirty="0" smtClean="0"/>
              <a:t>2 Curricula</a:t>
            </a:r>
          </a:p>
          <a:p>
            <a:r>
              <a:rPr lang="en-US" sz="1600" b="1" dirty="0" smtClean="0"/>
              <a:t>2 Examinations </a:t>
            </a:r>
          </a:p>
          <a:p>
            <a:r>
              <a:rPr lang="en-US" sz="1600" b="1" dirty="0"/>
              <a:t>2 Certificates</a:t>
            </a:r>
          </a:p>
          <a:p>
            <a:endParaRPr lang="en-US" sz="1600" b="1" dirty="0" smtClean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219" y="129540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DUAL </a:t>
            </a:r>
            <a:r>
              <a:rPr lang="en-US" dirty="0" smtClean="0"/>
              <a:t>process made in Germany!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Curricula Guideline 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" y="1766890"/>
            <a:ext cx="35433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9516469"/>
              </p:ext>
            </p:extLst>
          </p:nvPr>
        </p:nvGraphicFramePr>
        <p:xfrm>
          <a:off x="4463142" y="1895817"/>
          <a:ext cx="3352800" cy="308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34742" y="202333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Occupational Sectors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Duration of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Skills &amp; Competences 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34742" y="3053108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Subjects College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Methods and Medias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Learning Aids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34742" y="414303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Examinations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Certifications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286" y="129540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DUAL </a:t>
            </a:r>
            <a:r>
              <a:rPr lang="en-US" dirty="0" smtClean="0"/>
              <a:t>process made in Germany!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Curricula Guideline </a:t>
            </a:r>
            <a:endParaRPr lang="en-US" sz="2800" dirty="0"/>
          </a:p>
        </p:txBody>
      </p:sp>
      <p:sp>
        <p:nvSpPr>
          <p:cNvPr id="29" name="Pentagon 28"/>
          <p:cNvSpPr/>
          <p:nvPr/>
        </p:nvSpPr>
        <p:spPr>
          <a:xfrm>
            <a:off x="397490" y="1615914"/>
            <a:ext cx="1767840" cy="91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Input</a:t>
            </a:r>
          </a:p>
          <a:p>
            <a:pPr algn="ctr"/>
            <a:r>
              <a:rPr lang="en-US" sz="1400" dirty="0" smtClean="0"/>
              <a:t>(Guidelines)</a:t>
            </a:r>
            <a:endParaRPr lang="en-US" sz="1400" dirty="0"/>
          </a:p>
        </p:txBody>
      </p:sp>
      <p:sp>
        <p:nvSpPr>
          <p:cNvPr id="30" name="Pentagon 29"/>
          <p:cNvSpPr/>
          <p:nvPr/>
        </p:nvSpPr>
        <p:spPr>
          <a:xfrm>
            <a:off x="4146530" y="1615914"/>
            <a:ext cx="1737360" cy="91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Output</a:t>
            </a:r>
          </a:p>
          <a:p>
            <a:pPr algn="ctr"/>
            <a:r>
              <a:rPr lang="en-US" sz="1400" dirty="0" smtClean="0"/>
              <a:t> (Success)</a:t>
            </a:r>
            <a:endParaRPr lang="en-US" sz="1400" dirty="0"/>
          </a:p>
        </p:txBody>
      </p:sp>
      <p:sp>
        <p:nvSpPr>
          <p:cNvPr id="31" name="Pentagon 30"/>
          <p:cNvSpPr/>
          <p:nvPr/>
        </p:nvSpPr>
        <p:spPr>
          <a:xfrm>
            <a:off x="2302490" y="1615914"/>
            <a:ext cx="1722120" cy="91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Process</a:t>
            </a:r>
            <a:r>
              <a:rPr lang="en-US" dirty="0" smtClean="0"/>
              <a:t> </a:t>
            </a:r>
            <a:r>
              <a:rPr lang="en-US" sz="1400" dirty="0" smtClean="0"/>
              <a:t>(Lessons)</a:t>
            </a:r>
            <a:endParaRPr lang="en-US" sz="1400" dirty="0"/>
          </a:p>
        </p:txBody>
      </p:sp>
      <p:sp>
        <p:nvSpPr>
          <p:cNvPr id="32" name="Pentagon 31"/>
          <p:cNvSpPr/>
          <p:nvPr/>
        </p:nvSpPr>
        <p:spPr>
          <a:xfrm>
            <a:off x="6036290" y="1615914"/>
            <a:ext cx="1676400" cy="9144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Outcome</a:t>
            </a:r>
            <a:r>
              <a:rPr lang="en-US" dirty="0" smtClean="0"/>
              <a:t> </a:t>
            </a:r>
            <a:r>
              <a:rPr lang="en-US" sz="1400" dirty="0"/>
              <a:t>(Skills)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7490" y="2804633"/>
            <a:ext cx="1310640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Ordinance VET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School Curricula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Job Training Plan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Workshops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302490" y="2804633"/>
            <a:ext cx="131064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Learning Environment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Methods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Media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146530" y="2804633"/>
            <a:ext cx="1310640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Learning success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Learning objectives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Assessment  of Learning Objectives 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036290" y="2804633"/>
            <a:ext cx="1310640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Professional skills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Competences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397490" y="4751392"/>
            <a:ext cx="1767841" cy="590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Learning environment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2492" y="4751392"/>
            <a:ext cx="1722120" cy="590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Learning and working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46531" y="4751392"/>
            <a:ext cx="1737360" cy="5907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Working process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and learning transfer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36291" y="4751392"/>
            <a:ext cx="1676400" cy="5907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Standard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7490" y="5482064"/>
            <a:ext cx="5486400" cy="2953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Learning in  college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7491" y="5872315"/>
            <a:ext cx="5486400" cy="29539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Learning in company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0624" y="5482064"/>
            <a:ext cx="1676400" cy="6731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Confirmation of competences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97491" y="4159785"/>
            <a:ext cx="3627119" cy="5486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Curricula</a:t>
            </a:r>
            <a:endParaRPr lang="en-US" dirty="0"/>
          </a:p>
        </p:txBody>
      </p:sp>
      <p:sp>
        <p:nvSpPr>
          <p:cNvPr id="45" name="Left Arrow 44"/>
          <p:cNvSpPr/>
          <p:nvPr/>
        </p:nvSpPr>
        <p:spPr>
          <a:xfrm>
            <a:off x="4098998" y="4129244"/>
            <a:ext cx="3613692" cy="5791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Examination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4580" y="1246582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DUAL </a:t>
            </a:r>
            <a:r>
              <a:rPr lang="en-US" dirty="0" smtClean="0"/>
              <a:t>process made in Germany!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Corporate purpose  and positioning of the department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4364" y="4242374"/>
            <a:ext cx="3869427" cy="457200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Why we exist?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7791" y="1447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German-Thai Dual Excellence Education (GTDEE)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466" y="4876800"/>
            <a:ext cx="39783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7800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1400" dirty="0"/>
              <a:t>To establish “Premium Standard” from Germany in Dual Vocational Education in Thailand.</a:t>
            </a:r>
          </a:p>
          <a:p>
            <a:pPr marL="179388" lvl="1" indent="-177800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1400" dirty="0"/>
              <a:t>To support the demand of skillful labor in industries. 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399090" y="1333550"/>
            <a:ext cx="3754310" cy="457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How we differentiate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9090" y="2002174"/>
            <a:ext cx="37543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7800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1400" dirty="0"/>
              <a:t>GTDEE can authorize German Certificate for apprentices and trainers</a:t>
            </a:r>
          </a:p>
          <a:p>
            <a:pPr marL="179388" lvl="1" indent="-177800">
              <a:spcBef>
                <a:spcPct val="100000"/>
              </a:spcBef>
              <a:buFont typeface="Arial" pitchFamily="34" charset="0"/>
              <a:buChar char="•"/>
            </a:pPr>
            <a:r>
              <a:rPr lang="en-US" sz="1400" dirty="0"/>
              <a:t>GTDEE provide bright carrier path </a:t>
            </a:r>
            <a:r>
              <a:rPr lang="en-US" sz="1400" dirty="0" smtClean="0"/>
              <a:t>(</a:t>
            </a:r>
            <a:r>
              <a:rPr lang="en-US" sz="1400" dirty="0"/>
              <a:t>focus on a wide field of competences)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287701"/>
            <a:ext cx="4034510" cy="2598498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4399090" y="3276600"/>
            <a:ext cx="3754310" cy="457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M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What is GTDEE?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091" y="3733800"/>
            <a:ext cx="37543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Part of </a:t>
            </a:r>
            <a:r>
              <a:rPr lang="en-US" sz="1400" b="1" dirty="0" err="1"/>
              <a:t>VETnet</a:t>
            </a:r>
            <a:r>
              <a:rPr lang="en-US" sz="1400" dirty="0"/>
              <a:t> </a:t>
            </a:r>
            <a:r>
              <a:rPr lang="en-US" sz="1400" dirty="0" err="1"/>
              <a:t>Programme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Dual </a:t>
            </a:r>
            <a:r>
              <a:rPr lang="en-US" sz="1400" b="1" dirty="0"/>
              <a:t>Vocational </a:t>
            </a:r>
            <a:r>
              <a:rPr lang="en-US" sz="1400" dirty="0"/>
              <a:t>Education </a:t>
            </a:r>
            <a:r>
              <a:rPr lang="en-US" sz="1400" dirty="0" err="1"/>
              <a:t>Programme</a:t>
            </a:r>
            <a:r>
              <a:rPr lang="en-US" sz="1400" dirty="0"/>
              <a:t> of  </a:t>
            </a:r>
            <a:r>
              <a:rPr lang="en-US" sz="1400" dirty="0" smtClean="0"/>
              <a:t>GTCC </a:t>
            </a:r>
            <a:r>
              <a:rPr lang="en-US" sz="1400" dirty="0"/>
              <a:t>(</a:t>
            </a:r>
            <a:r>
              <a:rPr lang="en-US" sz="1400" dirty="0" smtClean="0"/>
              <a:t>AHK-Thailand)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Two </a:t>
            </a:r>
            <a:r>
              <a:rPr lang="en-US" sz="1400" b="1" dirty="0"/>
              <a:t>year </a:t>
            </a:r>
            <a:r>
              <a:rPr lang="en-US" sz="1400" dirty="0"/>
              <a:t>vocational education </a:t>
            </a:r>
            <a:r>
              <a:rPr lang="en-US" sz="1400" dirty="0" err="1"/>
              <a:t>programme</a:t>
            </a:r>
            <a:r>
              <a:rPr lang="en-US" sz="1400" dirty="0"/>
              <a:t> </a:t>
            </a:r>
            <a:r>
              <a:rPr lang="en-US" sz="1400" dirty="0" smtClean="0"/>
              <a:t>with </a:t>
            </a:r>
            <a:r>
              <a:rPr lang="en-US" sz="1400" dirty="0"/>
              <a:t>dual </a:t>
            </a:r>
            <a:r>
              <a:rPr lang="en-US" sz="1400" dirty="0" smtClean="0"/>
              <a:t>approach </a:t>
            </a:r>
            <a:r>
              <a:rPr lang="en-US" sz="1400" i="1" dirty="0" smtClean="0"/>
              <a:t>(</a:t>
            </a:r>
            <a:r>
              <a:rPr lang="en-US" sz="1400" b="1" i="1" dirty="0" smtClean="0"/>
              <a:t>Higher Voc. Education</a:t>
            </a:r>
            <a:r>
              <a:rPr lang="en-US" sz="1400" i="1" dirty="0" smtClean="0"/>
              <a:t>)</a:t>
            </a: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Supported by German and Thai Ministries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German Certification </a:t>
            </a:r>
            <a:r>
              <a:rPr lang="en-US" sz="1400" dirty="0"/>
              <a:t>(AHK-Certificate)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44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Essentials in DUAL Vocational Education </a:t>
            </a:r>
            <a:endParaRPr lang="en-US" sz="2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83218" y="1817212"/>
            <a:ext cx="2194559" cy="1775625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algn="ctr"/>
            <a:r>
              <a:rPr lang="en-US" sz="1400" dirty="0" smtClean="0">
                <a:latin typeface="Trebuchet MS" pitchFamily="34" charset="0"/>
              </a:rPr>
              <a:t>Training is mainly</a:t>
            </a:r>
          </a:p>
          <a:p>
            <a:pPr algn="ctr"/>
            <a:r>
              <a:rPr lang="en-US" sz="1400" dirty="0">
                <a:latin typeface="Trebuchet MS" pitchFamily="34" charset="0"/>
              </a:rPr>
              <a:t>p</a:t>
            </a:r>
            <a:r>
              <a:rPr lang="en-US" sz="1400" dirty="0" smtClean="0">
                <a:latin typeface="Trebuchet MS" pitchFamily="34" charset="0"/>
              </a:rPr>
              <a:t>rovided in the </a:t>
            </a:r>
            <a:r>
              <a:rPr lang="en-US" sz="1400" u="sng" dirty="0" smtClean="0">
                <a:latin typeface="Trebuchet MS" pitchFamily="34" charset="0"/>
              </a:rPr>
              <a:t>company</a:t>
            </a:r>
            <a:r>
              <a:rPr lang="en-US" sz="1400" dirty="0" smtClean="0">
                <a:latin typeface="Trebuchet MS" pitchFamily="34" charset="0"/>
              </a:rPr>
              <a:t>  - </a:t>
            </a:r>
          </a:p>
          <a:p>
            <a:pPr algn="ctr"/>
            <a:r>
              <a:rPr lang="en-US" sz="1400" dirty="0" smtClean="0">
                <a:latin typeface="Trebuchet MS" pitchFamily="34" charset="0"/>
              </a:rPr>
              <a:t>supported by teaching in part-time vocational schools</a:t>
            </a:r>
            <a:endParaRPr lang="en-US" sz="1400" dirty="0">
              <a:latin typeface="Trebuchet MS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3805" y="1817212"/>
            <a:ext cx="2194559" cy="1775625"/>
          </a:xfrm>
          <a:prstGeom prst="roundRect">
            <a:avLst>
              <a:gd name="adj" fmla="val 0"/>
            </a:avLst>
          </a:prstGeom>
          <a:solidFill>
            <a:srgbClr val="376092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t"/>
          <a:lstStyle/>
          <a:p>
            <a:pPr marL="0" indent="0" algn="ctr">
              <a:buNone/>
            </a:pPr>
            <a:r>
              <a:rPr lang="en-US" sz="2000" b="1" dirty="0" smtClean="0"/>
              <a:t>DUAL </a:t>
            </a:r>
          </a:p>
          <a:p>
            <a:pPr marL="0" indent="0" algn="ctr">
              <a:buNone/>
            </a:pPr>
            <a:r>
              <a:rPr lang="en-US" sz="2000" b="1" dirty="0" smtClean="0"/>
              <a:t>VOCATIONAL EDUCATION &amp; TRAINING </a:t>
            </a:r>
            <a:endParaRPr lang="en-US" sz="20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64926" y="3927787"/>
            <a:ext cx="2194559" cy="1775625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marL="0" indent="0">
              <a:buNone/>
            </a:pPr>
            <a:r>
              <a:rPr lang="en-US" sz="1400" b="1" i="1" dirty="0" smtClean="0">
                <a:latin typeface="Trebuchet MS" pitchFamily="34" charset="0"/>
              </a:rPr>
              <a:t>Vocational School:</a:t>
            </a:r>
          </a:p>
          <a:p>
            <a:pPr marL="0" indent="0">
              <a:buNone/>
            </a:pPr>
            <a:r>
              <a:rPr lang="en-US" sz="1400" i="1" dirty="0" smtClean="0">
                <a:latin typeface="Trebuchet MS" pitchFamily="34" charset="0"/>
              </a:rPr>
              <a:t>1-2 days per week on average, on the basis of a framework curriculum </a:t>
            </a:r>
            <a:endParaRPr lang="en-US" sz="1400" i="1" dirty="0">
              <a:latin typeface="Trebuchet MS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83218" y="3927787"/>
            <a:ext cx="2194559" cy="177562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t"/>
          <a:lstStyle/>
          <a:p>
            <a:pPr marL="0" indent="0">
              <a:buNone/>
            </a:pPr>
            <a:r>
              <a:rPr lang="en-US" sz="1400" b="1" i="1" dirty="0" smtClean="0">
                <a:latin typeface="Trebuchet MS" pitchFamily="34" charset="0"/>
              </a:rPr>
              <a:t>Company:</a:t>
            </a:r>
          </a:p>
          <a:p>
            <a:pPr marL="0" indent="0">
              <a:buNone/>
            </a:pPr>
            <a:r>
              <a:rPr lang="en-US" sz="1400" i="1" dirty="0" smtClean="0">
                <a:latin typeface="Trebuchet MS" pitchFamily="34" charset="0"/>
              </a:rPr>
              <a:t>3-4 days a week </a:t>
            </a:r>
          </a:p>
          <a:p>
            <a:pPr marL="0" indent="0">
              <a:buNone/>
            </a:pPr>
            <a:r>
              <a:rPr lang="en-US" sz="1400" i="1" dirty="0">
                <a:latin typeface="Trebuchet MS" pitchFamily="34" charset="0"/>
              </a:rPr>
              <a:t>o</a:t>
            </a:r>
            <a:r>
              <a:rPr lang="en-US" sz="1400" i="1" dirty="0" smtClean="0">
                <a:latin typeface="Trebuchet MS" pitchFamily="34" charset="0"/>
              </a:rPr>
              <a:t>n the basis of training regulations within the framework of a training contract </a:t>
            </a:r>
            <a:endParaRPr lang="en-US" sz="1400" i="1" dirty="0">
              <a:latin typeface="Trebuchet MS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91999744"/>
              </p:ext>
            </p:extLst>
          </p:nvPr>
        </p:nvGraphicFramePr>
        <p:xfrm>
          <a:off x="304799" y="2609570"/>
          <a:ext cx="3230500" cy="3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26" y="1817212"/>
            <a:ext cx="2194559" cy="1796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02770" y="5527384"/>
            <a:ext cx="2514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b="1" i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Joint Responsibility !!!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000" i="1" dirty="0">
                <a:latin typeface="Trebuchet MS" pitchFamily="34" charset="0"/>
              </a:rPr>
              <a:t>because companies are involved in </a:t>
            </a:r>
            <a:endParaRPr lang="de-DE" altLang="de-DE" sz="1000" i="1" dirty="0" smtClean="0"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000" i="1" dirty="0" smtClean="0">
                <a:latin typeface="Trebuchet MS" pitchFamily="34" charset="0"/>
              </a:rPr>
              <a:t>Vocational </a:t>
            </a:r>
            <a:r>
              <a:rPr lang="de-DE" altLang="de-DE" sz="1000" i="1" dirty="0">
                <a:latin typeface="Trebuchet MS" pitchFamily="34" charset="0"/>
              </a:rPr>
              <a:t>Education and Training (VET)</a:t>
            </a:r>
          </a:p>
        </p:txBody>
      </p:sp>
      <p:pic>
        <p:nvPicPr>
          <p:cNvPr id="11" name="Picture 6" descr="freunde rot1 Kontak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" y="3646038"/>
            <a:ext cx="1635420" cy="142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" y="152398"/>
            <a:ext cx="734877" cy="4733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4580" y="129540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DUAL </a:t>
            </a:r>
            <a:r>
              <a:rPr lang="en-US" dirty="0" smtClean="0"/>
              <a:t>process made in Thailand!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GTDEE Strategy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4079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3440" y="1981200"/>
            <a:ext cx="406908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i="1" dirty="0" smtClean="0">
                <a:solidFill>
                  <a:schemeClr val="tx2"/>
                </a:solidFill>
              </a:rPr>
              <a:t>A</a:t>
            </a:r>
            <a:r>
              <a:rPr lang="en-US" sz="1400" b="1" i="1" dirty="0">
                <a:solidFill>
                  <a:schemeClr val="tx2"/>
                </a:solidFill>
              </a:rPr>
              <a:t>: Company &amp; College Selection: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i="1" dirty="0"/>
              <a:t>Company suitability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i="1" dirty="0"/>
              <a:t>Operational suitability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i="1" dirty="0"/>
              <a:t>Personal suitability </a:t>
            </a:r>
            <a:endParaRPr lang="en-US" sz="1400" i="1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1400" i="1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i="1" dirty="0">
                <a:solidFill>
                  <a:schemeClr val="tx2"/>
                </a:solidFill>
              </a:rPr>
              <a:t>B: Student Selection: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400" i="1" dirty="0"/>
              <a:t>Graduate with four required subjects related to selected profession 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i="1" dirty="0"/>
              <a:t>Pass Aptitude Test (practical and theoretical part).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i="1" dirty="0"/>
              <a:t>Company Interview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de-DE" altLang="en-US" b="1" dirty="0" smtClean="0"/>
              <a:t>Suitability Check </a:t>
            </a:r>
            <a:endParaRPr lang="de-DE" alt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6" y="152398"/>
            <a:ext cx="734877" cy="4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CC BLANK CORPORA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2612</TotalTime>
  <Words>984</Words>
  <Application>Microsoft Office PowerPoint</Application>
  <PresentationFormat>On-screen Show (4:3)</PresentationFormat>
  <Paragraphs>268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Cordia New</vt:lpstr>
      <vt:lpstr>Trebuchet MS</vt:lpstr>
      <vt:lpstr>TrebuchetMS</vt:lpstr>
      <vt:lpstr>Wingdings</vt:lpstr>
      <vt:lpstr>GTCC BLANK CORPORATE THEME</vt:lpstr>
      <vt:lpstr>GTDEE Introduction</vt:lpstr>
      <vt:lpstr>Perception of DUAL </vt:lpstr>
      <vt:lpstr>Dual Confusion </vt:lpstr>
      <vt:lpstr>The DUAL Process</vt:lpstr>
      <vt:lpstr>Curricula Guideline </vt:lpstr>
      <vt:lpstr>Curricula Guideline </vt:lpstr>
      <vt:lpstr>Corporate purpose  and positioning of the department</vt:lpstr>
      <vt:lpstr>Essentials in DUAL Vocational Education </vt:lpstr>
      <vt:lpstr>GTDEE Strategy </vt:lpstr>
      <vt:lpstr>Successful Training </vt:lpstr>
      <vt:lpstr>Skills &amp; Competences in DVET</vt:lpstr>
      <vt:lpstr>Examination Procedure </vt:lpstr>
      <vt:lpstr>German Standard Examination (PAL) </vt:lpstr>
      <vt:lpstr>Covered Professions </vt:lpstr>
      <vt:lpstr>Skills screened in Examinations </vt:lpstr>
      <vt:lpstr>Examination Procedure </vt:lpstr>
      <vt:lpstr>Evaluation and Certification </vt:lpstr>
      <vt:lpstr>Qualification System  </vt:lpstr>
      <vt:lpstr>Career Development </vt:lpstr>
      <vt:lpstr>Career Path Development</vt:lpstr>
      <vt:lpstr>Thank You</vt:lpstr>
    </vt:vector>
  </TitlesOfParts>
  <Company>German-Thai Chamber of Commerce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GTDEE Introduction</dc:title>
  <dc:creator>Philipp Dreher</dc:creator>
  <cp:lastModifiedBy>user</cp:lastModifiedBy>
  <cp:revision>153</cp:revision>
  <cp:lastPrinted>2015-03-30T06:19:12Z</cp:lastPrinted>
  <dcterms:created xsi:type="dcterms:W3CDTF">2015-03-26T08:41:20Z</dcterms:created>
  <dcterms:modified xsi:type="dcterms:W3CDTF">2015-07-22T02:07:25Z</dcterms:modified>
</cp:coreProperties>
</file>