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2" r:id="rId2"/>
  </p:sldMasterIdLst>
  <p:notesMasterIdLst>
    <p:notesMasterId r:id="rId47"/>
  </p:notesMasterIdLst>
  <p:handoutMasterIdLst>
    <p:handoutMasterId r:id="rId48"/>
  </p:handoutMasterIdLst>
  <p:sldIdLst>
    <p:sldId id="256" r:id="rId3"/>
    <p:sldId id="456" r:id="rId4"/>
    <p:sldId id="514" r:id="rId5"/>
    <p:sldId id="457" r:id="rId6"/>
    <p:sldId id="454" r:id="rId7"/>
    <p:sldId id="466" r:id="rId8"/>
    <p:sldId id="420" r:id="rId9"/>
    <p:sldId id="515" r:id="rId10"/>
    <p:sldId id="520" r:id="rId11"/>
    <p:sldId id="521" r:id="rId12"/>
    <p:sldId id="522" r:id="rId13"/>
    <p:sldId id="523" r:id="rId14"/>
    <p:sldId id="524" r:id="rId15"/>
    <p:sldId id="525" r:id="rId16"/>
    <p:sldId id="516" r:id="rId17"/>
    <p:sldId id="530" r:id="rId18"/>
    <p:sldId id="534" r:id="rId19"/>
    <p:sldId id="535" r:id="rId20"/>
    <p:sldId id="531" r:id="rId21"/>
    <p:sldId id="537" r:id="rId22"/>
    <p:sldId id="536" r:id="rId23"/>
    <p:sldId id="517" r:id="rId24"/>
    <p:sldId id="529" r:id="rId25"/>
    <p:sldId id="518" r:id="rId26"/>
    <p:sldId id="487" r:id="rId27"/>
    <p:sldId id="423" r:id="rId28"/>
    <p:sldId id="425" r:id="rId29"/>
    <p:sldId id="468" r:id="rId30"/>
    <p:sldId id="519" r:id="rId31"/>
    <p:sldId id="444" r:id="rId32"/>
    <p:sldId id="540" r:id="rId33"/>
    <p:sldId id="541" r:id="rId34"/>
    <p:sldId id="570" r:id="rId35"/>
    <p:sldId id="482" r:id="rId36"/>
    <p:sldId id="443" r:id="rId37"/>
    <p:sldId id="554" r:id="rId38"/>
    <p:sldId id="555" r:id="rId39"/>
    <p:sldId id="539" r:id="rId40"/>
    <p:sldId id="441" r:id="rId41"/>
    <p:sldId id="442" r:id="rId42"/>
    <p:sldId id="448" r:id="rId43"/>
    <p:sldId id="498" r:id="rId44"/>
    <p:sldId id="499" r:id="rId45"/>
    <p:sldId id="276" r:id="rId46"/>
  </p:sldIdLst>
  <p:sldSz cx="9144000" cy="6858000" type="screen4x3"/>
  <p:notesSz cx="6797675" cy="9928225"/>
  <p:defaultTextStyle>
    <a:defPPr>
      <a:defRPr lang="th-TH"/>
    </a:defPPr>
    <a:lvl1pPr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1pPr>
    <a:lvl2pPr marL="4572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2pPr>
    <a:lvl3pPr marL="9144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3pPr>
    <a:lvl4pPr marL="13716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4pPr>
    <a:lvl5pPr marL="18288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5pPr>
    <a:lvl6pPr marL="22860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6pPr>
    <a:lvl7pPr marL="27432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7pPr>
    <a:lvl8pPr marL="32004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8pPr>
    <a:lvl9pPr marL="36576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E52"/>
    <a:srgbClr val="224E5C"/>
    <a:srgbClr val="A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B2F09-2A62-4533-B4BA-5BC0789A184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F4CC4A4-1933-4A95-8E94-23F46C62E97D}">
      <dgm:prSet phldrT="[Text]" custT="1"/>
      <dgm:spPr/>
      <dgm:t>
        <a:bodyPr/>
        <a:lstStyle/>
        <a:p>
          <a:r>
            <a:rPr lang="th-TH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Qualification of Advanced Professional Competence</a:t>
          </a:r>
          <a:endParaRPr lang="th-TH" sz="1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24A7547-F113-46C5-890E-8FA1F1202E84}" type="parTrans" cxnId="{7C6BCE08-74B3-4FD8-B6FA-372716FAEE2D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9DFE12-B68B-4F5B-A9E0-651AF4416B32}" type="sibTrans" cxnId="{7C6BCE08-74B3-4FD8-B6FA-372716FAEE2D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80331B-886D-4798-AD95-5342C783392F}">
      <dgm:prSet phldrT="[Text]" custT="1"/>
      <dgm:spPr/>
      <dgm:t>
        <a:bodyPr/>
        <a:lstStyle/>
        <a:p>
          <a:r>
            <a: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Top Management, Novel &amp; Original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0CDFB49-4067-44F1-9DF1-44CE20FAAAEC}" type="parTrans" cxnId="{14415A2C-4E1E-4454-BEC3-6B996347A6FE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175457-ABF8-4573-B5ED-A26919A285ED}" type="sibTrans" cxnId="{14415A2C-4E1E-4454-BEC3-6B996347A6FE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AD52FC3-CD7E-4390-B83C-5BCF2D823C6B}">
      <dgm:prSet phldrT="[Text]" custT="1"/>
      <dgm:spPr/>
      <dgm:t>
        <a:bodyPr/>
        <a:lstStyle/>
        <a:p>
          <a:r>
            <a:rPr lang="th-TH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Qualification of Higher Professional Competence</a:t>
          </a:r>
          <a:endParaRPr lang="th-TH" sz="1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98586B0-016E-4454-AD8B-7AB7AB55590F}" type="parTrans" cxnId="{112CF9B6-D8C9-45BF-9B81-CDDE6F86AAB9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CA5AF67-14A9-4C92-8383-B74DB41C4048}" type="sibTrans" cxnId="{112CF9B6-D8C9-45BF-9B81-CDDE6F86AAB9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A61721F-6D87-4DF3-B7B7-403BA08F6631}">
      <dgm:prSet phldrT="[Text]" custT="1"/>
      <dgm:spPr/>
      <dgm:t>
        <a:bodyPr/>
        <a:lstStyle/>
        <a:p>
          <a:r>
            <a: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ผู้เชี่ยวชาญพิเศษในอาชีพ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6E0734-5856-4665-A38A-3C87ED4567A1}" type="parTrans" cxnId="{9C82A57F-E1B6-4777-89E0-FCCAFC1583B4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9E24528-AF02-4214-A700-E215C346EF08}" type="sibTrans" cxnId="{9C82A57F-E1B6-4777-89E0-FCCAFC1583B4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302B7AA-C725-4C67-BF72-5B409C14D4CC}">
      <dgm:prSet phldrT="[Text]" custT="1"/>
      <dgm:spPr/>
      <dgm:t>
        <a:bodyPr/>
        <a:lstStyle/>
        <a:p>
          <a:r>
            <a: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Experienced Specialists and Senior Management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C441FE-A1AE-4D7A-8228-8F8423DD7BC3}" type="parTrans" cxnId="{84FF22C4-9833-4C80-8F3C-F5E5A92819CC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1A4F51-AA0E-4709-AF26-2C9829E7F9AC}" type="sibTrans" cxnId="{84FF22C4-9833-4C80-8F3C-F5E5A92819CC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865ADC-1B1C-4F83-AE60-BBB099A5550C}">
      <dgm:prSet phldrT="[Text]" custT="1"/>
      <dgm:spPr/>
      <dgm:t>
        <a:bodyPr/>
        <a:lstStyle/>
        <a:p>
          <a:r>
            <a:rPr lang="th-TH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Qualification of Professional Competence</a:t>
          </a:r>
          <a:endParaRPr lang="th-TH" sz="1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AB19F0-B1ED-4BF2-B81E-BDD2D2D30039}" type="parTrans" cxnId="{35CDFEDF-0A7F-4CB3-8012-7EE87B03EC6C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CD7873B-CF66-42A1-8C4F-6807C43C4601}" type="sibTrans" cxnId="{35CDFEDF-0A7F-4CB3-8012-7EE87B03EC6C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146AC2-C081-4FD3-9C5C-BE1BF513603A}">
      <dgm:prSet phldrT="[Text]" custT="1"/>
      <dgm:spPr/>
      <dgm:t>
        <a:bodyPr/>
        <a:lstStyle/>
        <a:p>
          <a:r>
            <a: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ผู้เชี่ยวชาญในอาชีพ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AE00C55-FC0E-4556-A815-AD526C9880FC}" type="parTrans" cxnId="{196CEE6B-D388-43E8-A014-3AFD065AFDE0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0E716E-6839-49CF-A4E4-A0E247F41810}" type="sibTrans" cxnId="{196CEE6B-D388-43E8-A014-3AFD065AFDE0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C88274E-7D61-4C8A-8BC4-35ABCE32A439}">
      <dgm:prSet phldrT="[Text]" custT="1"/>
      <dgm:spPr/>
      <dgm:t>
        <a:bodyPr/>
        <a:lstStyle/>
        <a:p>
          <a:r>
            <a: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Professionally qualified, and mid-management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4EC8243-7DC1-4558-95EC-F53DCA6A9BC1}" type="parTrans" cxnId="{E5120F36-BBDA-492C-B7F9-6C0008BB7867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E341E7-D5C6-44BA-9CD8-926DB910CD1C}" type="sibTrans" cxnId="{E5120F36-BBDA-492C-B7F9-6C0008BB7867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E78B34-455B-4C27-A6BE-42A9971AC053}">
      <dgm:prSet custT="1"/>
      <dgm:spPr/>
      <dgm:t>
        <a:bodyPr/>
        <a:lstStyle/>
        <a:p>
          <a:r>
            <a:rPr lang="th-TH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 Advanced Diploma Qualification of Vocational</a:t>
          </a:r>
          <a:r>
            <a:rPr lang="th-TH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Competence</a:t>
          </a:r>
          <a:endParaRPr lang="th-TH" sz="1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C61620-C7D8-4B20-9B1F-9C77834D62D1}" type="parTrans" cxnId="{B89DFA6A-9934-4D54-BD46-F438799A9A72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7D6EFC0-4DE8-454C-852E-F2D0790872F6}" type="sibTrans" cxnId="{B89DFA6A-9934-4D54-BD46-F438799A9A72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1B8DEE-CE46-412C-887E-82CB1D7F845B}">
      <dgm:prSet custT="1"/>
      <dgm:spPr/>
      <dgm:t>
        <a:bodyPr/>
        <a:lstStyle/>
        <a:p>
          <a:r>
            <a:rPr lang="th-TH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2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Certificate of Vocational Qualification 2</a:t>
          </a:r>
          <a:endParaRPr lang="th-TH" sz="1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7BACD01-972F-4EFD-82AD-B9E0E67A7E76}" type="parTrans" cxnId="{AF88209D-6638-4F6A-AD0F-BE977B0C99B7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432B9D5-C458-4C72-B7A0-DB12F3ADAAD1}" type="sibTrans" cxnId="{AF88209D-6638-4F6A-AD0F-BE977B0C99B7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2AAED20-4A66-4716-8E33-73F73FD66CC2}">
      <dgm:prSet custT="1"/>
      <dgm:spPr/>
      <dgm:t>
        <a:bodyPr/>
        <a:lstStyle/>
        <a:p>
          <a:r>
            <a:rPr lang="th-TH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 Diploma Qualification of Vocational</a:t>
          </a:r>
          <a:r>
            <a:rPr lang="th-TH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Competence</a:t>
          </a:r>
          <a:endParaRPr lang="th-TH" sz="1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92BECC-649A-4F91-8943-599D657FA0CB}" type="parTrans" cxnId="{82E9A210-6E36-4275-A65B-CDF7C93B9352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C91448C-B790-4859-AE57-B1744FAC8C13}" type="sibTrans" cxnId="{82E9A210-6E36-4275-A65B-CDF7C93B9352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07A6BB-4069-4504-AEA2-DF61A157729D}">
      <dgm:prSet custT="1"/>
      <dgm:spPr/>
      <dgm:t>
        <a:bodyPr/>
        <a:lstStyle/>
        <a:p>
          <a:r>
            <a:rPr lang="th-TH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1 </a:t>
          </a:r>
          <a:r>
            <a: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Certificate of Vocational Qualification 1</a:t>
          </a:r>
          <a:endParaRPr lang="th-TH" sz="1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A69878-EE48-4916-92C3-26919AAC769A}" type="parTrans" cxnId="{4A3A8BF8-747E-4B3C-91C7-46CBAEFD9812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2E896C-9634-459F-8C5A-3A8ED7AF4418}" type="sibTrans" cxnId="{4A3A8BF8-747E-4B3C-91C7-46CBAEFD9812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A6F2570-2266-430A-9200-609AFE4E9A18}">
      <dgm:prSet phldrT="[Text]" custT="1"/>
      <dgm:spPr/>
      <dgm:t>
        <a:bodyPr/>
        <a:lstStyle/>
        <a:p>
          <a:r>
            <a: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ผู้ทรงคุณวุฒิในอาชีพ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2A8CCA-C5A4-4147-A107-3AA57B7EBFA9}" type="sibTrans" cxnId="{15F3CA97-6CA9-4A08-8840-21553960DBAF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6655E4-1DE8-4494-96F3-142D7945421D}" type="parTrans" cxnId="{15F3CA97-6CA9-4A08-8840-21553960DBAF}">
      <dgm:prSet/>
      <dgm:spPr/>
      <dgm:t>
        <a:bodyPr/>
        <a:lstStyle/>
        <a:p>
          <a:endParaRPr lang="th-TH" sz="1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8699E4-5BD5-4674-9934-226A07EB2EEA}">
      <dgm:prSet custT="1"/>
      <dgm:spPr/>
      <dgm:t>
        <a:bodyPr/>
        <a:lstStyle/>
        <a:p>
          <a:r>
            <a: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ผู้ชำนาญการในอาชีพ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E17BCD-DA11-4370-9DB4-419E862A864B}" type="parTrans" cxnId="{F9EA29ED-C76B-4519-B5DB-F40980AF7B95}">
      <dgm:prSet/>
      <dgm:spPr/>
      <dgm:t>
        <a:bodyPr/>
        <a:lstStyle/>
        <a:p>
          <a:endParaRPr lang="th-TH" sz="1200"/>
        </a:p>
      </dgm:t>
    </dgm:pt>
    <dgm:pt modelId="{1BC3AFEB-AFD3-42EE-A704-FC3150A0DB13}" type="sibTrans" cxnId="{F9EA29ED-C76B-4519-B5DB-F40980AF7B95}">
      <dgm:prSet/>
      <dgm:spPr/>
      <dgm:t>
        <a:bodyPr/>
        <a:lstStyle/>
        <a:p>
          <a:endParaRPr lang="th-TH" sz="1200"/>
        </a:p>
      </dgm:t>
    </dgm:pt>
    <dgm:pt modelId="{64CD0CA1-27E8-4AB2-B979-BEA1EFC1C56B}">
      <dgm:prSet custT="1"/>
      <dgm:spPr/>
      <dgm:t>
        <a:bodyPr/>
        <a:lstStyle/>
        <a:p>
          <a:r>
            <a: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ผู้มีทักษะเฉพาะทาง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064F149-B625-4166-A687-D45F8F00CC27}" type="parTrans" cxnId="{6165E1CB-FD21-4F64-A32B-EF0E449CE332}">
      <dgm:prSet/>
      <dgm:spPr/>
      <dgm:t>
        <a:bodyPr/>
        <a:lstStyle/>
        <a:p>
          <a:endParaRPr lang="th-TH" sz="1200"/>
        </a:p>
      </dgm:t>
    </dgm:pt>
    <dgm:pt modelId="{6201992A-605A-4D34-BF47-EE21BEB6010C}" type="sibTrans" cxnId="{6165E1CB-FD21-4F64-A32B-EF0E449CE332}">
      <dgm:prSet/>
      <dgm:spPr/>
      <dgm:t>
        <a:bodyPr/>
        <a:lstStyle/>
        <a:p>
          <a:endParaRPr lang="th-TH" sz="1200"/>
        </a:p>
      </dgm:t>
    </dgm:pt>
    <dgm:pt modelId="{BB134EFF-DF40-469D-8819-A3CB807E6B6E}">
      <dgm:prSet custT="1"/>
      <dgm:spPr/>
      <dgm:t>
        <a:bodyPr/>
        <a:lstStyle/>
        <a:p>
          <a:r>
            <a: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ผู้มีทักษะฝีมือ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CC163E-E8D2-47C0-950D-8B40DFF1CC09}" type="parTrans" cxnId="{577513AA-104E-45D2-ACF8-3F2A5E24152B}">
      <dgm:prSet/>
      <dgm:spPr/>
      <dgm:t>
        <a:bodyPr/>
        <a:lstStyle/>
        <a:p>
          <a:endParaRPr lang="th-TH" sz="1200"/>
        </a:p>
      </dgm:t>
    </dgm:pt>
    <dgm:pt modelId="{A797B400-41E1-4727-9426-23A611C0DC68}" type="sibTrans" cxnId="{577513AA-104E-45D2-ACF8-3F2A5E24152B}">
      <dgm:prSet/>
      <dgm:spPr/>
      <dgm:t>
        <a:bodyPr/>
        <a:lstStyle/>
        <a:p>
          <a:endParaRPr lang="th-TH" sz="1200"/>
        </a:p>
      </dgm:t>
    </dgm:pt>
    <dgm:pt modelId="{9D4A3F66-5F96-41B8-9098-ED8974F23CF5}">
      <dgm:prSet custT="1"/>
      <dgm:spPr/>
      <dgm:t>
        <a:bodyPr/>
        <a:lstStyle/>
        <a:p>
          <a:r>
            <a:rPr lang="th-TH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ผู้มีทักษะเบื้องต้น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226D3C-20E7-46E6-8981-82AD3C9E32CB}" type="parTrans" cxnId="{9FD718D2-D31E-44AB-9E3C-06E1A1279A0B}">
      <dgm:prSet/>
      <dgm:spPr/>
      <dgm:t>
        <a:bodyPr/>
        <a:lstStyle/>
        <a:p>
          <a:endParaRPr lang="th-TH" sz="1200"/>
        </a:p>
      </dgm:t>
    </dgm:pt>
    <dgm:pt modelId="{28571DE8-8462-477E-9AC3-D3D992AF1A91}" type="sibTrans" cxnId="{9FD718D2-D31E-44AB-9E3C-06E1A1279A0B}">
      <dgm:prSet/>
      <dgm:spPr/>
      <dgm:t>
        <a:bodyPr/>
        <a:lstStyle/>
        <a:p>
          <a:endParaRPr lang="th-TH" sz="1200"/>
        </a:p>
      </dgm:t>
    </dgm:pt>
    <dgm:pt modelId="{7EE97E8B-6823-4DF8-8428-48836D910281}">
      <dgm:prSet custT="1"/>
      <dgm:spPr/>
      <dgm:t>
        <a:bodyPr/>
        <a:lstStyle/>
        <a:p>
          <a:r>
            <a: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Supervisors, foremen, superintendents academically qualified workers, junior management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B131D9-454D-4C08-8068-A93C3F8C8188}" type="parTrans" cxnId="{AC168E75-4472-4F69-B442-D2CB1D1141D4}">
      <dgm:prSet/>
      <dgm:spPr/>
      <dgm:t>
        <a:bodyPr/>
        <a:lstStyle/>
        <a:p>
          <a:endParaRPr lang="th-TH" sz="1200"/>
        </a:p>
      </dgm:t>
    </dgm:pt>
    <dgm:pt modelId="{1191B51F-3337-4CB3-A69F-777BEEAD0AC8}" type="sibTrans" cxnId="{AC168E75-4472-4F69-B442-D2CB1D1141D4}">
      <dgm:prSet/>
      <dgm:spPr/>
      <dgm:t>
        <a:bodyPr/>
        <a:lstStyle/>
        <a:p>
          <a:endParaRPr lang="th-TH" sz="1200"/>
        </a:p>
      </dgm:t>
    </dgm:pt>
    <dgm:pt modelId="{EB7D264E-2650-4472-B740-C28622C77468}">
      <dgm:prSet custT="1"/>
      <dgm:spPr/>
      <dgm:t>
        <a:bodyPr/>
        <a:lstStyle/>
        <a:p>
          <a:r>
            <a: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Skilled personnel/worker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FC13061-5B30-4E90-BF66-A39FAD1AED44}" type="parTrans" cxnId="{6730E560-C8DC-423A-992B-02FAC40B9880}">
      <dgm:prSet/>
      <dgm:spPr/>
      <dgm:t>
        <a:bodyPr/>
        <a:lstStyle/>
        <a:p>
          <a:endParaRPr lang="th-TH" sz="1200"/>
        </a:p>
      </dgm:t>
    </dgm:pt>
    <dgm:pt modelId="{CFE265CE-382A-4A3A-8C6C-47143FA728EB}" type="sibTrans" cxnId="{6730E560-C8DC-423A-992B-02FAC40B9880}">
      <dgm:prSet/>
      <dgm:spPr/>
      <dgm:t>
        <a:bodyPr/>
        <a:lstStyle/>
        <a:p>
          <a:endParaRPr lang="th-TH" sz="1200"/>
        </a:p>
      </dgm:t>
    </dgm:pt>
    <dgm:pt modelId="{0466FB43-1E64-45BE-9CA7-7C87CEEC6414}">
      <dgm:prSet custT="1"/>
      <dgm:spPr/>
      <dgm:t>
        <a:bodyPr/>
        <a:lstStyle/>
        <a:p>
          <a:r>
            <a: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Semi-Skilled personnel/worker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810168E-4A5E-43B9-82D8-A049D5807CC9}" type="parTrans" cxnId="{EF4225C2-144F-4E3F-91A1-2CC5386DA354}">
      <dgm:prSet/>
      <dgm:spPr/>
      <dgm:t>
        <a:bodyPr/>
        <a:lstStyle/>
        <a:p>
          <a:endParaRPr lang="th-TH" sz="1200"/>
        </a:p>
      </dgm:t>
    </dgm:pt>
    <dgm:pt modelId="{0F37FDA7-963B-4C81-8525-1619038FCDB3}" type="sibTrans" cxnId="{EF4225C2-144F-4E3F-91A1-2CC5386DA354}">
      <dgm:prSet/>
      <dgm:spPr/>
      <dgm:t>
        <a:bodyPr/>
        <a:lstStyle/>
        <a:p>
          <a:endParaRPr lang="th-TH" sz="1200"/>
        </a:p>
      </dgm:t>
    </dgm:pt>
    <dgm:pt modelId="{BB810983-DD62-4973-AA77-94DCA56A59F3}">
      <dgm:prSet custT="1"/>
      <dgm:spPr/>
      <dgm:t>
        <a:bodyPr/>
        <a:lstStyle/>
        <a:p>
          <a:r>
            <a: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Basic-Skilled personnel/worker</a:t>
          </a:r>
          <a:endParaRPr lang="th-TH" sz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54A98D3-CB5C-4A85-BBC5-981E61F16E36}" type="parTrans" cxnId="{0553FAF8-801C-4581-B538-2CA5C688AE56}">
      <dgm:prSet/>
      <dgm:spPr/>
      <dgm:t>
        <a:bodyPr/>
        <a:lstStyle/>
        <a:p>
          <a:endParaRPr lang="th-TH" sz="1200"/>
        </a:p>
      </dgm:t>
    </dgm:pt>
    <dgm:pt modelId="{7C37EF1E-9A98-4E53-92FF-359AABA10525}" type="sibTrans" cxnId="{0553FAF8-801C-4581-B538-2CA5C688AE56}">
      <dgm:prSet/>
      <dgm:spPr/>
      <dgm:t>
        <a:bodyPr/>
        <a:lstStyle/>
        <a:p>
          <a:endParaRPr lang="th-TH" sz="1200"/>
        </a:p>
      </dgm:t>
    </dgm:pt>
    <dgm:pt modelId="{F90FB0FC-2828-4B8D-BCC0-34F4D1D76837}" type="pres">
      <dgm:prSet presAssocID="{23FB2F09-2A62-4533-B4BA-5BC0789A18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51E01A0-4F0E-47E5-AA07-34C52936A3C0}" type="pres">
      <dgm:prSet presAssocID="{0F4CC4A4-1933-4A95-8E94-23F46C62E97D}" presName="linNode" presStyleCnt="0"/>
      <dgm:spPr/>
    </dgm:pt>
    <dgm:pt modelId="{99659F6F-685A-4E2F-8207-0BA9545F4C9F}" type="pres">
      <dgm:prSet presAssocID="{0F4CC4A4-1933-4A95-8E94-23F46C62E97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EF0D0E-C5FD-4597-81DF-84D838C80A83}" type="pres">
      <dgm:prSet presAssocID="{0F4CC4A4-1933-4A95-8E94-23F46C62E97D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26006F-2625-4D13-9BE4-A40631C114D4}" type="pres">
      <dgm:prSet presAssocID="{AF9DFE12-B68B-4F5B-A9E0-651AF4416B32}" presName="sp" presStyleCnt="0"/>
      <dgm:spPr/>
    </dgm:pt>
    <dgm:pt modelId="{FDBF221D-8884-4EFD-99CF-D9D8302B846C}" type="pres">
      <dgm:prSet presAssocID="{CAD52FC3-CD7E-4390-B83C-5BCF2D823C6B}" presName="linNode" presStyleCnt="0"/>
      <dgm:spPr/>
    </dgm:pt>
    <dgm:pt modelId="{2C7EDD47-F4C2-4E7E-BE53-2FE8BD3D2FAC}" type="pres">
      <dgm:prSet presAssocID="{CAD52FC3-CD7E-4390-B83C-5BCF2D823C6B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5F25C3-F7B7-4082-AFFC-840C521F599A}" type="pres">
      <dgm:prSet presAssocID="{CAD52FC3-CD7E-4390-B83C-5BCF2D823C6B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A005E7-5C6E-47E6-805A-262EB4FA12A9}" type="pres">
      <dgm:prSet presAssocID="{ECA5AF67-14A9-4C92-8383-B74DB41C4048}" presName="sp" presStyleCnt="0"/>
      <dgm:spPr/>
    </dgm:pt>
    <dgm:pt modelId="{39621CAB-841F-48D6-9150-07F2DBB239F6}" type="pres">
      <dgm:prSet presAssocID="{D8865ADC-1B1C-4F83-AE60-BBB099A5550C}" presName="linNode" presStyleCnt="0"/>
      <dgm:spPr/>
    </dgm:pt>
    <dgm:pt modelId="{A6460727-ACC8-43E1-A56F-63ECC22C03CE}" type="pres">
      <dgm:prSet presAssocID="{D8865ADC-1B1C-4F83-AE60-BBB099A5550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8B2597-C07F-4C48-966E-B94286A166EE}" type="pres">
      <dgm:prSet presAssocID="{D8865ADC-1B1C-4F83-AE60-BBB099A5550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8E36F6-5616-4890-9174-F93BF12CAF91}" type="pres">
      <dgm:prSet presAssocID="{ACD7873B-CF66-42A1-8C4F-6807C43C4601}" presName="sp" presStyleCnt="0"/>
      <dgm:spPr/>
    </dgm:pt>
    <dgm:pt modelId="{DEB205EA-45A8-4100-A74F-6B24DA18CADE}" type="pres">
      <dgm:prSet presAssocID="{63E78B34-455B-4C27-A6BE-42A9971AC053}" presName="linNode" presStyleCnt="0"/>
      <dgm:spPr/>
    </dgm:pt>
    <dgm:pt modelId="{336C2D1C-2E8A-4202-96A5-DE104988CD5B}" type="pres">
      <dgm:prSet presAssocID="{63E78B34-455B-4C27-A6BE-42A9971AC053}" presName="parentText" presStyleLbl="node1" presStyleIdx="3" presStyleCnt="7" custScaleY="11642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516B2F-6148-4724-9B03-FFE1D958B704}" type="pres">
      <dgm:prSet presAssocID="{63E78B34-455B-4C27-A6BE-42A9971AC053}" presName="descendantText" presStyleLbl="alignAccFollowNode1" presStyleIdx="3" presStyleCnt="7" custScaleY="1517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869D57-360A-4608-B96F-1F863384597F}" type="pres">
      <dgm:prSet presAssocID="{C7D6EFC0-4DE8-454C-852E-F2D0790872F6}" presName="sp" presStyleCnt="0"/>
      <dgm:spPr/>
    </dgm:pt>
    <dgm:pt modelId="{8E0FAB69-1573-49B0-A537-4BE7D2E45EF2}" type="pres">
      <dgm:prSet presAssocID="{22AAED20-4A66-4716-8E33-73F73FD66CC2}" presName="linNode" presStyleCnt="0"/>
      <dgm:spPr/>
    </dgm:pt>
    <dgm:pt modelId="{60783783-C5F2-429B-9088-EF44B7136EEE}" type="pres">
      <dgm:prSet presAssocID="{22AAED20-4A66-4716-8E33-73F73FD66CC2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A477B6-A537-4911-847A-DF3AB31979E2}" type="pres">
      <dgm:prSet presAssocID="{22AAED20-4A66-4716-8E33-73F73FD66CC2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352E61-4B52-403C-BFD6-489C1123C5A7}" type="pres">
      <dgm:prSet presAssocID="{CC91448C-B790-4859-AE57-B1744FAC8C13}" presName="sp" presStyleCnt="0"/>
      <dgm:spPr/>
    </dgm:pt>
    <dgm:pt modelId="{A3522F67-E0CB-4FE2-817D-ADF7CF148E38}" type="pres">
      <dgm:prSet presAssocID="{C41B8DEE-CE46-412C-887E-82CB1D7F845B}" presName="linNode" presStyleCnt="0"/>
      <dgm:spPr/>
    </dgm:pt>
    <dgm:pt modelId="{94B9DD9A-78FC-4C63-BC5B-E3D0D7D803F2}" type="pres">
      <dgm:prSet presAssocID="{C41B8DEE-CE46-412C-887E-82CB1D7F845B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2DCCA0-CA96-44FF-95AF-23F51F58DA5A}" type="pres">
      <dgm:prSet presAssocID="{C41B8DEE-CE46-412C-887E-82CB1D7F845B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5DDBB4-5B1F-4D5E-82CA-C72B837D2D91}" type="pres">
      <dgm:prSet presAssocID="{3432B9D5-C458-4C72-B7A0-DB12F3ADAAD1}" presName="sp" presStyleCnt="0"/>
      <dgm:spPr/>
    </dgm:pt>
    <dgm:pt modelId="{25C7A644-3F78-415E-A67A-FD84FC87649C}" type="pres">
      <dgm:prSet presAssocID="{D907A6BB-4069-4504-AEA2-DF61A157729D}" presName="linNode" presStyleCnt="0"/>
      <dgm:spPr/>
    </dgm:pt>
    <dgm:pt modelId="{EF1C1282-A8C8-453F-B7B3-4F4D1FCD50A9}" type="pres">
      <dgm:prSet presAssocID="{D907A6BB-4069-4504-AEA2-DF61A157729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6314A6-5EAA-4330-BCDE-16CCAC40FB17}" type="pres">
      <dgm:prSet presAssocID="{D907A6BB-4069-4504-AEA2-DF61A157729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600D99E-99C6-4EBA-ACF6-4584ED19F886}" type="presOf" srcId="{DF146AC2-C081-4FD3-9C5C-BE1BF513603A}" destId="{E88B2597-C07F-4C48-966E-B94286A166EE}" srcOrd="0" destOrd="0" presId="urn:microsoft.com/office/officeart/2005/8/layout/vList5"/>
    <dgm:cxn modelId="{AF88209D-6638-4F6A-AD0F-BE977B0C99B7}" srcId="{23FB2F09-2A62-4533-B4BA-5BC0789A184F}" destId="{C41B8DEE-CE46-412C-887E-82CB1D7F845B}" srcOrd="5" destOrd="0" parTransId="{C7BACD01-972F-4EFD-82AD-B9E0E67A7E76}" sibTransId="{3432B9D5-C458-4C72-B7A0-DB12F3ADAAD1}"/>
    <dgm:cxn modelId="{B89DFA6A-9934-4D54-BD46-F438799A9A72}" srcId="{23FB2F09-2A62-4533-B4BA-5BC0789A184F}" destId="{63E78B34-455B-4C27-A6BE-42A9971AC053}" srcOrd="3" destOrd="0" parTransId="{44C61620-C7D8-4B20-9B1F-9C77834D62D1}" sibTransId="{C7D6EFC0-4DE8-454C-852E-F2D0790872F6}"/>
    <dgm:cxn modelId="{C315040D-34CA-4603-8624-5A1D77B5848F}" type="presOf" srcId="{0466FB43-1E64-45BE-9CA7-7C87CEEC6414}" destId="{D22DCCA0-CA96-44FF-95AF-23F51F58DA5A}" srcOrd="0" destOrd="1" presId="urn:microsoft.com/office/officeart/2005/8/layout/vList5"/>
    <dgm:cxn modelId="{8D7AEC7F-CE6D-49FF-9A2E-E69363100EEA}" type="presOf" srcId="{D8865ADC-1B1C-4F83-AE60-BBB099A5550C}" destId="{A6460727-ACC8-43E1-A56F-63ECC22C03CE}" srcOrd="0" destOrd="0" presId="urn:microsoft.com/office/officeart/2005/8/layout/vList5"/>
    <dgm:cxn modelId="{9910CF7D-644D-415A-AE54-DFBB13088BA3}" type="presOf" srcId="{C41B8DEE-CE46-412C-887E-82CB1D7F845B}" destId="{94B9DD9A-78FC-4C63-BC5B-E3D0D7D803F2}" srcOrd="0" destOrd="0" presId="urn:microsoft.com/office/officeart/2005/8/layout/vList5"/>
    <dgm:cxn modelId="{162DF06B-DD69-4061-8B37-85ABFCF6F0C0}" type="presOf" srcId="{4580331B-886D-4798-AD95-5342C783392F}" destId="{8CEF0D0E-C5FD-4597-81DF-84D838C80A83}" srcOrd="0" destOrd="1" presId="urn:microsoft.com/office/officeart/2005/8/layout/vList5"/>
    <dgm:cxn modelId="{6165E1CB-FD21-4F64-A32B-EF0E449CE332}" srcId="{22AAED20-4A66-4716-8E33-73F73FD66CC2}" destId="{64CD0CA1-27E8-4AB2-B979-BEA1EFC1C56B}" srcOrd="0" destOrd="0" parTransId="{C064F149-B625-4166-A687-D45F8F00CC27}" sibTransId="{6201992A-605A-4D34-BF47-EE21BEB6010C}"/>
    <dgm:cxn modelId="{50D5A496-E305-4821-8B17-AC1E68F02DCC}" type="presOf" srcId="{A28699E4-5BD5-4674-9934-226A07EB2EEA}" destId="{85516B2F-6148-4724-9B03-FFE1D958B704}" srcOrd="0" destOrd="0" presId="urn:microsoft.com/office/officeart/2005/8/layout/vList5"/>
    <dgm:cxn modelId="{196CEE6B-D388-43E8-A014-3AFD065AFDE0}" srcId="{D8865ADC-1B1C-4F83-AE60-BBB099A5550C}" destId="{DF146AC2-C081-4FD3-9C5C-BE1BF513603A}" srcOrd="0" destOrd="0" parTransId="{EAE00C55-FC0E-4556-A815-AD526C9880FC}" sibTransId="{9A0E716E-6839-49CF-A4E4-A0E247F41810}"/>
    <dgm:cxn modelId="{B4188A25-84D3-4A4D-8382-C1641458058D}" type="presOf" srcId="{CC88274E-7D61-4C8A-8BC4-35ABCE32A439}" destId="{E88B2597-C07F-4C48-966E-B94286A166EE}" srcOrd="0" destOrd="1" presId="urn:microsoft.com/office/officeart/2005/8/layout/vList5"/>
    <dgm:cxn modelId="{35CDFEDF-0A7F-4CB3-8012-7EE87B03EC6C}" srcId="{23FB2F09-2A62-4533-B4BA-5BC0789A184F}" destId="{D8865ADC-1B1C-4F83-AE60-BBB099A5550C}" srcOrd="2" destOrd="0" parTransId="{51AB19F0-B1ED-4BF2-B81E-BDD2D2D30039}" sibTransId="{ACD7873B-CF66-42A1-8C4F-6807C43C4601}"/>
    <dgm:cxn modelId="{1347C53C-8E8A-4D1C-9A8B-468841FE67F4}" type="presOf" srcId="{D907A6BB-4069-4504-AEA2-DF61A157729D}" destId="{EF1C1282-A8C8-453F-B7B3-4F4D1FCD50A9}" srcOrd="0" destOrd="0" presId="urn:microsoft.com/office/officeart/2005/8/layout/vList5"/>
    <dgm:cxn modelId="{AC168E75-4472-4F69-B442-D2CB1D1141D4}" srcId="{63E78B34-455B-4C27-A6BE-42A9971AC053}" destId="{7EE97E8B-6823-4DF8-8428-48836D910281}" srcOrd="1" destOrd="0" parTransId="{45B131D9-454D-4C08-8068-A93C3F8C8188}" sibTransId="{1191B51F-3337-4CB3-A69F-777BEEAD0AC8}"/>
    <dgm:cxn modelId="{9FD718D2-D31E-44AB-9E3C-06E1A1279A0B}" srcId="{D907A6BB-4069-4504-AEA2-DF61A157729D}" destId="{9D4A3F66-5F96-41B8-9098-ED8974F23CF5}" srcOrd="0" destOrd="0" parTransId="{DA226D3C-20E7-46E6-8981-82AD3C9E32CB}" sibTransId="{28571DE8-8462-477E-9AC3-D3D992AF1A91}"/>
    <dgm:cxn modelId="{CAC3AE7B-9EA4-4157-818A-FBF0C56B75E7}" type="presOf" srcId="{9302B7AA-C725-4C67-BF72-5B409C14D4CC}" destId="{1A5F25C3-F7B7-4082-AFFC-840C521F599A}" srcOrd="0" destOrd="1" presId="urn:microsoft.com/office/officeart/2005/8/layout/vList5"/>
    <dgm:cxn modelId="{9C82A57F-E1B6-4777-89E0-FCCAFC1583B4}" srcId="{CAD52FC3-CD7E-4390-B83C-5BCF2D823C6B}" destId="{EA61721F-6D87-4DF3-B7B7-403BA08F6631}" srcOrd="0" destOrd="0" parTransId="{B96E0734-5856-4665-A38A-3C87ED4567A1}" sibTransId="{79E24528-AF02-4214-A700-E215C346EF08}"/>
    <dgm:cxn modelId="{E5120F36-BBDA-492C-B7F9-6C0008BB7867}" srcId="{D8865ADC-1B1C-4F83-AE60-BBB099A5550C}" destId="{CC88274E-7D61-4C8A-8BC4-35ABCE32A439}" srcOrd="1" destOrd="0" parTransId="{34EC8243-7DC1-4558-95EC-F53DCA6A9BC1}" sibTransId="{B1E341E7-D5C6-44BA-9CD8-926DB910CD1C}"/>
    <dgm:cxn modelId="{16906AB5-BAC5-4F87-99FE-CC442BDAED65}" type="presOf" srcId="{0F4CC4A4-1933-4A95-8E94-23F46C62E97D}" destId="{99659F6F-685A-4E2F-8207-0BA9545F4C9F}" srcOrd="0" destOrd="0" presId="urn:microsoft.com/office/officeart/2005/8/layout/vList5"/>
    <dgm:cxn modelId="{1AB0169E-A31A-4DE3-8F62-E0C3F297AE16}" type="presOf" srcId="{EB7D264E-2650-4472-B740-C28622C77468}" destId="{22A477B6-A537-4911-847A-DF3AB31979E2}" srcOrd="0" destOrd="1" presId="urn:microsoft.com/office/officeart/2005/8/layout/vList5"/>
    <dgm:cxn modelId="{2D1E6400-2BAB-4E7A-817E-9AB75222CE27}" type="presOf" srcId="{63E78B34-455B-4C27-A6BE-42A9971AC053}" destId="{336C2D1C-2E8A-4202-96A5-DE104988CD5B}" srcOrd="0" destOrd="0" presId="urn:microsoft.com/office/officeart/2005/8/layout/vList5"/>
    <dgm:cxn modelId="{84FF22C4-9833-4C80-8F3C-F5E5A92819CC}" srcId="{CAD52FC3-CD7E-4390-B83C-5BCF2D823C6B}" destId="{9302B7AA-C725-4C67-BF72-5B409C14D4CC}" srcOrd="1" destOrd="0" parTransId="{5EC441FE-A1AE-4D7A-8228-8F8423DD7BC3}" sibTransId="{841A4F51-AA0E-4709-AF26-2C9829E7F9AC}"/>
    <dgm:cxn modelId="{F9EA29ED-C76B-4519-B5DB-F40980AF7B95}" srcId="{63E78B34-455B-4C27-A6BE-42A9971AC053}" destId="{A28699E4-5BD5-4674-9934-226A07EB2EEA}" srcOrd="0" destOrd="0" parTransId="{18E17BCD-DA11-4370-9DB4-419E862A864B}" sibTransId="{1BC3AFEB-AFD3-42EE-A704-FC3150A0DB13}"/>
    <dgm:cxn modelId="{82E9A210-6E36-4275-A65B-CDF7C93B9352}" srcId="{23FB2F09-2A62-4533-B4BA-5BC0789A184F}" destId="{22AAED20-4A66-4716-8E33-73F73FD66CC2}" srcOrd="4" destOrd="0" parTransId="{C592BECC-649A-4F91-8943-599D657FA0CB}" sibTransId="{CC91448C-B790-4859-AE57-B1744FAC8C13}"/>
    <dgm:cxn modelId="{15F3CA97-6CA9-4A08-8840-21553960DBAF}" srcId="{0F4CC4A4-1933-4A95-8E94-23F46C62E97D}" destId="{CA6F2570-2266-430A-9200-609AFE4E9A18}" srcOrd="0" destOrd="0" parTransId="{7B6655E4-1DE8-4494-96F3-142D7945421D}" sibTransId="{4A2A8CCA-C5A4-4147-A107-3AA57B7EBFA9}"/>
    <dgm:cxn modelId="{B06784EC-419C-4FFC-9A3E-0446301679F1}" type="presOf" srcId="{BB134EFF-DF40-469D-8819-A3CB807E6B6E}" destId="{D22DCCA0-CA96-44FF-95AF-23F51F58DA5A}" srcOrd="0" destOrd="0" presId="urn:microsoft.com/office/officeart/2005/8/layout/vList5"/>
    <dgm:cxn modelId="{6730E560-C8DC-423A-992B-02FAC40B9880}" srcId="{22AAED20-4A66-4716-8E33-73F73FD66CC2}" destId="{EB7D264E-2650-4472-B740-C28622C77468}" srcOrd="1" destOrd="0" parTransId="{8FC13061-5B30-4E90-BF66-A39FAD1AED44}" sibTransId="{CFE265CE-382A-4A3A-8C6C-47143FA728EB}"/>
    <dgm:cxn modelId="{4A3A8BF8-747E-4B3C-91C7-46CBAEFD9812}" srcId="{23FB2F09-2A62-4533-B4BA-5BC0789A184F}" destId="{D907A6BB-4069-4504-AEA2-DF61A157729D}" srcOrd="6" destOrd="0" parTransId="{43A69878-EE48-4916-92C3-26919AAC769A}" sibTransId="{562E896C-9634-459F-8C5A-3A8ED7AF4418}"/>
    <dgm:cxn modelId="{AF48299C-3B8C-494A-802F-A10A17480889}" type="presOf" srcId="{9D4A3F66-5F96-41B8-9098-ED8974F23CF5}" destId="{F66314A6-5EAA-4330-BCDE-16CCAC40FB17}" srcOrd="0" destOrd="0" presId="urn:microsoft.com/office/officeart/2005/8/layout/vList5"/>
    <dgm:cxn modelId="{66A09664-3AEA-4455-9811-1DA42C8E2538}" type="presOf" srcId="{EA61721F-6D87-4DF3-B7B7-403BA08F6631}" destId="{1A5F25C3-F7B7-4082-AFFC-840C521F599A}" srcOrd="0" destOrd="0" presId="urn:microsoft.com/office/officeart/2005/8/layout/vList5"/>
    <dgm:cxn modelId="{14415A2C-4E1E-4454-BEC3-6B996347A6FE}" srcId="{0F4CC4A4-1933-4A95-8E94-23F46C62E97D}" destId="{4580331B-886D-4798-AD95-5342C783392F}" srcOrd="1" destOrd="0" parTransId="{A0CDFB49-4067-44F1-9DF1-44CE20FAAAEC}" sibTransId="{3D175457-ABF8-4573-B5ED-A26919A285ED}"/>
    <dgm:cxn modelId="{5419FB90-DDD2-40A6-9550-F9CD00A5EB9B}" type="presOf" srcId="{CA6F2570-2266-430A-9200-609AFE4E9A18}" destId="{8CEF0D0E-C5FD-4597-81DF-84D838C80A83}" srcOrd="0" destOrd="0" presId="urn:microsoft.com/office/officeart/2005/8/layout/vList5"/>
    <dgm:cxn modelId="{D4FECE0B-1A99-45AD-B439-4B5CF815CDBD}" type="presOf" srcId="{CAD52FC3-CD7E-4390-B83C-5BCF2D823C6B}" destId="{2C7EDD47-F4C2-4E7E-BE53-2FE8BD3D2FAC}" srcOrd="0" destOrd="0" presId="urn:microsoft.com/office/officeart/2005/8/layout/vList5"/>
    <dgm:cxn modelId="{C1C434AD-0155-4513-B501-DD637C08C62C}" type="presOf" srcId="{7EE97E8B-6823-4DF8-8428-48836D910281}" destId="{85516B2F-6148-4724-9B03-FFE1D958B704}" srcOrd="0" destOrd="1" presId="urn:microsoft.com/office/officeart/2005/8/layout/vList5"/>
    <dgm:cxn modelId="{577513AA-104E-45D2-ACF8-3F2A5E24152B}" srcId="{C41B8DEE-CE46-412C-887E-82CB1D7F845B}" destId="{BB134EFF-DF40-469D-8819-A3CB807E6B6E}" srcOrd="0" destOrd="0" parTransId="{D8CC163E-E8D2-47C0-950D-8B40DFF1CC09}" sibTransId="{A797B400-41E1-4727-9426-23A611C0DC68}"/>
    <dgm:cxn modelId="{EF4225C2-144F-4E3F-91A1-2CC5386DA354}" srcId="{C41B8DEE-CE46-412C-887E-82CB1D7F845B}" destId="{0466FB43-1E64-45BE-9CA7-7C87CEEC6414}" srcOrd="1" destOrd="0" parTransId="{8810168E-4A5E-43B9-82D8-A049D5807CC9}" sibTransId="{0F37FDA7-963B-4C81-8525-1619038FCDB3}"/>
    <dgm:cxn modelId="{66913FAA-0E58-4E30-91AC-0B706D7C7B82}" type="presOf" srcId="{22AAED20-4A66-4716-8E33-73F73FD66CC2}" destId="{60783783-C5F2-429B-9088-EF44B7136EEE}" srcOrd="0" destOrd="0" presId="urn:microsoft.com/office/officeart/2005/8/layout/vList5"/>
    <dgm:cxn modelId="{21FEAC1E-9867-4350-AC2D-6B0EE2731FA7}" type="presOf" srcId="{64CD0CA1-27E8-4AB2-B979-BEA1EFC1C56B}" destId="{22A477B6-A537-4911-847A-DF3AB31979E2}" srcOrd="0" destOrd="0" presId="urn:microsoft.com/office/officeart/2005/8/layout/vList5"/>
    <dgm:cxn modelId="{112CF9B6-D8C9-45BF-9B81-CDDE6F86AAB9}" srcId="{23FB2F09-2A62-4533-B4BA-5BC0789A184F}" destId="{CAD52FC3-CD7E-4390-B83C-5BCF2D823C6B}" srcOrd="1" destOrd="0" parTransId="{598586B0-016E-4454-AD8B-7AB7AB55590F}" sibTransId="{ECA5AF67-14A9-4C92-8383-B74DB41C4048}"/>
    <dgm:cxn modelId="{0553FAF8-801C-4581-B538-2CA5C688AE56}" srcId="{D907A6BB-4069-4504-AEA2-DF61A157729D}" destId="{BB810983-DD62-4973-AA77-94DCA56A59F3}" srcOrd="1" destOrd="0" parTransId="{754A98D3-CB5C-4A85-BBC5-981E61F16E36}" sibTransId="{7C37EF1E-9A98-4E53-92FF-359AABA10525}"/>
    <dgm:cxn modelId="{97118590-9A13-471A-B1C8-7AECC8770564}" type="presOf" srcId="{23FB2F09-2A62-4533-B4BA-5BC0789A184F}" destId="{F90FB0FC-2828-4B8D-BCC0-34F4D1D76837}" srcOrd="0" destOrd="0" presId="urn:microsoft.com/office/officeart/2005/8/layout/vList5"/>
    <dgm:cxn modelId="{7C6BCE08-74B3-4FD8-B6FA-372716FAEE2D}" srcId="{23FB2F09-2A62-4533-B4BA-5BC0789A184F}" destId="{0F4CC4A4-1933-4A95-8E94-23F46C62E97D}" srcOrd="0" destOrd="0" parTransId="{124A7547-F113-46C5-890E-8FA1F1202E84}" sibTransId="{AF9DFE12-B68B-4F5B-A9E0-651AF4416B32}"/>
    <dgm:cxn modelId="{25EA5EE7-2F4B-4F4E-8F2E-7840DFF17729}" type="presOf" srcId="{BB810983-DD62-4973-AA77-94DCA56A59F3}" destId="{F66314A6-5EAA-4330-BCDE-16CCAC40FB17}" srcOrd="0" destOrd="1" presId="urn:microsoft.com/office/officeart/2005/8/layout/vList5"/>
    <dgm:cxn modelId="{D755B871-8D6B-484F-B520-B30CE4F9602F}" type="presParOf" srcId="{F90FB0FC-2828-4B8D-BCC0-34F4D1D76837}" destId="{E51E01A0-4F0E-47E5-AA07-34C52936A3C0}" srcOrd="0" destOrd="0" presId="urn:microsoft.com/office/officeart/2005/8/layout/vList5"/>
    <dgm:cxn modelId="{B660F4B1-C113-48F3-8A3F-284EF727CB8C}" type="presParOf" srcId="{E51E01A0-4F0E-47E5-AA07-34C52936A3C0}" destId="{99659F6F-685A-4E2F-8207-0BA9545F4C9F}" srcOrd="0" destOrd="0" presId="urn:microsoft.com/office/officeart/2005/8/layout/vList5"/>
    <dgm:cxn modelId="{0A3E0659-1FB1-4747-8D00-C15388664D12}" type="presParOf" srcId="{E51E01A0-4F0E-47E5-AA07-34C52936A3C0}" destId="{8CEF0D0E-C5FD-4597-81DF-84D838C80A83}" srcOrd="1" destOrd="0" presId="urn:microsoft.com/office/officeart/2005/8/layout/vList5"/>
    <dgm:cxn modelId="{C2D86892-1699-43B3-8827-93430A0E1C7B}" type="presParOf" srcId="{F90FB0FC-2828-4B8D-BCC0-34F4D1D76837}" destId="{0726006F-2625-4D13-9BE4-A40631C114D4}" srcOrd="1" destOrd="0" presId="urn:microsoft.com/office/officeart/2005/8/layout/vList5"/>
    <dgm:cxn modelId="{9E6C8FE5-2045-41C1-AAE4-D7AE8D793B8E}" type="presParOf" srcId="{F90FB0FC-2828-4B8D-BCC0-34F4D1D76837}" destId="{FDBF221D-8884-4EFD-99CF-D9D8302B846C}" srcOrd="2" destOrd="0" presId="urn:microsoft.com/office/officeart/2005/8/layout/vList5"/>
    <dgm:cxn modelId="{2C6B41F0-4260-464F-ACA2-46D61C30CEF6}" type="presParOf" srcId="{FDBF221D-8884-4EFD-99CF-D9D8302B846C}" destId="{2C7EDD47-F4C2-4E7E-BE53-2FE8BD3D2FAC}" srcOrd="0" destOrd="0" presId="urn:microsoft.com/office/officeart/2005/8/layout/vList5"/>
    <dgm:cxn modelId="{078943E5-7F4E-4FC2-9BE3-4EF594DF341F}" type="presParOf" srcId="{FDBF221D-8884-4EFD-99CF-D9D8302B846C}" destId="{1A5F25C3-F7B7-4082-AFFC-840C521F599A}" srcOrd="1" destOrd="0" presId="urn:microsoft.com/office/officeart/2005/8/layout/vList5"/>
    <dgm:cxn modelId="{2F14FCB8-61AE-4B70-8BDB-068CB44E05A1}" type="presParOf" srcId="{F90FB0FC-2828-4B8D-BCC0-34F4D1D76837}" destId="{C6A005E7-5C6E-47E6-805A-262EB4FA12A9}" srcOrd="3" destOrd="0" presId="urn:microsoft.com/office/officeart/2005/8/layout/vList5"/>
    <dgm:cxn modelId="{8B1FA6D1-C42D-42CD-B2D5-04AEC0216523}" type="presParOf" srcId="{F90FB0FC-2828-4B8D-BCC0-34F4D1D76837}" destId="{39621CAB-841F-48D6-9150-07F2DBB239F6}" srcOrd="4" destOrd="0" presId="urn:microsoft.com/office/officeart/2005/8/layout/vList5"/>
    <dgm:cxn modelId="{3FA89FAF-0935-47BB-87F0-BF076763D232}" type="presParOf" srcId="{39621CAB-841F-48D6-9150-07F2DBB239F6}" destId="{A6460727-ACC8-43E1-A56F-63ECC22C03CE}" srcOrd="0" destOrd="0" presId="urn:microsoft.com/office/officeart/2005/8/layout/vList5"/>
    <dgm:cxn modelId="{D247CD28-6840-4589-8A22-950302D148B7}" type="presParOf" srcId="{39621CAB-841F-48D6-9150-07F2DBB239F6}" destId="{E88B2597-C07F-4C48-966E-B94286A166EE}" srcOrd="1" destOrd="0" presId="urn:microsoft.com/office/officeart/2005/8/layout/vList5"/>
    <dgm:cxn modelId="{28AFE377-CF23-4588-AB2E-3D590D89FEFA}" type="presParOf" srcId="{F90FB0FC-2828-4B8D-BCC0-34F4D1D76837}" destId="{B28E36F6-5616-4890-9174-F93BF12CAF91}" srcOrd="5" destOrd="0" presId="urn:microsoft.com/office/officeart/2005/8/layout/vList5"/>
    <dgm:cxn modelId="{6765DD94-4502-422A-B702-90EB4A71D442}" type="presParOf" srcId="{F90FB0FC-2828-4B8D-BCC0-34F4D1D76837}" destId="{DEB205EA-45A8-4100-A74F-6B24DA18CADE}" srcOrd="6" destOrd="0" presId="urn:microsoft.com/office/officeart/2005/8/layout/vList5"/>
    <dgm:cxn modelId="{78BE01D5-A0ED-4BB6-85CF-B3B3709E0131}" type="presParOf" srcId="{DEB205EA-45A8-4100-A74F-6B24DA18CADE}" destId="{336C2D1C-2E8A-4202-96A5-DE104988CD5B}" srcOrd="0" destOrd="0" presId="urn:microsoft.com/office/officeart/2005/8/layout/vList5"/>
    <dgm:cxn modelId="{44FA32EF-F0D9-42C8-993C-802850558D1C}" type="presParOf" srcId="{DEB205EA-45A8-4100-A74F-6B24DA18CADE}" destId="{85516B2F-6148-4724-9B03-FFE1D958B704}" srcOrd="1" destOrd="0" presId="urn:microsoft.com/office/officeart/2005/8/layout/vList5"/>
    <dgm:cxn modelId="{BDC60FD6-E98A-4FA4-B413-6DE7C5A04512}" type="presParOf" srcId="{F90FB0FC-2828-4B8D-BCC0-34F4D1D76837}" destId="{07869D57-360A-4608-B96F-1F863384597F}" srcOrd="7" destOrd="0" presId="urn:microsoft.com/office/officeart/2005/8/layout/vList5"/>
    <dgm:cxn modelId="{2D269785-D49D-41D9-A1F3-89E380CAA56D}" type="presParOf" srcId="{F90FB0FC-2828-4B8D-BCC0-34F4D1D76837}" destId="{8E0FAB69-1573-49B0-A537-4BE7D2E45EF2}" srcOrd="8" destOrd="0" presId="urn:microsoft.com/office/officeart/2005/8/layout/vList5"/>
    <dgm:cxn modelId="{ACA05AB0-4FA6-4EB5-88CC-FE697E92BEB9}" type="presParOf" srcId="{8E0FAB69-1573-49B0-A537-4BE7D2E45EF2}" destId="{60783783-C5F2-429B-9088-EF44B7136EEE}" srcOrd="0" destOrd="0" presId="urn:microsoft.com/office/officeart/2005/8/layout/vList5"/>
    <dgm:cxn modelId="{E361B289-1BF7-4799-90F3-98C6326A52AE}" type="presParOf" srcId="{8E0FAB69-1573-49B0-A537-4BE7D2E45EF2}" destId="{22A477B6-A537-4911-847A-DF3AB31979E2}" srcOrd="1" destOrd="0" presId="urn:microsoft.com/office/officeart/2005/8/layout/vList5"/>
    <dgm:cxn modelId="{FA8D16B1-1429-45B5-89BC-3F924FAA5374}" type="presParOf" srcId="{F90FB0FC-2828-4B8D-BCC0-34F4D1D76837}" destId="{4F352E61-4B52-403C-BFD6-489C1123C5A7}" srcOrd="9" destOrd="0" presId="urn:microsoft.com/office/officeart/2005/8/layout/vList5"/>
    <dgm:cxn modelId="{6A2B5245-E5BF-4872-9BCB-3B4AF0C781C3}" type="presParOf" srcId="{F90FB0FC-2828-4B8D-BCC0-34F4D1D76837}" destId="{A3522F67-E0CB-4FE2-817D-ADF7CF148E38}" srcOrd="10" destOrd="0" presId="urn:microsoft.com/office/officeart/2005/8/layout/vList5"/>
    <dgm:cxn modelId="{C5163475-65E0-4335-9254-A628763E1F7B}" type="presParOf" srcId="{A3522F67-E0CB-4FE2-817D-ADF7CF148E38}" destId="{94B9DD9A-78FC-4C63-BC5B-E3D0D7D803F2}" srcOrd="0" destOrd="0" presId="urn:microsoft.com/office/officeart/2005/8/layout/vList5"/>
    <dgm:cxn modelId="{A55C3960-8345-4EFC-BAB1-57289107C2FC}" type="presParOf" srcId="{A3522F67-E0CB-4FE2-817D-ADF7CF148E38}" destId="{D22DCCA0-CA96-44FF-95AF-23F51F58DA5A}" srcOrd="1" destOrd="0" presId="urn:microsoft.com/office/officeart/2005/8/layout/vList5"/>
    <dgm:cxn modelId="{35F4E043-86C2-47AC-8971-C15C13664D0E}" type="presParOf" srcId="{F90FB0FC-2828-4B8D-BCC0-34F4D1D76837}" destId="{C55DDBB4-5B1F-4D5E-82CA-C72B837D2D91}" srcOrd="11" destOrd="0" presId="urn:microsoft.com/office/officeart/2005/8/layout/vList5"/>
    <dgm:cxn modelId="{5BE778CE-BD20-4189-B272-7126FB6C85D0}" type="presParOf" srcId="{F90FB0FC-2828-4B8D-BCC0-34F4D1D76837}" destId="{25C7A644-3F78-415E-A67A-FD84FC87649C}" srcOrd="12" destOrd="0" presId="urn:microsoft.com/office/officeart/2005/8/layout/vList5"/>
    <dgm:cxn modelId="{244FD281-2574-490D-9C90-960EFA87D964}" type="presParOf" srcId="{25C7A644-3F78-415E-A67A-FD84FC87649C}" destId="{EF1C1282-A8C8-453F-B7B3-4F4D1FCD50A9}" srcOrd="0" destOrd="0" presId="urn:microsoft.com/office/officeart/2005/8/layout/vList5"/>
    <dgm:cxn modelId="{114E2DCA-15D5-46BB-87F3-B93894079415}" type="presParOf" srcId="{25C7A644-3F78-415E-A67A-FD84FC87649C}" destId="{F66314A6-5EAA-4330-BCDE-16CCAC40FB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F0D0E-C5FD-4597-81DF-84D838C80A83}">
      <dsp:nvSpPr>
        <dsp:cNvPr id="0" name=""/>
        <dsp:cNvSpPr/>
      </dsp:nvSpPr>
      <dsp:spPr>
        <a:xfrm rot="5400000">
          <a:off x="4086501" y="-1767012"/>
          <a:ext cx="399527" cy="40341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ผู้ทรงคุณวุฒิในอาชีพ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Top Management, Novel &amp; Original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69200" y="69792"/>
        <a:ext cx="4014628" cy="360521"/>
      </dsp:txXfrm>
    </dsp:sp>
    <dsp:sp modelId="{99659F6F-685A-4E2F-8207-0BA9545F4C9F}">
      <dsp:nvSpPr>
        <dsp:cNvPr id="0" name=""/>
        <dsp:cNvSpPr/>
      </dsp:nvSpPr>
      <dsp:spPr>
        <a:xfrm>
          <a:off x="0" y="348"/>
          <a:ext cx="2269199" cy="4994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Qualification of Advanced Professional Competence</a:t>
          </a:r>
          <a:endParaRPr lang="th-TH" sz="1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79" y="24727"/>
        <a:ext cx="2220441" cy="450651"/>
      </dsp:txXfrm>
    </dsp:sp>
    <dsp:sp modelId="{1A5F25C3-F7B7-4082-AFFC-840C521F599A}">
      <dsp:nvSpPr>
        <dsp:cNvPr id="0" name=""/>
        <dsp:cNvSpPr/>
      </dsp:nvSpPr>
      <dsp:spPr>
        <a:xfrm rot="5400000">
          <a:off x="4086501" y="-1242633"/>
          <a:ext cx="399527" cy="4034131"/>
        </a:xfrm>
        <a:prstGeom prst="round2SameRect">
          <a:avLst/>
        </a:prstGeom>
        <a:solidFill>
          <a:schemeClr val="accent4">
            <a:tint val="40000"/>
            <a:alpha val="90000"/>
            <a:hueOff val="-657618"/>
            <a:satOff val="3693"/>
            <a:lumOff val="23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57618"/>
              <a:satOff val="3693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ผู้เชี่ยวชาญพิเศษในอาชีพ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Experienced Specialists and Senior Management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69200" y="594171"/>
        <a:ext cx="4014628" cy="360521"/>
      </dsp:txXfrm>
    </dsp:sp>
    <dsp:sp modelId="{2C7EDD47-F4C2-4E7E-BE53-2FE8BD3D2FAC}">
      <dsp:nvSpPr>
        <dsp:cNvPr id="0" name=""/>
        <dsp:cNvSpPr/>
      </dsp:nvSpPr>
      <dsp:spPr>
        <a:xfrm>
          <a:off x="0" y="524728"/>
          <a:ext cx="2269199" cy="499409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Qualification of Higher Professional Competence</a:t>
          </a:r>
          <a:endParaRPr lang="th-TH" sz="1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79" y="549107"/>
        <a:ext cx="2220441" cy="450651"/>
      </dsp:txXfrm>
    </dsp:sp>
    <dsp:sp modelId="{E88B2597-C07F-4C48-966E-B94286A166EE}">
      <dsp:nvSpPr>
        <dsp:cNvPr id="0" name=""/>
        <dsp:cNvSpPr/>
      </dsp:nvSpPr>
      <dsp:spPr>
        <a:xfrm rot="5400000">
          <a:off x="4086501" y="-718253"/>
          <a:ext cx="399527" cy="4034131"/>
        </a:xfrm>
        <a:prstGeom prst="round2Same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ผู้เชี่ยวชาญในอาชีพ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Professionally qualified, and mid-management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69200" y="1118551"/>
        <a:ext cx="4014628" cy="360521"/>
      </dsp:txXfrm>
    </dsp:sp>
    <dsp:sp modelId="{A6460727-ACC8-43E1-A56F-63ECC22C03CE}">
      <dsp:nvSpPr>
        <dsp:cNvPr id="0" name=""/>
        <dsp:cNvSpPr/>
      </dsp:nvSpPr>
      <dsp:spPr>
        <a:xfrm>
          <a:off x="0" y="1049107"/>
          <a:ext cx="2269199" cy="49940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Qualification of Professional Competence</a:t>
          </a:r>
          <a:endParaRPr lang="th-TH" sz="1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79" y="1073486"/>
        <a:ext cx="2220441" cy="450651"/>
      </dsp:txXfrm>
    </dsp:sp>
    <dsp:sp modelId="{85516B2F-6148-4724-9B03-FFE1D958B704}">
      <dsp:nvSpPr>
        <dsp:cNvPr id="0" name=""/>
        <dsp:cNvSpPr/>
      </dsp:nvSpPr>
      <dsp:spPr>
        <a:xfrm rot="5400000">
          <a:off x="3978888" y="-138417"/>
          <a:ext cx="606382" cy="4030192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ผู้ชำนาญการในอาชีพ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Supervisors, foremen, superintendents academically qualified workers, junior management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66984" y="1603088"/>
        <a:ext cx="4000591" cy="547180"/>
      </dsp:txXfrm>
    </dsp:sp>
    <dsp:sp modelId="{336C2D1C-2E8A-4202-96A5-DE104988CD5B}">
      <dsp:nvSpPr>
        <dsp:cNvPr id="0" name=""/>
        <dsp:cNvSpPr/>
      </dsp:nvSpPr>
      <dsp:spPr>
        <a:xfrm>
          <a:off x="0" y="1585952"/>
          <a:ext cx="2266983" cy="58145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 Advanced Diploma Qualification of Vocational</a:t>
          </a:r>
          <a:r>
            <a:rPr lang="th-TH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Competence</a:t>
          </a:r>
          <a:endParaRPr lang="th-TH" sz="1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384" y="1614336"/>
        <a:ext cx="2210215" cy="524683"/>
      </dsp:txXfrm>
    </dsp:sp>
    <dsp:sp modelId="{22A477B6-A537-4911-847A-DF3AB31979E2}">
      <dsp:nvSpPr>
        <dsp:cNvPr id="0" name=""/>
        <dsp:cNvSpPr/>
      </dsp:nvSpPr>
      <dsp:spPr>
        <a:xfrm rot="5400000">
          <a:off x="4086501" y="437478"/>
          <a:ext cx="399527" cy="4034131"/>
        </a:xfrm>
        <a:prstGeom prst="round2Same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ผู้มีทักษะเฉพาะทาง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Skilled personnel/worker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69200" y="2274283"/>
        <a:ext cx="4014628" cy="360521"/>
      </dsp:txXfrm>
    </dsp:sp>
    <dsp:sp modelId="{60783783-C5F2-429B-9088-EF44B7136EEE}">
      <dsp:nvSpPr>
        <dsp:cNvPr id="0" name=""/>
        <dsp:cNvSpPr/>
      </dsp:nvSpPr>
      <dsp:spPr>
        <a:xfrm>
          <a:off x="0" y="2204840"/>
          <a:ext cx="2269199" cy="49940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 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 Diploma Qualification of Vocational</a:t>
          </a:r>
          <a:r>
            <a:rPr lang="th-TH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Competence</a:t>
          </a:r>
          <a:endParaRPr lang="th-TH" sz="1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79" y="2229219"/>
        <a:ext cx="2220441" cy="450651"/>
      </dsp:txXfrm>
    </dsp:sp>
    <dsp:sp modelId="{D22DCCA0-CA96-44FF-95AF-23F51F58DA5A}">
      <dsp:nvSpPr>
        <dsp:cNvPr id="0" name=""/>
        <dsp:cNvSpPr/>
      </dsp:nvSpPr>
      <dsp:spPr>
        <a:xfrm rot="5400000">
          <a:off x="4086501" y="961858"/>
          <a:ext cx="399527" cy="4034131"/>
        </a:xfrm>
        <a:prstGeom prst="round2SameRect">
          <a:avLst/>
        </a:prstGeom>
        <a:solidFill>
          <a:schemeClr val="accent4">
            <a:tint val="40000"/>
            <a:alpha val="90000"/>
            <a:hueOff val="-3288088"/>
            <a:satOff val="18464"/>
            <a:lumOff val="11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288088"/>
              <a:satOff val="18464"/>
              <a:lumOff val="1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ผู้มีทักษะฝีมือ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Semi-Skilled personnel/worker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69200" y="2798663"/>
        <a:ext cx="4014628" cy="360521"/>
      </dsp:txXfrm>
    </dsp:sp>
    <dsp:sp modelId="{94B9DD9A-78FC-4C63-BC5B-E3D0D7D803F2}">
      <dsp:nvSpPr>
        <dsp:cNvPr id="0" name=""/>
        <dsp:cNvSpPr/>
      </dsp:nvSpPr>
      <dsp:spPr>
        <a:xfrm>
          <a:off x="0" y="2729219"/>
          <a:ext cx="2269199" cy="499409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2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Certificate of Vocational Qualification 2</a:t>
          </a:r>
          <a:endParaRPr lang="th-TH" sz="1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79" y="2753598"/>
        <a:ext cx="2220441" cy="450651"/>
      </dsp:txXfrm>
    </dsp:sp>
    <dsp:sp modelId="{F66314A6-5EAA-4330-BCDE-16CCAC40FB17}">
      <dsp:nvSpPr>
        <dsp:cNvPr id="0" name=""/>
        <dsp:cNvSpPr/>
      </dsp:nvSpPr>
      <dsp:spPr>
        <a:xfrm rot="5400000">
          <a:off x="4086501" y="1486237"/>
          <a:ext cx="399527" cy="4034131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ผู้มีทักษะเบื้องต้น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Basic-Skilled personnel/worker</a:t>
          </a:r>
          <a:endParaRPr lang="th-TH" sz="1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69200" y="3323042"/>
        <a:ext cx="4014628" cy="360521"/>
      </dsp:txXfrm>
    </dsp:sp>
    <dsp:sp modelId="{EF1C1282-A8C8-453F-B7B3-4F4D1FCD50A9}">
      <dsp:nvSpPr>
        <dsp:cNvPr id="0" name=""/>
        <dsp:cNvSpPr/>
      </dsp:nvSpPr>
      <dsp:spPr>
        <a:xfrm>
          <a:off x="0" y="3253599"/>
          <a:ext cx="2269199" cy="49940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ชั้น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1 </a:t>
          </a:r>
          <a:r>
            <a:rPr lang="en-US" sz="1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National Certificate of Vocational Qualification 1</a:t>
          </a:r>
          <a:endParaRPr lang="th-TH" sz="1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79" y="3277978"/>
        <a:ext cx="2220441" cy="450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F81C9E0C-57D6-48D5-BF58-5A784EF76FEB}" type="datetimeFigureOut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03326DBD-13BC-4890-BF7A-19DDF46323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886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Cordia New" pitchFamily="34" charset="-34"/>
              </a:defRPr>
            </a:lvl1pPr>
          </a:lstStyle>
          <a:p>
            <a:pPr>
              <a:defRPr/>
            </a:pPr>
            <a:fld id="{FFBD0795-CBFB-43B5-9866-F8FC4FF2BA58}" type="datetimeFigureOut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Cordia New" pitchFamily="34" charset="-34"/>
              </a:defRPr>
            </a:lvl1pPr>
          </a:lstStyle>
          <a:p>
            <a:pPr>
              <a:defRPr/>
            </a:pPr>
            <a:fld id="{2CD0759D-F53C-432D-A952-32E6C588656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7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pitchFamily="34" charset="-128"/>
        <a:cs typeface="Cordia New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1CCA2E19-3251-4602-B19A-E3F7ABEA9498}" type="slidenum">
              <a:rPr lang="en-US" sz="1200" b="0" smtClean="0">
                <a:solidFill>
                  <a:schemeClr val="tx1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4</a:t>
            </a:fld>
            <a:endParaRPr lang="th-TH" sz="1200" b="0" smtClean="0">
              <a:solidFill>
                <a:schemeClr val="tx1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29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45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7599856C-6AFF-488D-8793-25D3428ED57E}" type="slidenum">
              <a:rPr lang="en-US" sz="1200" b="0" smtClean="0">
                <a:solidFill>
                  <a:schemeClr val="tx1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</a:t>
            </a:fld>
            <a:endParaRPr lang="th-TH" sz="1200" b="0" smtClean="0">
              <a:solidFill>
                <a:schemeClr val="tx1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39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40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41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42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fld id="{5F15FA94-C096-4583-AAE1-290007D3EB87}" type="slidenum">
              <a:rPr lang="th-TH" altLang="th-TH" sz="1200" smtClean="0">
                <a:solidFill>
                  <a:srgbClr val="000000"/>
                </a:solidFill>
              </a:rPr>
              <a:pPr/>
              <a:t>43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5ED-9BC2-4009-8988-B6AD3F70BDDF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AF13-23D0-4A03-BA6D-07C17DF913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E6E9-605A-47D5-9B81-FC6EB8D63322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6DFA-5ACA-427C-B711-351CED961E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87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2702-DA48-404D-A06D-3B49DDD955E4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2FAE-E07F-4B66-9035-EE6AF7D30C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13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C3C7-D40A-4644-BC6A-18B6790CFEA9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AC26-776F-47E0-97EF-81C4C8EABBA3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9098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83AF-D614-4494-B03B-E03CAAFCB113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BFDE-F22F-4C8D-9BBD-3BB7C717E5AD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17139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01D2-B578-47DD-B0BF-8BA5FB88CB75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E7BC-CA91-4785-9AC1-A4F8858F501D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6031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9959-4D3E-4CB4-A066-CCB585576DB7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BFF8-BAD8-4E2B-8940-58D3D5265EE9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2273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47FC-A33C-4AF1-8ACB-8CEFA711C442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A03A-B78C-4F64-9882-C7DCE451C4DE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5642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06C4-D705-42CA-8DE7-E8922DBFDE5C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4DCC-36A1-4B68-92B3-231D1DF1D6D0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00004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CDA6-1CCB-42CC-ADCE-ADF163DC6B9A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0306-8475-4E68-B184-0C15DFB3C195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4294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2426-0677-4D19-B940-5C30F8F46C60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EE80-0694-4527-9580-58AC90A6FED0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0039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5454-A075-4CC7-9DFC-11C89B4E6C42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7BB-FA7B-407E-9649-AE8E53F935D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223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57CF-E38A-4D97-88E7-0A7D6B2D9854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0919-91FE-4263-82B8-741D67AC71F9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488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8055-B43F-4A93-BFC4-505398513299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6EEB-514C-4E8E-A40F-C0B45FFE8B6D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20990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F4A4-B6E6-4CE2-A679-AD699CCF4492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AA95-878D-4833-AA24-896596890C7B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3348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082A-81F8-4C06-AC84-5ED992DDC0F5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9855-26FD-4C37-906D-0A68A1E26D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8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C15A-E0A2-4233-A97A-02BF7811C8E8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F222-D608-4C28-B912-D5D4C7516E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3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5BFA-1FD0-4DE7-AFAF-7EC009687DFF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AFAD-EA6B-46C0-97C8-F0C6E1BDC0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681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EF45-6B34-47E8-9C81-2585CE6EEFF5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AFA4-F958-4BFF-8DF8-C89C855B1B4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33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D37A-DDC3-4419-9716-009B71A18173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64D5-51A0-40D5-85AA-596841449E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31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0FFD-0190-4DCE-A664-06773341D807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0147-DE3A-4718-B351-9C01F9ED74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437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7C94-FF92-4F54-B85A-317BBFA723FF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6E75-942D-4DDA-BF07-C45299F3FF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904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 b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368C3DB-4CA2-4C78-A161-E363EECBA8B2}" type="datetime1">
              <a:rPr lang="th-TH"/>
              <a:pPr>
                <a:defRPr/>
              </a:pPr>
              <a:t>03/06/58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100F6FE-216B-4B49-BD26-53A8CC5C13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charset="0"/>
          <a:ea typeface="MS PGothic" pitchFamily="34" charset="-128"/>
          <a:cs typeface="Angsana Ne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libri" charset="0"/>
          <a:ea typeface="MS PGothic" pitchFamily="34" charset="-128"/>
          <a:cs typeface="Cordia New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51FF27F5-DC8C-49F7-86CE-0A61EDD54A70}" type="datetime1">
              <a:rPr lang="th-TH" b="0"/>
              <a:pPr>
                <a:buClrTx/>
                <a:buFontTx/>
                <a:buNone/>
                <a:defRPr/>
              </a:pPr>
              <a:t>03/06/58</a:t>
            </a:fld>
            <a:endParaRPr lang="th-TH" b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endParaRPr lang="th-TH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buClrTx/>
              <a:buFontTx/>
              <a:buNone/>
              <a:defRPr/>
            </a:pPr>
            <a:fld id="{D7050484-3744-488F-9D33-285ADDF02F02}" type="slidenum">
              <a:rPr lang="th-TH" altLang="en-US" b="0">
                <a:cs typeface="Cordia New"/>
              </a:rPr>
              <a:pPr>
                <a:buClrTx/>
                <a:buFontTx/>
                <a:buNone/>
                <a:defRPr/>
              </a:pPr>
              <a:t>‹#›</a:t>
            </a:fld>
            <a:endParaRPr lang="th-TH" altLang="en-US" b="0"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0913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charset="0"/>
          <a:ea typeface="MS PGothic" pitchFamily="34" charset="-128"/>
          <a:cs typeface="Angsana Ne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charset="0"/>
          <a:ea typeface="MS PGothic" pitchFamily="34" charset="-128"/>
          <a:cs typeface="Cordia New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650" y="1293813"/>
            <a:ext cx="6457950" cy="3214687"/>
          </a:xfrm>
        </p:spPr>
        <p:txBody>
          <a:bodyPr/>
          <a:lstStyle/>
          <a:p>
            <a:pPr algn="l" eaLnBrk="1" hangingPunct="1">
              <a:lnSpc>
                <a:spcPts val="43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HAILAND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ROFESSIONAL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UALIFICATION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I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NSTITUTE</a:t>
            </a:r>
            <a:r>
              <a:rPr lang="th-TH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th-TH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Public Organization)</a:t>
            </a:r>
            <a:endParaRPr lang="th-TH" sz="2600" dirty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0"/>
              <a:cs typeface="BrowalliaUPC" charset="0"/>
            </a:endParaRPr>
          </a:p>
        </p:txBody>
      </p:sp>
      <p:sp>
        <p:nvSpPr>
          <p:cNvPr id="3075" name="ชื่อเรื่อง 1"/>
          <p:cNvSpPr txBox="1">
            <a:spLocks/>
          </p:cNvSpPr>
          <p:nvPr/>
        </p:nvSpPr>
        <p:spPr bwMode="auto">
          <a:xfrm>
            <a:off x="755650" y="327025"/>
            <a:ext cx="760253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>
              <a:lnSpc>
                <a:spcPts val="4800"/>
              </a:lnSpc>
              <a:buClrTx/>
              <a:buFontTx/>
              <a:buNone/>
            </a:pPr>
            <a:r>
              <a:rPr lang="th-TH" sz="4200" b="0">
                <a:solidFill>
                  <a:schemeClr val="bg1"/>
                </a:solidFill>
              </a:rPr>
              <a:t>สถาบันคุณวุฒิวิชาชีพ (องค์การมหาชน)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69950" y="1293813"/>
            <a:ext cx="540067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3" descr="TPQI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22383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784" y="1484784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สำหรับผู้ประกอบการ องค์กรนายจ้าง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ใช้มาตรฐานอาชีพและคุณวุฒิวิชาชีพในการสรรหาบุคลากรที่มีสมรรถนะตรงงาน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ใช้มาตรฐานอาชีพในการกำหนดค่าตอบแทนตามสมรรถนะ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ใช้มาตรฐานอาชีพในการประเมินผลงาน และส่งเสริมฐานะการงานของลูกจ้าง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ใช้มาตรฐานอาชีพเป็นแนวทางในการพัฒนาสมรรถนะงานของลูกจ้าง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ปรับปรุงยกระดับมาตรฐานการทำงานเพื่อการพัฒนาธุรกิจ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พัฒนาหลักสูตรการฝึกอบรมในองค์กร เพื่อพัฒนาธุรกิจด้วยฐานกำลังคน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บริหารจัดการองค์กรได้มีประสิทธิภาพมากขึ้น คุณภาพงานสูงขึ้น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พัฒนาผลิตภาพของคน พัฒนาคุณภาพผลิตภัณฑ์และบริการ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ลดต้นทุนการผลิตเพราะบุคลากรมีประสิทธฺภาพการทำงานสูงขึ้น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ใช้มาตรฐานอาชีพเป็นฐานในการ </a:t>
            </a:r>
            <a:r>
              <a:rPr lang="en-US" dirty="0" smtClean="0">
                <a:solidFill>
                  <a:schemeClr val="tx1"/>
                </a:solidFill>
              </a:rPr>
              <a:t>Benchmarking </a:t>
            </a:r>
            <a:r>
              <a:rPr lang="th-TH" dirty="0" smtClean="0">
                <a:solidFill>
                  <a:schemeClr val="tx1"/>
                </a:solidFill>
              </a:rPr>
              <a:t>ภายใน หรือกับองค์กรอื่น</a:t>
            </a:r>
          </a:p>
        </p:txBody>
      </p:sp>
    </p:spTree>
    <p:extLst>
      <p:ext uri="{BB962C8B-B14F-4D97-AF65-F5344CB8AC3E}">
        <p14:creationId xmlns:p14="http://schemas.microsoft.com/office/powerpoint/2010/main" val="2362816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844824"/>
            <a:ext cx="8519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สำหรับกลุ่มเจ้าของอาชีพและองค์กรวิชาชีพ</a:t>
            </a:r>
            <a:endParaRPr lang="th-TH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กลุ่มอาชีพและองค์กรวิชาชีพ ร่วมกับองค์กรนายจ้าง ในฐานะหุ้นส่วน ผู้รับผลประโยชน์ ในการร่วมกันพัฒนามาตรฐานอาชีพสำหรับกลุ่มธุรกิจอุตสาหกรรม ที่ประกอบอาชีพเดียวกัน ด้วยการกำหนด ทบทวน พัฒนา รักษาไว้ ซึ่งมาตรฐานอาชีพที่เป็นที่ยอมรับร่วมกัน ให้ทันต่อการเปลี่ยนแปลงของระบบเศรษฐกิจ สังคม เทคโนโลยี และกฏระเบียนใหม่ๆ เพื่อรักษาไว้ซึ่งประโยชน์ของกลุ่ม</a:t>
            </a:r>
            <a:endParaRPr lang="th-TH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07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784" y="1484784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สำหรับหน่วยงานการศึกษาและผลิตกำลังคน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พัฒนาหลักสูตรการเรียนการสอน และฝึกอบรม บนพื้นฐานสมรรถนะมาตรฐานอาชีพ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กำหนดคุณวุฒิที่มอบให้ สอดคล้องกับมาตรฐานอาชีพ และคุณวุฒิวิชาชีพ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พัฒนาระบบการรับรองได้สอดคล้องกับมาตรฐานอาชีพเพื่อกำหนดคุณวุฒิวิชาชีพ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พัฒนาระบบการประเมินได้สอดคล้องกับสมรรถนะการทำงานจริง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ใช้มาตรฐานอาชีพ ในการพัฒนาสื่อการสอน รูปแบบการอบรม และเครื่องมือประเมินที่หลากหลาย</a:t>
            </a:r>
          </a:p>
        </p:txBody>
      </p:sp>
    </p:spTree>
    <p:extLst>
      <p:ext uri="{BB962C8B-B14F-4D97-AF65-F5344CB8AC3E}">
        <p14:creationId xmlns:p14="http://schemas.microsoft.com/office/powerpoint/2010/main" val="967856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784" y="148478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สำหรับประเทศชาติ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เพิ่มขีดความสามารถในการแข่งขันกับนานาชาติ ด้วยฐานกำลังคน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มีมาตรฐานอาชีพเป็นเกณฑ์ในการกำหนดทิศทางการพัฒนาประเทศ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สร้างผลิตภาพกำลังคน เพิ่มผลิตภาพเศรษฐกิจ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ส่งเสริมให้ประชาชนเกิดการเรียนรู้ตลอดชีวิต จากประสบการณ์วิชาชีพ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รักษากำลังคนให้อยู่ในระบบการทำงานสร้าง</a:t>
            </a:r>
            <a:r>
              <a:rPr lang="en-US" dirty="0" smtClean="0">
                <a:solidFill>
                  <a:schemeClr val="tx1"/>
                </a:solidFill>
              </a:rPr>
              <a:t> GDP</a:t>
            </a:r>
            <a:r>
              <a:rPr lang="th-TH" dirty="0" smtClean="0">
                <a:solidFill>
                  <a:schemeClr val="tx1"/>
                </a:solidFill>
              </a:rPr>
              <a:t> ให้ประเทศ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สร้างค่านิยมการเรียน “</a:t>
            </a:r>
            <a:r>
              <a:rPr lang="th-TH" u="sng" dirty="0" smtClean="0">
                <a:solidFill>
                  <a:schemeClr val="tx1"/>
                </a:solidFill>
              </a:rPr>
              <a:t>เพื่อการทำงาน</a:t>
            </a:r>
            <a:r>
              <a:rPr lang="th-TH" dirty="0" smtClean="0">
                <a:solidFill>
                  <a:schemeClr val="tx1"/>
                </a:solidFill>
              </a:rPr>
              <a:t>” มากกว่าการเรียน “</a:t>
            </a:r>
            <a:r>
              <a:rPr lang="th-TH" u="sng" dirty="0" smtClean="0">
                <a:solidFill>
                  <a:schemeClr val="tx1"/>
                </a:solidFill>
              </a:rPr>
              <a:t>ให้ได้ปริญญาสูงๆ</a:t>
            </a:r>
            <a:r>
              <a:rPr lang="th-TH" dirty="0" smtClean="0">
                <a:solidFill>
                  <a:schemeClr val="tx1"/>
                </a:solidFill>
              </a:rPr>
              <a:t>”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ส่งเสริมให้นำประสบกาณ์วิชาชีพมารับรองให้ได้คุณวุฒิวิชาชีพ เพื่อประโยชน์ในการเคลื่อนย้าย แรงงานฝีมือ และนักวิชาชีพเสรีในอาเซียน</a:t>
            </a:r>
          </a:p>
        </p:txBody>
      </p:sp>
    </p:spTree>
    <p:extLst>
      <p:ext uri="{BB962C8B-B14F-4D97-AF65-F5344CB8AC3E}">
        <p14:creationId xmlns:p14="http://schemas.microsoft.com/office/powerpoint/2010/main" val="47539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ภาพแห่งอนาคตของระบบคุณวุฒิวิชาชีพ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268760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มาตรฐานอาชีพจะสะท้อนให้เห็นสมรรถนะการทำงานของคนในชาติ สร้างกลไกในการยกระดับผลิตภาพแรงงาน และคุณค่าของการประกอบวิชาชีพ ให้จ่ายค่าตอบแทนตามสมรรถนะวิชาชีพที่สูงขึ้น สะท้อนภาพความจริงของอาชีพ และความต้องการกำลังคนในแต่ละภาคธุรกิจ ส่งเสริมภาคการศึกษาให้สามารถสร้างกำลังคนได้สอดคล้องกับความต้องการของภาคธุรกิจ ด้วยการพัฒนาหลักสูตรได้ตรงกับความต้องการ ทำให้ “คนเรียนวิชาชีพไม่มีวันตกงาน” ไม่เป็นภาระสังคม ร่วมกับกลุ่มอาชีพพัฒนาระบบการศึกษา ลดความสูญเปล่าของการจัดการเรียนการสอนในสถานศึกษา ทำงานแล้วเชื่องโยงตนเองเข้าสู่ระบบคุณวุฒิวิชาชีพและคุณวุฒิการศึกษาได้ เพราะโลกของการทำงานกับโลกของการศึกษา ไม่เป็นโลกที่แปลงแยกกัน ทำให้ระบบการศึกษาเป็นแบบ </a:t>
            </a:r>
            <a:r>
              <a:rPr lang="en-US" dirty="0" smtClean="0">
                <a:solidFill>
                  <a:schemeClr val="tx1"/>
                </a:solidFill>
              </a:rPr>
              <a:t>Demand Driven </a:t>
            </a:r>
            <a:r>
              <a:rPr lang="th-TH" dirty="0" smtClean="0">
                <a:solidFill>
                  <a:schemeClr val="tx1"/>
                </a:solidFill>
              </a:rPr>
              <a:t>อย่างแท้จริง เพราะระบบการศึกษายังคงความสำคัญในการพัฒนาขีดความสามารถในการแข่งขันของประเทศสู่สากล</a:t>
            </a:r>
          </a:p>
        </p:txBody>
      </p:sp>
    </p:spTree>
    <p:extLst>
      <p:ext uri="{BB962C8B-B14F-4D97-AF65-F5344CB8AC3E}">
        <p14:creationId xmlns:p14="http://schemas.microsoft.com/office/powerpoint/2010/main" val="2785764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5" y="260648"/>
            <a:ext cx="7652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การพัฒนามาตรฐานอาชีพ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12776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</a:t>
            </a:r>
            <a:r>
              <a:rPr lang="th-TH" sz="3200" dirty="0" smtClean="0">
                <a:solidFill>
                  <a:schemeClr val="tx1"/>
                </a:solidFill>
              </a:rPr>
              <a:t> หมายถึง การปฏิบัติงานให้เกิดผลลัพธ์ที่ดีเยี่ยมออกมา โดยบูรณาการ ความรู้ ทักษะ และความสามารถ อย่างมีประสิทธิภาพ            มีรูปแบบที่ชัดเจน เป็นมาตรฐาน เรียกว่า </a:t>
            </a:r>
            <a:r>
              <a:rPr lang="th-TH" sz="3200" u="sng" dirty="0" smtClean="0">
                <a:solidFill>
                  <a:schemeClr val="tx1"/>
                </a:solidFill>
              </a:rPr>
              <a:t>มาตรฐานสมรรถนะ</a:t>
            </a:r>
            <a:endParaRPr lang="th-TH" sz="3200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677" y="3356992"/>
            <a:ext cx="4728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: Working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: Occupational Standard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: Competency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 : Unit Standard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 :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710" y="4005064"/>
            <a:ext cx="309634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มาตรฐานอาชีพ</a:t>
            </a:r>
            <a:endParaRPr lang="th-TH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679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ความหมายของสมรรถนะ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“</a:t>
            </a:r>
            <a:r>
              <a:rPr lang="th-TH" b="0" i="1" dirty="0" smtClean="0">
                <a:solidFill>
                  <a:schemeClr val="tx1"/>
                </a:solidFill>
              </a:rPr>
              <a:t>คุณลักษณะ </a:t>
            </a:r>
            <a:r>
              <a:rPr lang="th-TH" b="0" i="1" dirty="0">
                <a:solidFill>
                  <a:schemeClr val="tx1"/>
                </a:solidFill>
              </a:rPr>
              <a:t>ที่ซ่อนอยู่ภายในตัวบุคคล ซึ่งคุณลักษณะเหล่านี้จะเป็นตัวผลักดันให้บุคคลสามารถสร้างผลการ ปฏิบัติงานในงานที่ตนรับผิดชอบให้สูงกว่า หรือเหนือกว่าเกณฑ์/เป้าหมายที่กำหนด</a:t>
            </a:r>
            <a:r>
              <a:rPr lang="th-TH" b="0" i="1" dirty="0" smtClean="0">
                <a:solidFill>
                  <a:schemeClr val="tx1"/>
                </a:solidFill>
              </a:rPr>
              <a:t>ไว้</a:t>
            </a:r>
            <a:r>
              <a:rPr lang="th-TH" dirty="0" smtClean="0">
                <a:solidFill>
                  <a:schemeClr val="tx1"/>
                </a:solidFill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David </a:t>
            </a:r>
            <a:r>
              <a:rPr lang="en-US" dirty="0">
                <a:solidFill>
                  <a:schemeClr val="tx1"/>
                </a:solidFill>
              </a:rPr>
              <a:t>C. McClelland </a:t>
            </a:r>
            <a:r>
              <a:rPr lang="en-US" dirty="0" smtClean="0">
                <a:solidFill>
                  <a:schemeClr val="tx1"/>
                </a:solidFill>
              </a:rPr>
              <a:t>(1970)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“</a:t>
            </a:r>
            <a:r>
              <a:rPr lang="th-TH" b="0" i="1" dirty="0">
                <a:solidFill>
                  <a:schemeClr val="tx1"/>
                </a:solidFill>
              </a:rPr>
              <a:t>คุณลักษณะเชิง พฤติกรรมที่บุคคลจำเป็นต้องมีในการปฏิบัติงานในตำแหน่งหนึ่งๆ เพื่อให้การปฏิบัติงานใน หน้าที่ความรับผิดชอบประสบ</a:t>
            </a:r>
            <a:r>
              <a:rPr lang="th-TH" b="0" i="1" dirty="0" smtClean="0">
                <a:solidFill>
                  <a:schemeClr val="tx1"/>
                </a:solidFill>
              </a:rPr>
              <a:t>ความสำเร็จ</a:t>
            </a:r>
            <a:r>
              <a:rPr lang="th-TH" dirty="0" smtClean="0">
                <a:solidFill>
                  <a:schemeClr val="tx1"/>
                </a:solidFill>
              </a:rPr>
              <a:t>”</a:t>
            </a: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Boam</a:t>
            </a:r>
            <a:r>
              <a:rPr lang="en-US" dirty="0">
                <a:solidFill>
                  <a:schemeClr val="tx1"/>
                </a:solidFill>
              </a:rPr>
              <a:t> and Sparrow (1992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5661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ความหมายของสมรรถนะ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68760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“</a:t>
            </a:r>
            <a:r>
              <a:rPr lang="th-TH" b="0" i="1" dirty="0">
                <a:solidFill>
                  <a:schemeClr val="tx1"/>
                </a:solidFill>
              </a:rPr>
              <a:t>สมรรถนะนั้นเป็นสิ่งที่ต้องลง มือปฏิบัติและทำให้เกิดขึ้น กล่าวคือความสามารถที่ใช้เพื่อให้เกิดการบรรลุผลและวัตถุประสงค์ ต่างๆ ซึ่งเป็นตัวขับเคลื่อนที่ทำให้เกิดความรู้ (</a:t>
            </a:r>
            <a:r>
              <a:rPr lang="en-US" b="0" i="1" dirty="0">
                <a:solidFill>
                  <a:schemeClr val="tx1"/>
                </a:solidFill>
              </a:rPr>
              <a:t>Knowledge) </a:t>
            </a:r>
            <a:r>
              <a:rPr lang="th-TH" b="0" i="1" dirty="0">
                <a:solidFill>
                  <a:schemeClr val="tx1"/>
                </a:solidFill>
              </a:rPr>
              <a:t>การเรียนรู้ทักษะ (</a:t>
            </a:r>
            <a:r>
              <a:rPr lang="en-US" b="0" i="1" dirty="0">
                <a:solidFill>
                  <a:schemeClr val="tx1"/>
                </a:solidFill>
              </a:rPr>
              <a:t>Know-how) </a:t>
            </a:r>
            <a:r>
              <a:rPr lang="th-TH" b="0" i="1" dirty="0">
                <a:solidFill>
                  <a:schemeClr val="tx1"/>
                </a:solidFill>
              </a:rPr>
              <a:t>และเจตคติ/ลักษณะนิสัยหรือบุคลิกภาพต่างๆ (</a:t>
            </a:r>
            <a:r>
              <a:rPr lang="en-US" b="0" i="1" dirty="0">
                <a:solidFill>
                  <a:schemeClr val="tx1"/>
                </a:solidFill>
              </a:rPr>
              <a:t>Attitude) </a:t>
            </a:r>
            <a:r>
              <a:rPr lang="th-TH" b="0" i="1" dirty="0">
                <a:solidFill>
                  <a:schemeClr val="tx1"/>
                </a:solidFill>
              </a:rPr>
              <a:t>ที่ช่วยให้สามารถเผชิญและแก้ไข สถานการณ์หรือปัญหาต่างๆ ที่เกิดขึ้นได้จริง</a:t>
            </a:r>
            <a:r>
              <a:rPr lang="th-TH" dirty="0" smtClean="0">
                <a:solidFill>
                  <a:schemeClr val="tx1"/>
                </a:solidFill>
              </a:rPr>
              <a:t>”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thaiDist">
              <a:buNone/>
            </a:pPr>
            <a:r>
              <a:rPr lang="en-US" dirty="0" err="1">
                <a:solidFill>
                  <a:schemeClr val="tx1"/>
                </a:solidFill>
              </a:rPr>
              <a:t>Arnauld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Nadaillac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2003)</a:t>
            </a:r>
          </a:p>
          <a:p>
            <a:pPr algn="thaiDi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“</a:t>
            </a:r>
            <a:r>
              <a:rPr lang="th-TH" b="0" i="1" dirty="0">
                <a:solidFill>
                  <a:schemeClr val="tx1"/>
                </a:solidFill>
              </a:rPr>
              <a:t>คุณลักษณะที่ทุกคนมีและใช้ได้อย่างเหมาะสม เพื่อผลักดันให้ผลการปฏิบัติงานบรรลุตาม เป้าหมาย ซึ่งคุณลักษณะเหล่านี้ได้แก่ ความรู้ ทักษะ บุคลิกภาพ แรงจูงใจทางสังคมลักษณะ นิสัยส่วนบุคคล ตลอดจนรูปแบบความคิดและวิธีการคิด ความรู้สึกและการกระทำ</a:t>
            </a:r>
            <a:r>
              <a:rPr lang="th-TH" dirty="0" smtClean="0">
                <a:solidFill>
                  <a:schemeClr val="tx1"/>
                </a:solidFill>
              </a:rPr>
              <a:t>”</a:t>
            </a:r>
          </a:p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David D. Dubois, William J. </a:t>
            </a:r>
            <a:r>
              <a:rPr lang="en-US" dirty="0" err="1">
                <a:solidFill>
                  <a:schemeClr val="tx1"/>
                </a:solidFill>
              </a:rPr>
              <a:t>Rothwell</a:t>
            </a:r>
            <a:r>
              <a:rPr lang="en-US" dirty="0">
                <a:solidFill>
                  <a:schemeClr val="tx1"/>
                </a:solidFill>
              </a:rPr>
              <a:t> (2004)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01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ความหมายของสมรรถนะ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68760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“</a:t>
            </a:r>
            <a:r>
              <a:rPr lang="th-TH" b="0" i="1" dirty="0">
                <a:solidFill>
                  <a:schemeClr val="tx1"/>
                </a:solidFill>
              </a:rPr>
              <a:t>สมรรถนะ หมายถึง คุณลักษณะเชิงพฤติกรรมที่ทำให้ บุคลากรในองค์กรปฏิบัติงานได้ผลงานโดดเด่นกว่าคนอื่นๆ โดยบุคลากรเหล่านี้จะแสดง คุณลักษณะเชิงพฤติกรรมดังกล่าวได้มากกว่าเพื่อนร่วมงานในสถานการณ์ที่หลากหลายกว่า และได้ผลงานดีกว่า</a:t>
            </a:r>
            <a:r>
              <a:rPr lang="th-TH" b="0" i="1" dirty="0" smtClean="0">
                <a:solidFill>
                  <a:schemeClr val="tx1"/>
                </a:solidFill>
              </a:rPr>
              <a:t>ผู้อื่น</a:t>
            </a:r>
            <a:r>
              <a:rPr lang="th-TH" dirty="0" smtClean="0">
                <a:solidFill>
                  <a:schemeClr val="tx1"/>
                </a:solidFill>
              </a:rPr>
              <a:t>”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HAY Group (2547)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“</a:t>
            </a:r>
            <a:r>
              <a:rPr lang="th-TH" b="0" i="1" dirty="0" smtClean="0">
                <a:solidFill>
                  <a:schemeClr val="tx1"/>
                </a:solidFill>
              </a:rPr>
              <a:t>สมรรถนะ หมายถึง </a:t>
            </a:r>
            <a:r>
              <a:rPr lang="th-TH" b="0" i="1" dirty="0">
                <a:solidFill>
                  <a:schemeClr val="tx1"/>
                </a:solidFill>
              </a:rPr>
              <a:t>คุณลักษณะเชิงพฤติกรรมที่เป็นผลมาจากความรู้ ทักษะ/ความสามารถและคุณลักษณะอื่นๆ ที่ทำ ให้บุคคลสามารถสร้างผลงานได้โดดเด่นกว่าเพื่อนร่วมงานอื่นๆ ในองค์กร</a:t>
            </a:r>
            <a:r>
              <a:rPr lang="th-TH" dirty="0" smtClean="0">
                <a:solidFill>
                  <a:schemeClr val="tx1"/>
                </a:solidFill>
              </a:rPr>
              <a:t>”</a:t>
            </a:r>
          </a:p>
          <a:p>
            <a:pPr>
              <a:buNone/>
            </a:pPr>
            <a:r>
              <a:rPr lang="th-TH" dirty="0">
                <a:solidFill>
                  <a:schemeClr val="tx1"/>
                </a:solidFill>
              </a:rPr>
              <a:t> สำนักงานคณะกรรมการข้าราชการพลเรือน (ก.พ.)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3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สมรรถนะในความหมาย</a:t>
            </a:r>
            <a:r>
              <a:rPr lang="th-TH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ทั่วไป</a:t>
            </a: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60" y="1412776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(Competence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3200" dirty="0">
                <a:solidFill>
                  <a:schemeClr val="tx1"/>
                </a:solidFill>
              </a:rPr>
              <a:t>หมายถึง </a:t>
            </a:r>
            <a:r>
              <a:rPr lang="th-TH" sz="3200" dirty="0" smtClean="0">
                <a:solidFill>
                  <a:schemeClr val="tx1"/>
                </a:solidFill>
              </a:rPr>
              <a:t>ความสามารถในการปฏิบัติงาน โดยบูรณาการ ความรู้ </a:t>
            </a:r>
            <a:r>
              <a:rPr lang="th-TH" sz="3200" dirty="0">
                <a:solidFill>
                  <a:schemeClr val="tx1"/>
                </a:solidFill>
              </a:rPr>
              <a:t>ทักษะ และคุณลักษณะ (</a:t>
            </a:r>
            <a:r>
              <a:rPr lang="en-US" sz="3200" dirty="0">
                <a:solidFill>
                  <a:schemeClr val="tx1"/>
                </a:solidFill>
              </a:rPr>
              <a:t>Knowledge, Skills, </a:t>
            </a:r>
            <a:r>
              <a:rPr lang="en-US" sz="3200" dirty="0" smtClean="0">
                <a:solidFill>
                  <a:schemeClr val="tx1"/>
                </a:solidFill>
              </a:rPr>
              <a:t>Attribute</a:t>
            </a:r>
            <a:r>
              <a:rPr lang="en-US" sz="3200" dirty="0">
                <a:solidFill>
                  <a:schemeClr val="tx1"/>
                </a:solidFill>
              </a:rPr>
              <a:t>) </a:t>
            </a:r>
            <a:r>
              <a:rPr lang="th-TH" sz="3200" dirty="0">
                <a:solidFill>
                  <a:schemeClr val="tx1"/>
                </a:solidFill>
              </a:rPr>
              <a:t>ของบุคคลที่จำเป็นต้องมี เพื่อใช้ในการปฏิบัติหน้าที่ ให้ประสบผลสำเร็จตามที่กำหนดไว้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68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4288"/>
            <a:ext cx="4821238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45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สมรรถนะในความหมายเชิงคุณภาพ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60" y="1412776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(Competence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3200" dirty="0">
                <a:solidFill>
                  <a:schemeClr val="tx1"/>
                </a:solidFill>
              </a:rPr>
              <a:t>หมายถึง </a:t>
            </a:r>
            <a:r>
              <a:rPr lang="th-TH" sz="3200" dirty="0" smtClean="0">
                <a:solidFill>
                  <a:schemeClr val="tx1"/>
                </a:solidFill>
              </a:rPr>
              <a:t>ความสามารถในการปฏิบัติงาน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(Performance) </a:t>
            </a:r>
            <a:r>
              <a:rPr lang="th-TH" sz="3200" dirty="0" smtClean="0">
                <a:solidFill>
                  <a:schemeClr val="tx1"/>
                </a:solidFill>
              </a:rPr>
              <a:t>ให้ได้ตามมาตรฐาน </a:t>
            </a:r>
            <a:r>
              <a:rPr lang="en-US" sz="3200" dirty="0" smtClean="0">
                <a:solidFill>
                  <a:schemeClr val="tx1"/>
                </a:solidFill>
              </a:rPr>
              <a:t>(Standard) </a:t>
            </a:r>
            <a:r>
              <a:rPr lang="th-TH" sz="3200" dirty="0" smtClean="0">
                <a:solidFill>
                  <a:schemeClr val="tx1"/>
                </a:solidFill>
              </a:rPr>
              <a:t>ตามเกณฑ์ 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Critiria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ตามเงื่อนไข </a:t>
            </a:r>
            <a:r>
              <a:rPr lang="en-US" sz="3200" dirty="0" smtClean="0">
                <a:solidFill>
                  <a:schemeClr val="tx1"/>
                </a:solidFill>
              </a:rPr>
              <a:t>(Condition) </a:t>
            </a:r>
            <a:r>
              <a:rPr lang="th-TH" sz="3200" dirty="0" smtClean="0">
                <a:solidFill>
                  <a:schemeClr val="tx1"/>
                </a:solidFill>
              </a:rPr>
              <a:t>แล้วได้ผลลัพธ์ </a:t>
            </a:r>
            <a:r>
              <a:rPr lang="en-US" sz="3200" dirty="0" smtClean="0">
                <a:solidFill>
                  <a:schemeClr val="tx1"/>
                </a:solidFill>
              </a:rPr>
              <a:t>(Outcome) </a:t>
            </a:r>
            <a:r>
              <a:rPr lang="th-TH" sz="3200" dirty="0" smtClean="0">
                <a:solidFill>
                  <a:schemeClr val="tx1"/>
                </a:solidFill>
              </a:rPr>
              <a:t>เป็นที่ยอมรับ มีหลักฐานการปฏิบัติงาน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(Evidence) </a:t>
            </a:r>
            <a:r>
              <a:rPr lang="th-TH" sz="3200" dirty="0" smtClean="0">
                <a:solidFill>
                  <a:schemeClr val="tx1"/>
                </a:solidFill>
              </a:rPr>
              <a:t>เพื่อใช้ประเมินคุณค่า และตรวจสอบทวนกลับได้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0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สมรรถนะในความหมายของวิชาชีพ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60" y="1412776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(Competence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หมายถึง ความสามารถในการปฏิบัติวิชาชีพ ด้วยการบูรณาการความรู้ ทักษะ และเจตคติ ของวิชาชีพ </a:t>
            </a:r>
            <a:r>
              <a:rPr lang="th-TH" sz="3200" dirty="0">
                <a:solidFill>
                  <a:schemeClr val="tx1"/>
                </a:solidFill>
              </a:rPr>
              <a:t>ให้ได้</a:t>
            </a:r>
            <a:r>
              <a:rPr lang="th-TH" sz="3200" dirty="0" smtClean="0">
                <a:solidFill>
                  <a:schemeClr val="tx1"/>
                </a:solidFill>
              </a:rPr>
              <a:t>ผลลัพธ์ของงานที่ดี มีความรับผิดชอบต่อผลงาน ตามบทบาท ตามหน้าที่ และตามจรรยาบรรณวิชาชีพ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0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การพัฒนาและจัดทำมาตรฐานอาชีพ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60" y="1412776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มาตรฐานอาชีพ </a:t>
            </a:r>
            <a:r>
              <a:rPr lang="th-TH" sz="3200" dirty="0" smtClean="0">
                <a:solidFill>
                  <a:schemeClr val="tx1"/>
                </a:solidFill>
              </a:rPr>
              <a:t>คือ กลุ่มของหน่วยสมรรถนะ ที่ได้มาจากเจ้าของอาชีพ หรือกลุ่มอาชีพ ซึ่งต้องเป็นสมรรถนะ</a:t>
            </a:r>
            <a:r>
              <a:rPr lang="th-TH" sz="3200" dirty="0">
                <a:solidFill>
                  <a:schemeClr val="tx1"/>
                </a:solidFill>
              </a:rPr>
              <a:t>วิชาชีพที่</a:t>
            </a:r>
            <a:r>
              <a:rPr lang="th-TH" sz="3200" dirty="0" smtClean="0">
                <a:solidFill>
                  <a:schemeClr val="tx1"/>
                </a:solidFill>
              </a:rPr>
              <a:t>มีความทันสมัยและเป็นปัจจุบัน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42" y="3274823"/>
            <a:ext cx="3857698" cy="361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763" y="4710122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3655" y="2852936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500994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3832137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591764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1619" y="5506732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3322" y="3247362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2982436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0120" y="3832137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06" y="3145323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7472" y="5482456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599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364D5-51A0-40D5-85AA-596841449E16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1043608" y="23271"/>
            <a:ext cx="4032448" cy="2469625"/>
            <a:chOff x="2555776" y="23271"/>
            <a:chExt cx="4032448" cy="2469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23271"/>
              <a:ext cx="4032448" cy="218424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27784" y="1969676"/>
              <a:ext cx="3816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คนทำงานมืออาชีพ/ผู้ประกอบวิชาชีพ</a:t>
              </a:r>
              <a:endPara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31640" y="2579420"/>
            <a:ext cx="3312368" cy="1569660"/>
            <a:chOff x="2843808" y="3155484"/>
            <a:chExt cx="3312368" cy="1569660"/>
          </a:xfrm>
        </p:grpSpPr>
        <p:sp>
          <p:nvSpPr>
            <p:cNvPr id="6" name="Rounded Rectangle 5"/>
            <p:cNvSpPr/>
            <p:nvPr/>
          </p:nvSpPr>
          <p:spPr>
            <a:xfrm>
              <a:off x="2843808" y="3284984"/>
              <a:ext cx="3312368" cy="13681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51820" y="3155484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กลุ่มอาชีพ</a:t>
              </a:r>
            </a:p>
            <a:p>
              <a:pPr algn="ctr">
                <a:buNone/>
              </a:pPr>
              <a:r>
                <a:rPr lang="th-TH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สมาคมวิชาชีพ</a:t>
              </a:r>
            </a:p>
            <a:p>
              <a:pPr algn="ctr">
                <a:buNone/>
              </a:pPr>
              <a:r>
                <a:rPr lang="th-TH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สภาวิชาชีพ</a:t>
              </a:r>
              <a:endPara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2756" y="4725144"/>
            <a:ext cx="3511252" cy="1584176"/>
            <a:chOff x="2644924" y="5013176"/>
            <a:chExt cx="3511252" cy="1584176"/>
          </a:xfrm>
        </p:grpSpPr>
        <p:sp>
          <p:nvSpPr>
            <p:cNvPr id="9" name="Flowchart: Multidocument 8"/>
            <p:cNvSpPr/>
            <p:nvPr/>
          </p:nvSpPr>
          <p:spPr>
            <a:xfrm>
              <a:off x="2644924" y="5013176"/>
              <a:ext cx="3511252" cy="1584176"/>
            </a:xfrm>
            <a:prstGeom prst="flowChartMultidocumen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51820" y="551723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มาตรฐานอาชีพ</a:t>
              </a:r>
              <a:endParaRPr lang="th-TH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20072" y="853782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ความสามารถในการประกอบวิชาชีพ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3131386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การรวมตัวของผู้เชี่ยวชาญในวิชาชีพ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5029145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พัฒนาวิชาชีพ และส่งเสริมวิชาชีพ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808" y="476672"/>
            <a:ext cx="374441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มาตรฐานอาชีพ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772816"/>
            <a:ext cx="2324441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ทำหน้าที่อะไร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?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3888" y="1780332"/>
            <a:ext cx="2324441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รับผิดชอบอะไร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?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44208" y="1780332"/>
            <a:ext cx="2324441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คุณภาพของงาน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?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068960"/>
            <a:ext cx="2324441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ผลงาน/ผลลัพธ์ผลผลิต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8" y="3068960"/>
            <a:ext cx="2324441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เจตคติ/จรรยาบรรณ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4207" y="3068960"/>
            <a:ext cx="2324441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ประสิทธิภาพ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293096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ต้องใช้ความรู้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ต้องใช้ทักษะ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สร้างผลงาน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สร้างคุณค่า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4293096"/>
            <a:ext cx="3050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ความสามารถในวิชาชีพ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ความรักในอาชีพ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เกียรติแห่งวิชาชีพ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6274279" y="4293096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ขั้นตอนถูกต้อง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ได้ตามมาตรฐาน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ใช้งานได้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/>
              <a:t>ใช้ทรัพยากรคุ้มค่า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 smtClean="0"/>
              <a:t>QCDSMEE</a:t>
            </a:r>
            <a:endParaRPr lang="th-TH" dirty="0"/>
          </a:p>
        </p:txBody>
      </p:sp>
      <p:cxnSp>
        <p:nvCxnSpPr>
          <p:cNvPr id="18" name="Straight Connector 17"/>
          <p:cNvCxnSpPr>
            <a:stCxn id="2" idx="2"/>
            <a:endCxn id="3" idx="0"/>
          </p:cNvCxnSpPr>
          <p:nvPr/>
        </p:nvCxnSpPr>
        <p:spPr>
          <a:xfrm flipH="1">
            <a:off x="1629765" y="1196752"/>
            <a:ext cx="3086251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2"/>
            <a:endCxn id="9" idx="0"/>
          </p:cNvCxnSpPr>
          <p:nvPr/>
        </p:nvCxnSpPr>
        <p:spPr>
          <a:xfrm>
            <a:off x="4716016" y="1196752"/>
            <a:ext cx="10093" cy="58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2"/>
            <a:endCxn id="10" idx="0"/>
          </p:cNvCxnSpPr>
          <p:nvPr/>
        </p:nvCxnSpPr>
        <p:spPr>
          <a:xfrm>
            <a:off x="4716016" y="1196752"/>
            <a:ext cx="2890413" cy="58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" idx="2"/>
            <a:endCxn id="5" idx="0"/>
          </p:cNvCxnSpPr>
          <p:nvPr/>
        </p:nvCxnSpPr>
        <p:spPr>
          <a:xfrm>
            <a:off x="1629765" y="25649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2" idx="0"/>
          </p:cNvCxnSpPr>
          <p:nvPr/>
        </p:nvCxnSpPr>
        <p:spPr>
          <a:xfrm>
            <a:off x="4726109" y="2572420"/>
            <a:ext cx="0" cy="496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13" idx="0"/>
          </p:cNvCxnSpPr>
          <p:nvPr/>
        </p:nvCxnSpPr>
        <p:spPr>
          <a:xfrm flipH="1">
            <a:off x="7606428" y="2572420"/>
            <a:ext cx="1" cy="496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24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7989579"/>
              </p:ext>
            </p:extLst>
          </p:nvPr>
        </p:nvGraphicFramePr>
        <p:xfrm>
          <a:off x="179512" y="969492"/>
          <a:ext cx="6303331" cy="375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ตัวยึดหมายเลขภาพนิ่ง 8"/>
          <p:cNvSpPr txBox="1">
            <a:spLocks/>
          </p:cNvSpPr>
          <p:nvPr/>
        </p:nvSpPr>
        <p:spPr bwMode="auto">
          <a:xfrm>
            <a:off x="8306257" y="4796323"/>
            <a:ext cx="646543" cy="2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742950" indent="-285750" algn="l" defTabSz="457200" rtl="0" eaLnBrk="0" latinLnBrk="0" hangingPunct="0"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2pPr>
            <a:lvl3pPr marL="1143000" indent="-228600" algn="l" defTabSz="457200" rtl="0" eaLnBrk="0" latinLnBrk="0" hangingPunct="0"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3pPr>
            <a:lvl4pPr marL="1600200" indent="-228600" algn="l" defTabSz="457200" rtl="0" eaLnBrk="0" latinLnBrk="0" hangingPunct="0"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4pPr>
            <a:lvl5pPr marL="2057400" indent="-228600" algn="l" defTabSz="457200" rtl="0" eaLnBrk="0" latinLnBrk="0" hangingPunct="0"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 kern="1200">
                <a:solidFill>
                  <a:srgbClr val="595959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58F90-68B3-4424-9A5F-6FD27C5D9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7593" y="547873"/>
            <a:ext cx="1504504" cy="19316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2225" cap="rnd" cmpd="sng" algn="ctr">
            <a:solidFill>
              <a:srgbClr val="1A326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1267" y="590317"/>
            <a:ext cx="16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คุณวุฒิวิชาชีพสาขา ...ชั้น </a:t>
            </a:r>
            <a:r>
              <a:rPr lang="en-US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1679" y="969251"/>
            <a:ext cx="1504504" cy="19316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2225" cap="rnd" cmpd="sng" algn="ctr">
            <a:solidFill>
              <a:srgbClr val="1A326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5353" y="1011695"/>
            <a:ext cx="16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คุณวุฒิวิชาชีพสาขา ...ชั้น </a:t>
            </a:r>
            <a:r>
              <a:rPr lang="en-US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7051" y="1427650"/>
            <a:ext cx="1504504" cy="19316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2225" cap="rnd" cmpd="sng" algn="ctr">
            <a:solidFill>
              <a:srgbClr val="1A326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725" y="1470094"/>
            <a:ext cx="16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คุณวุฒิวิชาชีพสาขา ...ชั้น </a:t>
            </a:r>
            <a:r>
              <a:rPr lang="en-US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2506" y="1892188"/>
            <a:ext cx="1504504" cy="19316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2225" cap="rnd" cmpd="sng" algn="ctr">
            <a:solidFill>
              <a:srgbClr val="1A326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180" y="1934632"/>
            <a:ext cx="16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คุณวุฒิวิชาชีพสาขา ...ชั้น </a:t>
            </a:r>
            <a:r>
              <a:rPr lang="en-US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6558" y="2348880"/>
            <a:ext cx="1504504" cy="19316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2225" cap="rnd" cmpd="sng" algn="ctr">
            <a:solidFill>
              <a:srgbClr val="1A326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0232" y="2391324"/>
            <a:ext cx="16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คุณวุฒิวิชาชีพสาขา ...ชั้น </a:t>
            </a:r>
            <a:r>
              <a:rPr lang="en-US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4330" y="2801152"/>
            <a:ext cx="1504504" cy="19316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2225" cap="rnd" cmpd="sng" algn="ctr">
            <a:solidFill>
              <a:srgbClr val="1A326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8004" y="2843596"/>
            <a:ext cx="16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คุณวุฒิวิชาชีพสาขา ...ชั้น </a:t>
            </a:r>
            <a:r>
              <a:rPr lang="en-US" sz="1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1809" y="3297522"/>
            <a:ext cx="1504504" cy="19316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2225" cap="rnd" cmpd="sng" algn="ctr">
            <a:solidFill>
              <a:srgbClr val="1A326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004" y="4060213"/>
            <a:ext cx="1086178" cy="261610"/>
          </a:xfrm>
          <a:prstGeom prst="rect">
            <a:avLst/>
          </a:prstGeom>
          <a:solidFill>
            <a:srgbClr val="3D3D3D">
              <a:lumMod val="20000"/>
              <a:lumOff val="80000"/>
            </a:srgbClr>
          </a:solidFill>
          <a:ln>
            <a:solidFill>
              <a:srgbClr val="1A32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หน่วยสมรรถนะ 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004" y="4492261"/>
            <a:ext cx="1086178" cy="261610"/>
          </a:xfrm>
          <a:prstGeom prst="rect">
            <a:avLst/>
          </a:prstGeom>
          <a:solidFill>
            <a:srgbClr val="3D3D3D">
              <a:lumMod val="20000"/>
              <a:lumOff val="80000"/>
            </a:srgbClr>
          </a:solidFill>
          <a:ln>
            <a:solidFill>
              <a:srgbClr val="1A32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หน่วยสมรรถนะ ...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004" y="4924309"/>
            <a:ext cx="1086178" cy="261610"/>
          </a:xfrm>
          <a:prstGeom prst="rect">
            <a:avLst/>
          </a:prstGeom>
          <a:solidFill>
            <a:srgbClr val="3D3D3D">
              <a:lumMod val="20000"/>
              <a:lumOff val="80000"/>
            </a:srgbClr>
          </a:solidFill>
          <a:ln>
            <a:solidFill>
              <a:srgbClr val="1A32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หน่วยสมรรถนะ ...</a:t>
            </a:r>
          </a:p>
        </p:txBody>
      </p:sp>
    </p:spTree>
    <p:extLst>
      <p:ext uri="{BB962C8B-B14F-4D97-AF65-F5344CB8AC3E}">
        <p14:creationId xmlns:p14="http://schemas.microsoft.com/office/powerpoint/2010/main" val="1533266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77933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การพัฒนาและจัดทำมาตรฐานอาชีพ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33212"/>
            <a:ext cx="8892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กรอบแนวคิดในการพัฒนาและจัดทำมาตรฐานอาชีพ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ต้องจัดทำและดำเนินการโดยเจ้าของอาชีพหรือกลุ่มอาชีพนั้นๆ เป็นหลัก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ต้องได้สมรรถนะวิชาชีพมาจาก มาตรฐานการทำงานจริง สถานการณ์จริง มืออาชีพจริง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ต้องสอดคล้องและตอบรับกับการพัฒนาเศรษฐกิจ สังคม และเทคโนโลยีของประเทศ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ต้องสอดคล้องและตอบรับกับความต้องการกำลังคนของประเทศ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ต้องตอบสนองต่อสถานประกอบทั้งเชิงคุณภาพ และเชิงปริมาณ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ต้องสามารถเชื่อมโยงกับคุณวุฒิแห่งชาติและคุณวุฒิการศึกษาได้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ต้องเกิดจากการมีส่วนร่วมของภาคอาชีพ ภาคการศึกษา และภาครัฐ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ต้องมีการตรวจสอบกระบวนการและเห็นชอบจากผู้มีส่วนได้ส่วนเสีย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ต้องสามารถนำไปพัฒนาเป็นรูปแบบการจัดการศึกษา และการฝึกอบรมได้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 ต้องสามารถนำไปพัฒนาระบบการประเมิน ทั้งด้านความรู้ และด้านทักษะปฏิบัติได้จริง</a:t>
            </a: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Functional Analysis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123" y="141277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</a:rPr>
              <a:t>การวิเคราะห์หน้าที่งาน คือการวิเคราะห์อาชีพจากระดมสมองของบุคลากรในกลุ่มอาชีพ เพื่อกำหนดขอบเขตหน้าที่ และเนื้องาน </a:t>
            </a:r>
            <a:r>
              <a:rPr lang="en-US" sz="3600" dirty="0" smtClean="0">
                <a:solidFill>
                  <a:schemeClr val="tx1"/>
                </a:solidFill>
              </a:rPr>
              <a:t>(Work Content) </a:t>
            </a:r>
            <a:r>
              <a:rPr lang="th-TH" sz="3600" dirty="0" smtClean="0">
                <a:solidFill>
                  <a:schemeClr val="tx1"/>
                </a:solidFill>
              </a:rPr>
              <a:t>โดยต้องเริ่มต้นจากการสร้างแผนภาพหน้าที่งาน </a:t>
            </a:r>
            <a:r>
              <a:rPr lang="en-US" sz="3600" dirty="0" smtClean="0">
                <a:solidFill>
                  <a:schemeClr val="tx1"/>
                </a:solidFill>
              </a:rPr>
              <a:t>(Functional Map)</a:t>
            </a:r>
            <a:endParaRPr lang="th-TH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Functional Map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430237"/>
            <a:ext cx="8375627" cy="47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50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128826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การพัฒนามาตรฐานอาชีพในประเทศไทย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3" y="796930"/>
            <a:ext cx="8687553" cy="52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4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984776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ภาระกิจที่อยู่ระหว่างการดำเนินการ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ตัวยึดเนื้อหา 16"/>
          <p:cNvSpPr>
            <a:spLocks noGrp="1"/>
          </p:cNvSpPr>
          <p:nvPr>
            <p:ph idx="1"/>
          </p:nvPr>
        </p:nvSpPr>
        <p:spPr>
          <a:xfrm>
            <a:off x="539552" y="1364704"/>
            <a:ext cx="8352928" cy="5108576"/>
          </a:xfrm>
        </p:spPr>
        <p:txBody>
          <a:bodyPr/>
          <a:lstStyle/>
          <a:p>
            <a:pPr marL="0" indent="0" eaLnBrk="1" hangingPunct="1">
              <a:buClr>
                <a:srgbClr val="AC0000"/>
              </a:buClr>
              <a:buNone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วิจัยและพัฒนาระบบคุณวุฒิวิชาชีพแห่งชาติ</a:t>
            </a:r>
          </a:p>
          <a:p>
            <a:pPr marL="1257300" indent="-355600" defTabSz="1168400" eaLnBrk="1" hangingPunct="1">
              <a:buClr>
                <a:srgbClr val="AC0000"/>
              </a:buClr>
              <a:buFont typeface="Wingdings" pitchFamily="2" charset="2"/>
              <a:buChar char="ü"/>
              <a:tabLst>
                <a:tab pos="1257300" algn="l"/>
              </a:tabLst>
              <a:defRPr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การพัฒนากำลังคนด้วยระบบสมรรถนะวิชาชีพ</a:t>
            </a:r>
          </a:p>
          <a:p>
            <a:pPr marL="1257300" indent="-355600" defTabSz="1168400" eaLnBrk="1" hangingPunct="1">
              <a:buClr>
                <a:srgbClr val="AC0000"/>
              </a:buClr>
              <a:buFont typeface="Wingdings" pitchFamily="2" charset="2"/>
              <a:buChar char="ü"/>
              <a:tabLst>
                <a:tab pos="1257300" algn="l"/>
              </a:tabLst>
              <a:defRPr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ส่งเสริมการพัฒนามาตรฐานอาชีพและคุณวุฒิวิชาชีพ</a:t>
            </a:r>
          </a:p>
          <a:p>
            <a:pPr marL="0" indent="0" eaLnBrk="1" hangingPunct="1">
              <a:buClr>
                <a:srgbClr val="AC0000"/>
              </a:buClr>
              <a:buNone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พัฒนาระบบการรับรองคุณวุฒิวิชาชีพของประเทศ</a:t>
            </a:r>
          </a:p>
          <a:p>
            <a:pPr marL="1257300" eaLnBrk="1" hangingPunct="1">
              <a:buClr>
                <a:srgbClr val="AC0000"/>
              </a:buClr>
              <a:buFont typeface="Wingdings" pitchFamily="2" charset="2"/>
              <a:buChar char="ü"/>
              <a:defRPr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องค์กรที่มีหน้าที่รับรองสมรรถนะของบุคคลตามมาตรฐานอาชีพ</a:t>
            </a:r>
          </a:p>
          <a:p>
            <a:pPr marL="1257300" eaLnBrk="1" hangingPunct="1">
              <a:buClr>
                <a:srgbClr val="AC0000"/>
              </a:buClr>
              <a:buFont typeface="Wingdings" pitchFamily="2" charset="2"/>
              <a:buChar char="ü"/>
              <a:defRPr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ให้ประกาศนียบัตร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คุณวุฒิวิชาชีพ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และหนังสือรับรองมาตรฐานอาชีพ</a:t>
            </a:r>
          </a:p>
          <a:p>
            <a:pPr marL="0" indent="0" eaLnBrk="1" hangingPunct="1">
              <a:buClr>
                <a:srgbClr val="AC0000"/>
              </a:buClr>
              <a:buNone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เป็นศูนย์กลางข้อมูล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ประเทศ</a:t>
            </a:r>
          </a:p>
          <a:p>
            <a:pPr marL="901700" indent="355600" eaLnBrk="1" hangingPunct="1">
              <a:buClr>
                <a:srgbClr val="AC0000"/>
              </a:buClr>
              <a:buFont typeface="Wingdings" pitchFamily="2" charset="2"/>
              <a:buChar char="ü"/>
              <a:defRPr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ระบบบริการและฐานข้อมูลระบบคุณวุฒิวิชาชีพ</a:t>
            </a:r>
          </a:p>
          <a:p>
            <a:pPr marL="901700" indent="355600" eaLnBrk="1" hangingPunct="1">
              <a:buClr>
                <a:srgbClr val="AC0000"/>
              </a:buClr>
              <a:buFont typeface="Wingdings" pitchFamily="2" charset="2"/>
              <a:buChar char="ü"/>
              <a:defRPr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คุณวุฒิ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วิชาชีพและมาตรฐาน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อาชีพของทุกกลุ่มอาชีพ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648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116632"/>
            <a:ext cx="6336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ระบบการศึกษากับปัญหาอุปสรรค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ของการพัฒนากำลังคนของประเทศไทย</a:t>
            </a:r>
            <a:endParaRPr lang="th-TH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621347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/>
              <a:t>สรุปมาจากผลงานวิจัยของ </a:t>
            </a:r>
            <a:r>
              <a:rPr lang="en-US" dirty="0" smtClean="0"/>
              <a:t>TDRI (2553 – 2555)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20554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ความไม่สอดคล้องระหว่างความต้องการกำลังคนและการผลิตกำลังคน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การผลิตกำลังคนไม่ได้อ้างอิงกับความต้องการของโลกอาชีพและโครงสร้างเศรษฐศาสตร์ของประเทศ (</a:t>
            </a:r>
            <a:r>
              <a:rPr lang="en-US" sz="3200" dirty="0" smtClean="0">
                <a:solidFill>
                  <a:schemeClr val="tx1"/>
                </a:solidFill>
              </a:rPr>
              <a:t>Demand Driven)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การผลิตกำลังคน เลือกผลิตตามความสามารถด้านทรัพยากรของระบบการศึกษา </a:t>
            </a:r>
            <a:r>
              <a:rPr lang="en-US" sz="3200" dirty="0" smtClean="0">
                <a:solidFill>
                  <a:schemeClr val="tx1"/>
                </a:solidFill>
              </a:rPr>
              <a:t>(Supply Driven)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ค่านิยมของการรับรองด้วยใบปริญญา และความมุ่งหวังที่จะได้รับปริญญาขั้นสูง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ระบบการศึกษาให้ผลสัมฤทธิ์ในการเรียนต่ำ มีความรู้สูง แต่ขาดทักษะงานเฉพาะ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ผู้จบการศึกษาส่วนใหญ่ขาดสมรรถนะ และคุณลักษณะที่พึงประสงค์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40871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ปัญหาการจัดการศึกษาในอดีต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412776"/>
            <a:ext cx="9073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ความสอดคล้องของวิชาชีพและวิชาชีวิต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การจัดการหลักสูตรแบบ </a:t>
            </a:r>
            <a:r>
              <a:rPr lang="en-US" sz="3200" dirty="0" smtClean="0">
                <a:solidFill>
                  <a:schemeClr val="tx1"/>
                </a:solidFill>
              </a:rPr>
              <a:t>Supply Driven </a:t>
            </a:r>
            <a:r>
              <a:rPr lang="th-TH" sz="3200" dirty="0" smtClean="0">
                <a:solidFill>
                  <a:schemeClr val="tx1"/>
                </a:solidFill>
              </a:rPr>
              <a:t>ที่ขาดการมีส่วนร่วมจากผู้ใช้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ผลลัพธ์การเรียนรู้ไม่สอดคล้องผลลัพธ์การปฏิบัติงานจริง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การจัดการเรียนรู้แบบเน้นเนื้อหาไม่เน้นผลลัพธ์ที่ใช้งานจริง</a:t>
            </a:r>
            <a:endParaRPr lang="th-TH" sz="3200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ผู้เรียนมุ่งจดจำความรู้ภาคทฤษฏี เพื่อทำคะแนน มากกว่าฝึกให้ปฏิบัติงานได้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เวลาในการฝึกและสร้างประสบการณ์วิชาชีพไม่เพียงพอ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ผลการฝึกงานไม่สอดคล้องกับผลการปฏิบัติงานจริง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ความรู้ของครูผู้สอนในสถานศึกษาไม่ทันต่อการพัฒนาความรู้ในวิชาชีพ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arenR"/>
            </a:pPr>
            <a:r>
              <a:rPr lang="th-TH" sz="3200" dirty="0" smtClean="0">
                <a:solidFill>
                  <a:schemeClr val="tx1"/>
                </a:solidFill>
              </a:rPr>
              <a:t>จัดการสอนตามทรัพยากรที่มีในสถานศึกษา </a:t>
            </a:r>
          </a:p>
        </p:txBody>
      </p:sp>
    </p:spTree>
    <p:extLst>
      <p:ext uri="{BB962C8B-B14F-4D97-AF65-F5344CB8AC3E}">
        <p14:creationId xmlns:p14="http://schemas.microsoft.com/office/powerpoint/2010/main" val="2189304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560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บาป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5 </a:t>
            </a: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ประการของการจัดการศึกษาในอดีต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013" y="1284288"/>
            <a:ext cx="28288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เน้นแต่วิชาการ</a:t>
            </a:r>
          </a:p>
          <a:p>
            <a:pPr>
              <a:buNone/>
            </a:pPr>
            <a:endParaRPr lang="th-TH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เน้นแต่เนื้อหา</a:t>
            </a:r>
          </a:p>
          <a:p>
            <a:pPr>
              <a:buNone/>
            </a:pPr>
            <a:endParaRPr lang="th-TH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เน้นแต่การจดจำ</a:t>
            </a:r>
          </a:p>
          <a:p>
            <a:pPr>
              <a:buNone/>
            </a:pP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เน้นแต่ความคงที่</a:t>
            </a:r>
          </a:p>
          <a:p>
            <a:pPr>
              <a:buNone/>
            </a:pPr>
            <a:endParaRPr lang="th-TH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เน้นแต่อดีต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9396" y="1284287"/>
            <a:ext cx="3440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ไม่เน้นชีวิตจริง</a:t>
            </a:r>
          </a:p>
          <a:p>
            <a:pPr>
              <a:buNone/>
            </a:pPr>
            <a:endParaRPr lang="th-TH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ไม่เน้นผลลัพธ์งานวิชาชีพ</a:t>
            </a:r>
          </a:p>
          <a:p>
            <a:pPr>
              <a:buNone/>
            </a:pPr>
            <a:endParaRPr lang="th-TH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ไม่เน้นกระบวนการคิด</a:t>
            </a:r>
          </a:p>
          <a:p>
            <a:pPr>
              <a:buNone/>
            </a:pP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ไม่เน้นความเปลี่ยนแปลง</a:t>
            </a:r>
          </a:p>
          <a:p>
            <a:pPr>
              <a:buNone/>
            </a:pPr>
            <a:endParaRPr lang="th-TH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ไม่เน้นอนาคต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366604" y="1412776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Arrow 10"/>
          <p:cNvSpPr/>
          <p:nvPr/>
        </p:nvSpPr>
        <p:spPr>
          <a:xfrm>
            <a:off x="3366604" y="2564904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Arrow 11"/>
          <p:cNvSpPr/>
          <p:nvPr/>
        </p:nvSpPr>
        <p:spPr>
          <a:xfrm>
            <a:off x="3349712" y="3571416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ight Arrow 12"/>
          <p:cNvSpPr/>
          <p:nvPr/>
        </p:nvSpPr>
        <p:spPr>
          <a:xfrm>
            <a:off x="3349712" y="4653136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/>
          <p:cNvSpPr/>
          <p:nvPr/>
        </p:nvSpPr>
        <p:spPr>
          <a:xfrm>
            <a:off x="3332820" y="5805264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080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5" y="260648"/>
            <a:ext cx="7652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หลักการและเหตุผลในการพัฒนามาตรฐานอาชีพ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38672"/>
            <a:ext cx="2880320" cy="211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72410" cy="2241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8936" y="369702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มาตรฐานการศึกษา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3080" y="369702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มาตรฐานอาชีพ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232" y="4255931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ทั้งสองมาตรฐานคือกุนแจสำคัญในการพัฒนาทุนมนุษย์ และศักยภาพกำลังคนของประเทศ เพื่อให้เกิดความสามารถในการแข่งขันกับนานาชาติ ส่งผลกระทบต่อเศรษฐกิจ สังคม และการพัฒนาประเทศสู่ความมั่นคงและยั่งยืน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52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260648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การเชื่อมโยงโลกของการทำงานกับโลกการศึกษา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1380208"/>
            <a:ext cx="3157745" cy="2881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79281"/>
            <a:ext cx="4552674" cy="2466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4411243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4000" dirty="0" smtClean="0">
                <a:solidFill>
                  <a:schemeClr val="tx1"/>
                </a:solidFill>
              </a:rPr>
              <a:t>มาตรฐานการศึกษา </a:t>
            </a:r>
            <a:r>
              <a:rPr lang="en-US" sz="4000" dirty="0" smtClean="0">
                <a:solidFill>
                  <a:schemeClr val="tx1"/>
                </a:solidFill>
              </a:rPr>
              <a:t> = </a:t>
            </a:r>
            <a:r>
              <a:rPr lang="th-TH" sz="4000" dirty="0" smtClean="0">
                <a:solidFill>
                  <a:schemeClr val="tx1"/>
                </a:solidFill>
              </a:rPr>
              <a:t> มาตรฐานอาชีพ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539711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</a:rPr>
              <a:t>Learning outcome = Performance outcome</a:t>
            </a:r>
            <a:endParaRPr lang="th-T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40871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หลักสูตรการศึกษา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1277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หลักสูตรการศึกษา </a:t>
            </a:r>
            <a:r>
              <a:rPr lang="th-TH" sz="3600" dirty="0" smtClean="0">
                <a:solidFill>
                  <a:schemeClr val="tx1"/>
                </a:solidFill>
              </a:rPr>
              <a:t>คือการจัดการโครงการในการผลิตบุคลากรให้มีความรู้ ความสามารถ โดยจัดการแผนเรียน แผนการสอน และการประเมินวัดผล เพื่อให้</a:t>
            </a:r>
            <a:r>
              <a:rPr lang="th-TH" sz="3600" dirty="0">
                <a:solidFill>
                  <a:schemeClr val="tx1"/>
                </a:solidFill>
              </a:rPr>
              <a:t>การ</a:t>
            </a:r>
            <a:r>
              <a:rPr lang="th-TH" sz="3600" dirty="0" smtClean="0">
                <a:solidFill>
                  <a:schemeClr val="tx1"/>
                </a:solidFill>
              </a:rPr>
              <a:t>รับรองเป็นคุณวุฒิการศึกษา</a:t>
            </a:r>
          </a:p>
          <a:p>
            <a:pPr>
              <a:buNone/>
            </a:pPr>
            <a:r>
              <a:rPr lang="th-TH" sz="3600" dirty="0" smtClean="0">
                <a:solidFill>
                  <a:schemeClr val="tx1"/>
                </a:solidFill>
              </a:rPr>
              <a:t>	เป็นการจัดกิจกรรมภายในสถานศึกษา เพื่อจำลองงานอาชีพ ก่อนเข้าสู่โลกของการทำงาน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886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การพัฒนาหลักสูตรตามกรอบมาตรฐานคุณวุฒิการศึกษา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524" y="1284288"/>
            <a:ext cx="72829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พระราชบัญญัติการศึกษาแห่งชาติ ฉบับที่ ๒ พ.ศ.๒๕๔๕ (แก้ไขเพิ่มเติม)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786" y="2348880"/>
            <a:ext cx="33843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มาตรฐานการศึกษาของชาติ</a:t>
            </a:r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5013" y="3573016"/>
            <a:ext cx="2401025" cy="2448272"/>
            <a:chOff x="735013" y="3140968"/>
            <a:chExt cx="2401025" cy="2448272"/>
          </a:xfrm>
        </p:grpSpPr>
        <p:sp>
          <p:nvSpPr>
            <p:cNvPr id="13" name="Rounded Rectangle 12"/>
            <p:cNvSpPr/>
            <p:nvPr/>
          </p:nvSpPr>
          <p:spPr>
            <a:xfrm>
              <a:off x="739211" y="3140968"/>
              <a:ext cx="2396827" cy="2448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5013" y="3140968"/>
              <a:ext cx="239682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b="0" dirty="0" smtClean="0">
                  <a:solidFill>
                    <a:schemeClr val="tx1"/>
                  </a:solidFill>
                </a:rPr>
                <a:t>มาตรฐานที่ ๑</a:t>
              </a:r>
            </a:p>
            <a:p>
              <a:pPr algn="thaiDist">
                <a:buNone/>
              </a:pPr>
              <a:r>
                <a:rPr lang="th-TH" b="0" dirty="0" smtClean="0">
                  <a:solidFill>
                    <a:schemeClr val="tx1"/>
                  </a:solidFill>
                </a:rPr>
                <a:t>คุณลักษณะของคนไทยที่พึงประสงค์ในฐานะพลเมืองและพลโลก</a:t>
              </a:r>
              <a:endParaRPr lang="th-TH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43325" y="3573016"/>
            <a:ext cx="2396827" cy="2448272"/>
            <a:chOff x="3574580" y="3140968"/>
            <a:chExt cx="2396827" cy="2448272"/>
          </a:xfrm>
        </p:grpSpPr>
        <p:sp>
          <p:nvSpPr>
            <p:cNvPr id="7" name="Rounded Rectangle 6"/>
            <p:cNvSpPr/>
            <p:nvPr/>
          </p:nvSpPr>
          <p:spPr>
            <a:xfrm>
              <a:off x="3574580" y="3140968"/>
              <a:ext cx="2396827" cy="2448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4580" y="3140968"/>
              <a:ext cx="239682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b="0" dirty="0" smtClean="0">
                  <a:solidFill>
                    <a:schemeClr val="tx1"/>
                  </a:solidFill>
                </a:rPr>
                <a:t>มาตรฐานที่ ๒</a:t>
              </a:r>
            </a:p>
            <a:p>
              <a:pPr algn="thaiDist">
                <a:buNone/>
              </a:pPr>
              <a:r>
                <a:rPr lang="th-TH" b="0" dirty="0" smtClean="0">
                  <a:solidFill>
                    <a:schemeClr val="tx1"/>
                  </a:solidFill>
                </a:rPr>
                <a:t>การจัดการเรียนรู้ที่มุ่งพัฒนาผู้เรียนเป็นสำคัญ และบริหารโดยสถานศึกษาเป็นฐาน</a:t>
              </a:r>
              <a:endParaRPr lang="th-TH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88224" y="3573016"/>
            <a:ext cx="2424634" cy="2448272"/>
            <a:chOff x="6588224" y="3140968"/>
            <a:chExt cx="2424634" cy="2448272"/>
          </a:xfrm>
        </p:grpSpPr>
        <p:sp>
          <p:nvSpPr>
            <p:cNvPr id="15" name="Rounded Rectangle 14"/>
            <p:cNvSpPr/>
            <p:nvPr/>
          </p:nvSpPr>
          <p:spPr>
            <a:xfrm>
              <a:off x="6616031" y="3140968"/>
              <a:ext cx="2396827" cy="2448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8224" y="3157736"/>
              <a:ext cx="2396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b="0" dirty="0" smtClean="0">
                  <a:solidFill>
                    <a:schemeClr val="tx1"/>
                  </a:solidFill>
                </a:rPr>
                <a:t>มาตรฐานที่ ๓</a:t>
              </a:r>
            </a:p>
            <a:p>
              <a:pPr>
                <a:buNone/>
              </a:pPr>
              <a:r>
                <a:rPr lang="th-TH" b="0" dirty="0" smtClean="0">
                  <a:solidFill>
                    <a:schemeClr val="tx1"/>
                  </a:solidFill>
                </a:rPr>
                <a:t>สังคมแห่งความรู้และการเรียนรู้ตลอดชีวิต</a:t>
              </a:r>
            </a:p>
          </p:txBody>
        </p:sp>
      </p:grp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>
            <a:off x="4746974" y="1807508"/>
            <a:ext cx="0" cy="5413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0" idx="0"/>
          </p:cNvCxnSpPr>
          <p:nvPr/>
        </p:nvCxnSpPr>
        <p:spPr>
          <a:xfrm flipH="1">
            <a:off x="4741739" y="2872100"/>
            <a:ext cx="5235" cy="7009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0"/>
          </p:cNvCxnSpPr>
          <p:nvPr/>
        </p:nvCxnSpPr>
        <p:spPr>
          <a:xfrm>
            <a:off x="7814445" y="3222558"/>
            <a:ext cx="0" cy="3504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0"/>
          </p:cNvCxnSpPr>
          <p:nvPr/>
        </p:nvCxnSpPr>
        <p:spPr>
          <a:xfrm>
            <a:off x="1933426" y="3222558"/>
            <a:ext cx="1" cy="3504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37624" y="3222558"/>
            <a:ext cx="58768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386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886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การพัฒนาหลักสูตรตามกรอบมาตรฐานคุณวุฒิการศึกษา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524" y="1284288"/>
            <a:ext cx="72829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พระราชบัญญัติการศึกษาแห่งชาติ ฉบับที่ ๒ พ.ศ.๒๕๔๕ (แก้ไขเพิ่มเติม)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786" y="2348880"/>
            <a:ext cx="33843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มาตรฐานการศึกษาของชาติ</a:t>
            </a:r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5013" y="3573016"/>
            <a:ext cx="2401025" cy="1800200"/>
            <a:chOff x="735013" y="3140968"/>
            <a:chExt cx="2401025" cy="2448272"/>
          </a:xfrm>
        </p:grpSpPr>
        <p:sp>
          <p:nvSpPr>
            <p:cNvPr id="13" name="Rounded Rectangle 12"/>
            <p:cNvSpPr/>
            <p:nvPr/>
          </p:nvSpPr>
          <p:spPr>
            <a:xfrm>
              <a:off x="739211" y="3140968"/>
              <a:ext cx="2396827" cy="2448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5013" y="3140968"/>
              <a:ext cx="2396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</a:rPr>
                <a:t>มาตรฐานการศึกษา</a:t>
              </a:r>
            </a:p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</a:rPr>
                <a:t>ขั้นพื้นฐาน </a:t>
              </a:r>
            </a:p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</a:rPr>
                <a:t>รับผิดชอบโดย สพฐ.</a:t>
              </a:r>
              <a:endParaRPr lang="th-T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43325" y="3573016"/>
            <a:ext cx="2396827" cy="1800200"/>
            <a:chOff x="3574580" y="3140968"/>
            <a:chExt cx="2396827" cy="2448272"/>
          </a:xfrm>
        </p:grpSpPr>
        <p:sp>
          <p:nvSpPr>
            <p:cNvPr id="7" name="Rounded Rectangle 6"/>
            <p:cNvSpPr/>
            <p:nvPr/>
          </p:nvSpPr>
          <p:spPr>
            <a:xfrm>
              <a:off x="3574580" y="3140968"/>
              <a:ext cx="2396827" cy="2448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4580" y="3140968"/>
              <a:ext cx="2396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</a:rPr>
                <a:t>มาตรฐานการศึกษาอาชีวศึกษา</a:t>
              </a:r>
            </a:p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</a:rPr>
                <a:t>รับผิดชอบโดย สอศ.</a:t>
              </a:r>
              <a:endParaRPr lang="th-T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30268" y="3589784"/>
            <a:ext cx="2424634" cy="1783432"/>
            <a:chOff x="6588224" y="3140968"/>
            <a:chExt cx="2424634" cy="2448272"/>
          </a:xfrm>
        </p:grpSpPr>
        <p:sp>
          <p:nvSpPr>
            <p:cNvPr id="15" name="Rounded Rectangle 14"/>
            <p:cNvSpPr/>
            <p:nvPr/>
          </p:nvSpPr>
          <p:spPr>
            <a:xfrm>
              <a:off x="6616031" y="3140968"/>
              <a:ext cx="2396827" cy="2448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8224" y="3157736"/>
              <a:ext cx="2396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</a:rPr>
                <a:t>มาตรฐานการศึกษาอุดมศึกษา</a:t>
              </a:r>
            </a:p>
            <a:p>
              <a:pPr algn="ctr">
                <a:buNone/>
              </a:pPr>
              <a:r>
                <a:rPr lang="th-TH" dirty="0" smtClean="0">
                  <a:solidFill>
                    <a:schemeClr val="tx1"/>
                  </a:solidFill>
                </a:rPr>
                <a:t>รับผิดชอบโดย สกอ.</a:t>
              </a:r>
            </a:p>
          </p:txBody>
        </p:sp>
      </p:grp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>
            <a:off x="4746974" y="1807508"/>
            <a:ext cx="0" cy="5413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0" idx="0"/>
          </p:cNvCxnSpPr>
          <p:nvPr/>
        </p:nvCxnSpPr>
        <p:spPr>
          <a:xfrm flipH="1">
            <a:off x="4741739" y="2872100"/>
            <a:ext cx="5235" cy="7009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0"/>
          </p:cNvCxnSpPr>
          <p:nvPr/>
        </p:nvCxnSpPr>
        <p:spPr>
          <a:xfrm>
            <a:off x="7856489" y="3239326"/>
            <a:ext cx="0" cy="3504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0"/>
          </p:cNvCxnSpPr>
          <p:nvPr/>
        </p:nvCxnSpPr>
        <p:spPr>
          <a:xfrm>
            <a:off x="1933426" y="3222558"/>
            <a:ext cx="1" cy="3504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37624" y="3222558"/>
            <a:ext cx="58768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5517232"/>
            <a:ext cx="72829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กรอบมาตรฐานคุณวุฒิการอาชีวศึกษาแห่งชาติ พ.ศ. ๒๕๕๔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3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44624"/>
            <a:ext cx="74888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หลักสูตรฐานสมรรถนะ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Competency – Based Curriculum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1532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หลักสูตรฐานสมรรถนะ คือ โครงการพัฒนาบุคคลด้วยแผนการเรียนการสอน และการประเมิน ที่มุ่งเน้นให้ผู้ผ่านการเรียน การฝึกอบรมสามารถปฏิบัติงานวิชาชีพ สร้างผลงานที่ตรงกับมาตรฐานอาชีพ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57301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เรียนรู้เพื่อการประกอบวิชาชีพอย่างยั่งยืน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for Job &amp;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 to Sustainable 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194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44624"/>
            <a:ext cx="74888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หลักสูตรฐานสมรรถนะ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Competency – Based Curriculum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9449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พื้นฐานแนวคิดของการพัฒนาหลักสูตรฐานสมรรถนะ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พัฒนาบนความต้องการของผู้ประกอบการ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พัฒนาบนผลลัพธ์งานวิชาชีพ ตามมาตรฐานอาชีพ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ความสามารถในการปฏิบัติงาน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(Performance)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ภายใต้เงื่อนไข </a:t>
            </a:r>
            <a:r>
              <a:rPr lang="en-US" sz="3200" dirty="0" smtClean="0">
                <a:solidFill>
                  <a:schemeClr val="tx1"/>
                </a:solidFill>
              </a:rPr>
              <a:t>(Condition)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ทำให้ได้ตามมาตรฐาน </a:t>
            </a:r>
            <a:r>
              <a:rPr lang="en-US" sz="3200" dirty="0" smtClean="0">
                <a:solidFill>
                  <a:schemeClr val="tx1"/>
                </a:solidFill>
              </a:rPr>
              <a:t>(Standard)</a:t>
            </a:r>
            <a:endParaRPr lang="th-TH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ทำ</a:t>
            </a:r>
            <a:r>
              <a:rPr lang="th-TH" sz="3200" dirty="0">
                <a:solidFill>
                  <a:schemeClr val="tx1"/>
                </a:solidFill>
              </a:rPr>
              <a:t>ตามเกณฑ์ปฏิบัติงาน </a:t>
            </a:r>
            <a:r>
              <a:rPr lang="en-US" sz="3200" dirty="0">
                <a:solidFill>
                  <a:schemeClr val="tx1"/>
                </a:solidFill>
              </a:rPr>
              <a:t>(Performance Criteria)</a:t>
            </a:r>
            <a:endParaRPr lang="th-TH" sz="32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ผลลัพธ์ของงานเป็นที่ยอมรับ </a:t>
            </a:r>
            <a:r>
              <a:rPr lang="en-US" sz="3200" dirty="0" smtClean="0">
                <a:solidFill>
                  <a:schemeClr val="tx1"/>
                </a:solidFill>
              </a:rPr>
              <a:t>(Outcome)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3200" dirty="0" smtClean="0">
                <a:solidFill>
                  <a:schemeClr val="tx1"/>
                </a:solidFill>
              </a:rPr>
              <a:t>มีหลักฐานการปฏิบัติงาน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(Evidence)</a:t>
            </a: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/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/>
            </a:p>
          </p:txBody>
        </p:sp>
      </p:grpSp>
      <p:sp>
        <p:nvSpPr>
          <p:cNvPr id="717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CC6652C2-360E-40E2-AE77-8AFC861A47CD}" type="slidenum">
              <a:rPr lang="en-US" sz="2400" b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4</a:t>
            </a:fld>
            <a:endParaRPr lang="th-TH" sz="2400" b="0" smtClean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1417639" y="355600"/>
            <a:ext cx="6970786" cy="769938"/>
          </a:xfrm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ระบบคุณวุฒิวิชาชีพ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468313" y="1658938"/>
            <a:ext cx="84963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>
              <a:buFont typeface="Arial" pitchFamily="34" charset="0"/>
              <a:buNone/>
            </a:pPr>
            <a:r>
              <a:rPr lang="th-TH" sz="4400" dirty="0"/>
              <a:t>ระบบคุณวุฒิวิชาชีพแห่งชาติมีจุดมุ่งหมายในการ</a:t>
            </a:r>
            <a:r>
              <a:rPr lang="th-TH" sz="4400" u="sng" dirty="0"/>
              <a:t>รับรองสมรรถนะของกำลังคน</a:t>
            </a:r>
            <a:r>
              <a:rPr lang="th-TH" sz="4400" dirty="0"/>
              <a:t>ที่มีสมรรถนะตาม</a:t>
            </a:r>
            <a:r>
              <a:rPr lang="th-TH" sz="4400" u="sng" dirty="0"/>
              <a:t>มาตรฐานอาชีพ</a:t>
            </a:r>
            <a:r>
              <a:rPr lang="th-TH" sz="4400" dirty="0"/>
              <a:t>ตอบสนองความต้องการของภาคธุรกิจและอุตสาหกรรม เป็นกลไกให้บุคคลได้รับการยอมรับในความสามารถ และ</a:t>
            </a:r>
            <a:r>
              <a:rPr lang="th-TH" sz="4400" u="sng" dirty="0"/>
              <a:t>ได้รับคุณวุฒิวิชาชีพ</a:t>
            </a:r>
            <a:r>
              <a:rPr lang="th-TH" sz="4400" dirty="0"/>
              <a:t>ที่สอดคล้องกับสมรรถนะ ประสบการณ์ </a:t>
            </a:r>
          </a:p>
        </p:txBody>
      </p:sp>
      <p:pic>
        <p:nvPicPr>
          <p:cNvPr id="7175" name="Picture 3" descr="TPQI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3975"/>
            <a:ext cx="1209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07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ข้อดีของการจัดหลักสูตรแบบฐานสมรรถนะ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556792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กำหนดผลการเรียนรู้ได้อย่างชัดเจน จากผลลัพธ์ของงานอาชีพ ผู้จบหลักสูตรสามารถทำงานอะไรได้ </a:t>
            </a:r>
            <a:r>
              <a:rPr lang="en-US" sz="3200" dirty="0" smtClean="0">
                <a:solidFill>
                  <a:schemeClr val="tx1"/>
                </a:solidFill>
              </a:rPr>
              <a:t>(Course Outcome)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ใช้มาตรฐานอาชีพ เป็นกรอบในการพัฒนาหลักสูตร ทั้งแผนการเรียน แผนการสอน ให้ผู้เรียนเชื่อมโยงความรู้กับประสบการณ์อาชีพได้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ใช้สมรรถนะการปฏิบัติงาน หลักฐานการปฏิบัติงาน ในการประเมินผลการเรียนรู้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dirty="0" smtClean="0">
                <a:solidFill>
                  <a:schemeClr val="tx1"/>
                </a:solidFill>
              </a:rPr>
              <a:t>ให้การรับรองผลลัพธ์การเรียนรู้ </a:t>
            </a:r>
            <a:r>
              <a:rPr lang="en-US" sz="3200" dirty="0" smtClean="0">
                <a:solidFill>
                  <a:schemeClr val="tx1"/>
                </a:solidFill>
              </a:rPr>
              <a:t>(Learning Outcome) </a:t>
            </a:r>
            <a:r>
              <a:rPr lang="th-TH" sz="3200" dirty="0" smtClean="0">
                <a:solidFill>
                  <a:schemeClr val="tx1"/>
                </a:solidFill>
              </a:rPr>
              <a:t>ได้สอดคล้องกับผลลัพธ์ของการปฏิบัติงานอาชีพ </a:t>
            </a:r>
            <a:r>
              <a:rPr lang="en-US" sz="3200" dirty="0" smtClean="0">
                <a:solidFill>
                  <a:schemeClr val="tx1"/>
                </a:solidFill>
              </a:rPr>
              <a:t>(Performance Outcome)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การวิเคราะห์หลักสูตร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ก่อนการพัฒนาหลักสูตรตามมาตรฐานอาชีพ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700808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การวิเคราะห์เบื้องต้นจะวิเคราะห์อยู่ 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th-TH" dirty="0" smtClean="0">
                <a:solidFill>
                  <a:schemeClr val="tx1"/>
                </a:solidFill>
              </a:rPr>
              <a:t>ระดับ</a:t>
            </a: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ระดับที่ </a:t>
            </a:r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th-TH" dirty="0" smtClean="0">
                <a:solidFill>
                  <a:schemeClr val="tx1"/>
                </a:solidFill>
              </a:rPr>
              <a:t>วิเคราะห์ความมุ่งหมายของอาชีพ กับวัตถุประสงค์ของหลักสูตร</a:t>
            </a: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ระดับที่ </a:t>
            </a:r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th-TH" dirty="0" smtClean="0">
                <a:solidFill>
                  <a:schemeClr val="tx1"/>
                </a:solidFill>
              </a:rPr>
              <a:t>วิเคราะห์คุณวุฒิวิชาชีพ กับรายวิชาในหลักสูตร</a:t>
            </a: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ระดับที่ </a:t>
            </a:r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th-TH" dirty="0" smtClean="0">
                <a:solidFill>
                  <a:schemeClr val="tx1"/>
                </a:solidFill>
              </a:rPr>
              <a:t>วิเคราะห์สมรรถนะวิชาชีพ กับคำบรรยาย และเนื้อหารายวิชา</a:t>
            </a: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ระดับที่ </a:t>
            </a: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th-TH" dirty="0" smtClean="0">
                <a:solidFill>
                  <a:schemeClr val="tx1"/>
                </a:solidFill>
              </a:rPr>
              <a:t>ทบทวนกระบวนการประเมิน เทียบกับผลลัพธ์ของสมรรถนะวิชาชีพ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32656"/>
            <a:ext cx="39352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>
                <a:solidFill>
                  <a:schemeClr val="tx1"/>
                </a:solidFill>
              </a:rPr>
              <a:t>กำหนดความมุ่งหมายหลัก  </a:t>
            </a:r>
            <a:endParaRPr lang="th-TH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Key </a:t>
            </a:r>
            <a:r>
              <a:rPr lang="en-US" dirty="0" smtClean="0">
                <a:solidFill>
                  <a:schemeClr val="tx1"/>
                </a:solidFill>
              </a:rPr>
              <a:t>Purpose)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39352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กำหนดบทบาทหลัก  </a:t>
            </a:r>
          </a:p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Key </a:t>
            </a:r>
            <a:r>
              <a:rPr lang="en-US" dirty="0" smtClean="0">
                <a:solidFill>
                  <a:schemeClr val="tx1"/>
                </a:solidFill>
              </a:rPr>
              <a:t>Role)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924944"/>
            <a:ext cx="39352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กำหนดหน้าที่หลัก  </a:t>
            </a:r>
          </a:p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Key </a:t>
            </a:r>
            <a:r>
              <a:rPr lang="en-US" dirty="0" smtClean="0">
                <a:solidFill>
                  <a:schemeClr val="tx1"/>
                </a:solidFill>
              </a:rPr>
              <a:t>Function)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252293"/>
            <a:ext cx="39352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กำหนดสมรรถนะ </a:t>
            </a:r>
          </a:p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Competence)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571237"/>
            <a:ext cx="39352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กำหนดสมรรถนะย่อย  </a:t>
            </a:r>
          </a:p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Element of Competence)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496" y="56348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 smtClean="0"/>
              <a:t>ผู้จบการศึกษาสามารถเข้าสู่กลุ่มอาชีพใดได้บ้าง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7496" y="187501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 smtClean="0"/>
              <a:t>ผู้จบการศึกษาอยู่ในบทบาทใดในกลุ่มอาชีพได้บ้าง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7496" y="317116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 smtClean="0"/>
              <a:t>ผู้จบการศึกษาทำหน้าที่ใดในกลุ่มอาชีพได้บ้าง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4420" y="449851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 smtClean="0"/>
              <a:t>ผู้จบการศึกษาสร้างผลผลิตใดในกลุ่มอาชีพใดได้บ้าง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7496" y="581745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2400" dirty="0" smtClean="0"/>
              <a:t>ผู้จบการศึกษาปฏิบัติงานได้ตามที่กลุ่มอาชีพต้องการ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3506310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504" y="1192212"/>
            <a:ext cx="9036496" cy="3892971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www.tpqi.go.th</a:t>
            </a:r>
            <a:b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Banchert@tpqi.go.th</a:t>
            </a:r>
            <a:b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h-TH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081-908-8124</a:t>
            </a:r>
            <a:endParaRPr lang="th-TH" altLang="th-TH" sz="6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051050" y="906463"/>
            <a:ext cx="4643438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6" name="ชื่อเรื่อง 1"/>
          <p:cNvSpPr txBox="1">
            <a:spLocks/>
          </p:cNvSpPr>
          <p:nvPr/>
        </p:nvSpPr>
        <p:spPr bwMode="auto">
          <a:xfrm>
            <a:off x="1979613" y="620713"/>
            <a:ext cx="5000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>
              <a:lnSpc>
                <a:spcPts val="48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 PROFESSIONAL QUALIFICATION INSTITUTE</a:t>
            </a:r>
            <a:br>
              <a:rPr lang="en-US" altLang="en-US" sz="14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h-TH" altLang="en-US" sz="1400" b="0" smtClean="0">
              <a:solidFill>
                <a:srgbClr val="FFFFFF"/>
              </a:solidFill>
              <a:latin typeface="Arial" panose="020B0604020202020204" pitchFamily="34" charset="0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3749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00125" y="1571625"/>
            <a:ext cx="4786313" cy="2643188"/>
          </a:xfrm>
        </p:spPr>
        <p:txBody>
          <a:bodyPr/>
          <a:lstStyle/>
          <a:p>
            <a:pPr algn="l" eaLnBrk="1" hangingPunct="1">
              <a:lnSpc>
                <a:spcPts val="4800"/>
              </a:lnSpc>
            </a:pPr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6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HANK YO</a:t>
            </a:r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6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th-TH" sz="6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071563" y="1500188"/>
            <a:ext cx="46434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1000125" y="1214438"/>
            <a:ext cx="500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ts val="48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14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THAILAND PROFESSIONAL QUALIFICATION INSTITUTE</a:t>
            </a:r>
            <a:br>
              <a:rPr lang="en-US" sz="14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th-TH" sz="1400" b="0" dirty="0">
              <a:solidFill>
                <a:schemeClr val="bg1"/>
              </a:solidFill>
              <a:latin typeface="Arial" pitchFamily="34" charset="0"/>
              <a:ea typeface="+mj-ea"/>
              <a:cs typeface="BrowalliaUPC" pitchFamily="34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/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/>
            </a:p>
          </p:txBody>
        </p:sp>
      </p:grpSp>
      <p:sp>
        <p:nvSpPr>
          <p:cNvPr id="16387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FE9AE9D0-C384-4802-8592-D4E2543274B9}" type="slidenum">
              <a:rPr lang="en-US" sz="2400" b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5</a:t>
            </a:fld>
            <a:endParaRPr lang="th-TH" sz="2400" b="0" smtClean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638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66688"/>
            <a:ext cx="33829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2771775" y="1196975"/>
            <a:ext cx="619283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th-TH" sz="3200" u="sng" dirty="0">
                <a:solidFill>
                  <a:schemeClr val="tx1"/>
                </a:solidFill>
              </a:rPr>
              <a:t>กรอบคุณวุฒิวิชาชีพแห่งชาติ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ระบบการจัด</a:t>
            </a:r>
            <a:r>
              <a:rPr lang="th-TH" sz="3200" u="sng" dirty="0">
                <a:solidFill>
                  <a:schemeClr val="tx1"/>
                </a:solidFill>
              </a:rPr>
              <a:t>หมวดหมู่ของอาชีพ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มาตรฐานอาชีพ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หน่วยรับรอง </a:t>
            </a:r>
            <a:r>
              <a:rPr lang="th-TH" sz="3200" dirty="0">
                <a:solidFill>
                  <a:schemeClr val="tx1"/>
                </a:solidFill>
              </a:rPr>
              <a:t>ศูนย์ทดสอบ และ ศูนย์ฝึกอบรม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กระบวนการประกันคุณภาพคุณวุฒิวิชาชีพ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การเชื่อมโยง</a:t>
            </a:r>
            <a:r>
              <a:rPr lang="th-TH" sz="3200" u="sng" dirty="0">
                <a:solidFill>
                  <a:schemeClr val="tx1"/>
                </a:solidFill>
              </a:rPr>
              <a:t>กรอบคุณวุฒิวิชาชีพแห่งชาติ</a:t>
            </a:r>
            <a:r>
              <a:rPr lang="th-TH" sz="3200" dirty="0">
                <a:solidFill>
                  <a:schemeClr val="tx1"/>
                </a:solidFill>
              </a:rPr>
              <a:t>ของไทยกับ</a:t>
            </a:r>
            <a:r>
              <a:rPr lang="th-TH" sz="3200" u="sng" dirty="0">
                <a:solidFill>
                  <a:schemeClr val="tx1"/>
                </a:solidFill>
              </a:rPr>
              <a:t>กรอบคุณวุฒิอาเซียน</a:t>
            </a:r>
            <a:endParaRPr lang="en-US" sz="3200" u="sng" dirty="0">
              <a:solidFill>
                <a:schemeClr val="tx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ฐานข้อมูลคุณวุฒิวิชาชีพและระบบสารสนเทศใน</a:t>
            </a: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การบริหารฐานข้อมูล</a:t>
            </a:r>
            <a:r>
              <a:rPr lang="th-TH" sz="3200" dirty="0">
                <a:solidFill>
                  <a:schemeClr val="tx1"/>
                </a:solidFill>
              </a:rPr>
              <a:t>และคุณวุฒิวิชาชีพ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6964" y="166688"/>
            <a:ext cx="47577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ระบบคุณวุฒิวิชาชีพ</a:t>
            </a:r>
            <a:endParaRPr lang="en-US" sz="5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8667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44624"/>
            <a:ext cx="677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กรอบคุณวุฒิวิชาชีพแห่งชาติ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Professional Qualification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Framework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คำอธิบาย บรรยาย ลักษณะงานในอาชีพ ที่ใช้จำแนก 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สมรรถนะวิชาชีพ </a:t>
            </a:r>
            <a:r>
              <a:rPr lang="th-TH" sz="3200" dirty="0" smtClean="0">
                <a:solidFill>
                  <a:schemeClr val="tx1"/>
                </a:solidFill>
              </a:rPr>
              <a:t>หรือขอบเขตการปฏิบัติงานในอาชีพสำหรับคนๆ หนึ่ง เพื่อใช้เป็นเกณฑ์ในแบ่งระดับตามผลลัพธ์ของงาน ตามผลผลิตที่ต้องการจากผลปฏิบัติ ตามความยากง่ายของงาน ตามความซับซ้อนของงาน ตามขอบเขตความรับผิดชอบต่อผลลัพธ์ของงาน </a:t>
            </a:r>
            <a:r>
              <a:rPr lang="th-TH" sz="3200" dirty="0">
                <a:solidFill>
                  <a:schemeClr val="tx1"/>
                </a:solidFill>
              </a:rPr>
              <a:t>เพื่อให้เห็นแนวทางการพัฒนา</a:t>
            </a:r>
            <a:r>
              <a:rPr lang="th-TH" sz="3200" dirty="0" smtClean="0">
                <a:solidFill>
                  <a:schemeClr val="tx1"/>
                </a:solidFill>
              </a:rPr>
              <a:t>ตนเองในงานอาชีพ จากระดับเริ่มต้น ไปสู่ระดับสูงสุดของงานอาชีพ โดยกำหนดให้เป็นคุณวุฒิตามสมรรถนะวิชาชีพ เรียกว่า 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คุณวุฒิวิชาชีพ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112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44624"/>
            <a:ext cx="677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กรอบคุณวุฒิวิชาชีพแห่งชาติ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Professional Qualification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Framework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5021" y="1484313"/>
            <a:ext cx="8647459" cy="4465637"/>
            <a:chOff x="245021" y="1484313"/>
            <a:chExt cx="8647459" cy="4465637"/>
          </a:xfrm>
        </p:grpSpPr>
        <p:sp>
          <p:nvSpPr>
            <p:cNvPr id="8" name="Rounded Rectangle 7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Vocational Competence 1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1371" y="47244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58988" y="4724400"/>
              <a:ext cx="6833492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Vocational Competence 2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5021" y="40767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51050" y="4076700"/>
              <a:ext cx="6841430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</a:t>
              </a:r>
              <a:r>
                <a:rPr lang="en-US" sz="1800" b="1" dirty="0" smtClean="0">
                  <a:solidFill>
                    <a:prstClr val="black"/>
                  </a:solidFill>
                </a:rPr>
                <a:t>Diploma Qualification </a:t>
              </a:r>
              <a:r>
                <a:rPr lang="en-US" sz="1800" b="1" dirty="0">
                  <a:solidFill>
                    <a:prstClr val="black"/>
                  </a:solidFill>
                </a:rPr>
                <a:t>of Vocational Competence 3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5021" y="34290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51050" y="3429000"/>
              <a:ext cx="6841430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 Advanced Diploma Qualification of </a:t>
              </a:r>
              <a:r>
                <a:rPr lang="en-US" sz="1800" b="1" dirty="0" smtClean="0">
                  <a:solidFill>
                    <a:prstClr val="black"/>
                  </a:solidFill>
                </a:rPr>
                <a:t>Vocational Competence  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5021" y="27813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51050" y="2781300"/>
              <a:ext cx="6841430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Professional Competence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5021" y="2133600"/>
              <a:ext cx="1584325" cy="57467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51050" y="2133600"/>
              <a:ext cx="6841430" cy="57467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Higher Professional Competence 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5021" y="1484313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051050" y="1484313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Advanced Professional Competence 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5" y="260648"/>
            <a:ext cx="7652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หลักการและเหตุผลในการพัฒนามาตรฐานอาชีพ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38672"/>
            <a:ext cx="2880320" cy="211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72410" cy="2241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8936" y="369702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มาตรฐานการศึกษา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3080" y="369702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มาตรฐานอาชีพ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232" y="4255931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ทั้งสองมาตรฐานคือกุนแจสำคัญในการพัฒนาทุนมนุษย์ และศักยภาพกำลังคนของประเทศ เพื่อให้เกิดความสามารถในการแข่งขันกับนานาชาติ ส่งผลกระทบต่อเศรษฐกิจ สังคม และการพัฒนาประเทศสู่ความมั่นคงและยั่งยืน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34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784" y="148478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สำหรับผู้ประกอบวิชาชีพ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สามารถปฏิบัติงานได้มาตรฐานระดับชาติหรือนานาชาติ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ไต่ระดับตามมาตรฐานอาชีพเพื่อเส้นความก้าวหน้าในวิชาชีพ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มีความมั่นใจในการกำหนดแนวทางการพัฒนาตนเองอย่างต่อเนื่อง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สร้างคุณค่า ความดีความชอบในการปฏิบัติงาน จากการพัฒนาตนเองอย่างต่อเนื่อง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พึงพอใจในผลงาน เพราะเห็นคุณค่าของการทำงาน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ใช้ประสบการณ์วิชาชีพที่มีอยู่เพื่อขอรับรอง ให้ได้คุณวุฒิวิชาชีพ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ใช้คุณวุฒิวิชาชีพได้ได้มา เพื่อขอเทียบโอน และเทียบเคียงคุณวุฒิอื่นๆ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schemeClr val="tx1"/>
                </a:solidFill>
              </a:rPr>
              <a:t>รักในอาชีพ ในงานที่ทำ สร้างเกียรติภูมิ และภาคภูมิใจในวิชาชีพ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65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4028</TotalTime>
  <Words>2992</Words>
  <Application>Microsoft Office PowerPoint</Application>
  <PresentationFormat>On-screen Show (4:3)</PresentationFormat>
  <Paragraphs>413</Paragraphs>
  <Slides>44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ชุดรูปแบบของ Office</vt:lpstr>
      <vt:lpstr>1_ชุดรูปแบบของ Office</vt:lpstr>
      <vt:lpstr>THAILAND PROFESSIONAL QUALIFICATION INSTITUTE (Public Organization)</vt:lpstr>
      <vt:lpstr>PowerPoint Presentation</vt:lpstr>
      <vt:lpstr>PowerPoint Presentation</vt:lpstr>
      <vt:lpstr>ระบบคุณวุฒิวิชาชีพ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www.tpqi.go.th  Banchert@tpqi.go.th  081-908-8124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PROFESSIONAL QUALIFICATION I</dc:title>
  <dc:creator>Beau monde</dc:creator>
  <cp:lastModifiedBy>banchert</cp:lastModifiedBy>
  <cp:revision>327</cp:revision>
  <cp:lastPrinted>2013-08-06T10:20:04Z</cp:lastPrinted>
  <dcterms:created xsi:type="dcterms:W3CDTF">2012-10-11T03:03:36Z</dcterms:created>
  <dcterms:modified xsi:type="dcterms:W3CDTF">2015-06-03T11:15:46Z</dcterms:modified>
</cp:coreProperties>
</file>