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9" r:id="rId2"/>
    <p:sldId id="348" r:id="rId3"/>
    <p:sldId id="365" r:id="rId4"/>
    <p:sldId id="351" r:id="rId5"/>
    <p:sldId id="352" r:id="rId6"/>
    <p:sldId id="358" r:id="rId7"/>
    <p:sldId id="359" r:id="rId8"/>
    <p:sldId id="360" r:id="rId9"/>
    <p:sldId id="354" r:id="rId10"/>
    <p:sldId id="361" r:id="rId11"/>
    <p:sldId id="362" r:id="rId12"/>
    <p:sldId id="364" r:id="rId13"/>
    <p:sldId id="363" r:id="rId14"/>
    <p:sldId id="296" r:id="rId15"/>
  </p:sldIdLst>
  <p:sldSz cx="9144000" cy="6858000" type="screen4x3"/>
  <p:notesSz cx="7099300" cy="10234613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FF"/>
    <a:srgbClr val="FF66CC"/>
    <a:srgbClr val="00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835" autoAdjust="0"/>
    <p:restoredTop sz="79356" autoAdjust="0"/>
  </p:normalViewPr>
  <p:slideViewPr>
    <p:cSldViewPr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368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0"/>
          </a:xfrm>
          <a:prstGeom prst="rect">
            <a:avLst/>
          </a:prstGeom>
        </p:spPr>
        <p:txBody>
          <a:bodyPr vert="horz" lIns="94123" tIns="47063" rIns="94123" bIns="4706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1730"/>
          </a:xfrm>
          <a:prstGeom prst="rect">
            <a:avLst/>
          </a:prstGeom>
        </p:spPr>
        <p:txBody>
          <a:bodyPr vert="horz" lIns="94123" tIns="47063" rIns="94123" bIns="47063" rtlCol="0"/>
          <a:lstStyle>
            <a:lvl1pPr algn="r">
              <a:defRPr sz="1200"/>
            </a:lvl1pPr>
          </a:lstStyle>
          <a:p>
            <a:fld id="{6251C36D-B1FE-4E80-B03A-AA222573D4C9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108"/>
            <a:ext cx="3076363" cy="511730"/>
          </a:xfrm>
          <a:prstGeom prst="rect">
            <a:avLst/>
          </a:prstGeom>
        </p:spPr>
        <p:txBody>
          <a:bodyPr vert="horz" lIns="94123" tIns="47063" rIns="94123" bIns="4706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1730"/>
          </a:xfrm>
          <a:prstGeom prst="rect">
            <a:avLst/>
          </a:prstGeom>
        </p:spPr>
        <p:txBody>
          <a:bodyPr vert="horz" lIns="94123" tIns="47063" rIns="94123" bIns="47063" rtlCol="0" anchor="b"/>
          <a:lstStyle>
            <a:lvl1pPr algn="r">
              <a:defRPr sz="1200"/>
            </a:lvl1pPr>
          </a:lstStyle>
          <a:p>
            <a:fld id="{87E2886A-1A77-4B1A-A07F-64055AD2CB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83920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0"/>
          </a:xfrm>
          <a:prstGeom prst="rect">
            <a:avLst/>
          </a:prstGeom>
        </p:spPr>
        <p:txBody>
          <a:bodyPr vert="horz" lIns="94123" tIns="47063" rIns="94123" bIns="47063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0"/>
          </a:xfrm>
          <a:prstGeom prst="rect">
            <a:avLst/>
          </a:prstGeom>
        </p:spPr>
        <p:txBody>
          <a:bodyPr vert="horz" lIns="94123" tIns="47063" rIns="94123" bIns="47063" rtlCol="0"/>
          <a:lstStyle>
            <a:lvl1pPr algn="r">
              <a:defRPr sz="1200"/>
            </a:lvl1pPr>
          </a:lstStyle>
          <a:p>
            <a:fld id="{B8F00C01-0252-4947-86E0-3132CDCDC2BF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23" tIns="47063" rIns="94123" bIns="47063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123" tIns="47063" rIns="94123" bIns="47063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6363" cy="511730"/>
          </a:xfrm>
          <a:prstGeom prst="rect">
            <a:avLst/>
          </a:prstGeom>
        </p:spPr>
        <p:txBody>
          <a:bodyPr vert="horz" lIns="94123" tIns="47063" rIns="94123" bIns="47063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0"/>
          </a:xfrm>
          <a:prstGeom prst="rect">
            <a:avLst/>
          </a:prstGeom>
        </p:spPr>
        <p:txBody>
          <a:bodyPr vert="horz" lIns="94123" tIns="47063" rIns="94123" bIns="47063" rtlCol="0" anchor="b"/>
          <a:lstStyle>
            <a:lvl1pPr algn="r">
              <a:defRPr sz="1200"/>
            </a:lvl1pPr>
          </a:lstStyle>
          <a:p>
            <a:fld id="{686FA2B4-2F15-4F66-80B8-0F5B357E60D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216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FA2B4-2F15-4F66-80B8-0F5B357E60DA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454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912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771" indent="-295814" defTabSz="947912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891" indent="-236979" defTabSz="947912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847" indent="-236979" defTabSz="947912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4437" indent="-236979" defTabSz="947912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5124" indent="-236979" defTabSz="9479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5811" indent="-236979" defTabSz="9479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46499" indent="-236979" defTabSz="9479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17186" indent="-236979" defTabSz="9479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F079BFDF-76D1-490C-9488-6885CEA99BD0}" type="slidenum">
              <a:rPr lang="zh-TW" altLang="en-US" smtClean="0">
                <a:latin typeface="Times New Roman" pitchFamily="18" charset="0"/>
              </a:rPr>
              <a:pPr/>
              <a:t>12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53251" name="Rectangle 1031"/>
          <p:cNvSpPr txBox="1">
            <a:spLocks noGrp="1" noChangeArrowheads="1"/>
          </p:cNvSpPr>
          <p:nvPr/>
        </p:nvSpPr>
        <p:spPr bwMode="auto">
          <a:xfrm>
            <a:off x="4019650" y="9721744"/>
            <a:ext cx="3078007" cy="51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74" tIns="47488" rIns="94974" bIns="47488" anchor="b"/>
          <a:lstStyle>
            <a:lvl1pPr defTabSz="915988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4538" indent="-287338" defTabSz="915988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4588" indent="-227013" defTabSz="915988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3375" indent="-228600" defTabSz="915988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62163" indent="-230188" defTabSz="915988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9363" indent="-230188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6563" indent="-230188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33763" indent="-230188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90963" indent="-230188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/>
            <a:fld id="{CAAF136E-C460-4749-9639-B9E3EF1F7C44}" type="slidenum">
              <a:rPr kumimoji="1" lang="en-US" altLang="zh-TW" sz="1300"/>
              <a:pPr algn="r" eaLnBrk="1" hangingPunct="1"/>
              <a:t>12</a:t>
            </a:fld>
            <a:endParaRPr kumimoji="1" lang="en-US" altLang="zh-TW" sz="13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22862" cy="3841750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686"/>
            <a:ext cx="5679440" cy="4607692"/>
          </a:xfrm>
          <a:noFill/>
        </p:spPr>
        <p:txBody>
          <a:bodyPr lIns="94974" tIns="47488" rIns="94974" bIns="47488"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971193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FA2B4-2F15-4F66-80B8-0F5B357E60DA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612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  <p:pic>
        <p:nvPicPr>
          <p:cNvPr id="11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88950"/>
            <a:ext cx="215423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0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208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2991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411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0903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71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1749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137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087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959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984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989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1520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5144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279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1874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49CC5-4DF7-494D-81F0-AC9CE4C813E0}" type="datetimeFigureOut">
              <a:rPr lang="zh-HK" altLang="en-US" smtClean="0"/>
              <a:t>11/6/2015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D2319-DB1C-4DF7-B4A5-DA4229CEB51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6626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1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b="1" dirty="0" smtClean="0">
                <a:solidFill>
                  <a:srgbClr val="002060"/>
                </a:solidFill>
              </a:rPr>
              <a:t>Application of competencies standard </a:t>
            </a:r>
            <a:br>
              <a:rPr lang="en-US" altLang="zh-HK" b="1" dirty="0" smtClean="0">
                <a:solidFill>
                  <a:srgbClr val="002060"/>
                </a:solidFill>
              </a:rPr>
            </a:br>
            <a:r>
              <a:rPr lang="en-US" altLang="zh-HK" b="1" dirty="0" smtClean="0">
                <a:solidFill>
                  <a:srgbClr val="002060"/>
                </a:solidFill>
              </a:rPr>
              <a:t>for ICT industry in Hong Kong</a:t>
            </a:r>
            <a:br>
              <a:rPr lang="en-US" altLang="zh-HK" b="1" dirty="0" smtClean="0">
                <a:solidFill>
                  <a:srgbClr val="002060"/>
                </a:solidFill>
              </a:rPr>
            </a:br>
            <a:endParaRPr lang="en-US" altLang="zh-HK" b="1" dirty="0" smtClean="0">
              <a:solidFill>
                <a:srgbClr val="002060"/>
              </a:solidFill>
            </a:endParaRPr>
          </a:p>
          <a:p>
            <a:r>
              <a:rPr lang="en-US" altLang="zh-HK" sz="2400" b="1" dirty="0" smtClean="0">
                <a:solidFill>
                  <a:srgbClr val="FF0000"/>
                </a:solidFill>
              </a:rPr>
              <a:t>Sharing from Hong Kong Qualifications Framework </a:t>
            </a:r>
          </a:p>
          <a:p>
            <a:r>
              <a:rPr lang="en-US" altLang="zh-HK" sz="1800" dirty="0" smtClean="0">
                <a:solidFill>
                  <a:srgbClr val="7030A0"/>
                </a:solidFill>
              </a:rPr>
              <a:t>  ( </a:t>
            </a:r>
            <a:r>
              <a:rPr lang="en-US" altLang="zh-HK" sz="2000" dirty="0" smtClean="0">
                <a:solidFill>
                  <a:srgbClr val="7030A0"/>
                </a:solidFill>
              </a:rPr>
              <a:t>June 15, 2015, Bangkok)</a:t>
            </a:r>
          </a:p>
          <a:p>
            <a:endParaRPr lang="en-US" altLang="zh-HK" sz="2000" dirty="0" smtClean="0"/>
          </a:p>
          <a:p>
            <a:endParaRPr lang="en-US" altLang="zh-HK" sz="2000" dirty="0" smtClean="0"/>
          </a:p>
          <a:p>
            <a:pPr algn="r"/>
            <a:r>
              <a:rPr lang="en-US" altLang="zh-HK" sz="2000" dirty="0" smtClean="0">
                <a:solidFill>
                  <a:srgbClr val="C00000"/>
                </a:solidFill>
              </a:rPr>
              <a:t>Qualifications Framework Secretariat</a:t>
            </a:r>
          </a:p>
          <a:p>
            <a:pPr algn="r"/>
            <a:r>
              <a:rPr lang="en-US" altLang="zh-HK" sz="2000" dirty="0" smtClean="0">
                <a:solidFill>
                  <a:srgbClr val="C00000"/>
                </a:solidFill>
              </a:rPr>
              <a:t>Hong Kong</a:t>
            </a:r>
            <a:endParaRPr lang="zh-HK" alt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HK" sz="3200" b="1" dirty="0">
                <a:solidFill>
                  <a:srgbClr val="FF0000"/>
                </a:solidFill>
              </a:rPr>
              <a:t>Benchmarking example : </a:t>
            </a:r>
            <a:r>
              <a:rPr lang="en-US" altLang="zh-HK" sz="3200" b="1" dirty="0" smtClean="0">
                <a:solidFill>
                  <a:srgbClr val="FF0000"/>
                </a:solidFill>
              </a:rPr>
              <a:t/>
            </a:r>
            <a:br>
              <a:rPr lang="en-US" altLang="zh-HK" sz="3200" b="1" dirty="0" smtClean="0">
                <a:solidFill>
                  <a:srgbClr val="FF0000"/>
                </a:solidFill>
              </a:rPr>
            </a:br>
            <a:r>
              <a:rPr lang="en-US" altLang="zh-HK" sz="3200" b="1" dirty="0" smtClean="0">
                <a:solidFill>
                  <a:srgbClr val="FF0000"/>
                </a:solidFill>
              </a:rPr>
              <a:t>IT </a:t>
            </a:r>
            <a:r>
              <a:rPr lang="en-US" altLang="zh-HK" sz="3200" b="1" dirty="0">
                <a:solidFill>
                  <a:srgbClr val="FF0000"/>
                </a:solidFill>
              </a:rPr>
              <a:t>Professional </a:t>
            </a:r>
            <a:r>
              <a:rPr lang="en-US" altLang="zh-HK" sz="3200" b="1" dirty="0" smtClean="0">
                <a:solidFill>
                  <a:srgbClr val="FF0000"/>
                </a:solidFill>
              </a:rPr>
              <a:t>Certification Scheme (</a:t>
            </a:r>
            <a:r>
              <a:rPr lang="en-US" altLang="zh-HK" sz="3200" b="1" dirty="0" err="1" smtClean="0">
                <a:solidFill>
                  <a:srgbClr val="FF0000"/>
                </a:solidFill>
              </a:rPr>
              <a:t>cond’t</a:t>
            </a:r>
            <a:r>
              <a:rPr lang="en-US" altLang="zh-HK" sz="3200" b="1" dirty="0" smtClean="0">
                <a:solidFill>
                  <a:srgbClr val="FF0000"/>
                </a:solidFill>
              </a:rPr>
              <a:t>)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en-US" altLang="zh-HK" sz="3300" b="1" dirty="0">
                <a:solidFill>
                  <a:srgbClr val="0070C0"/>
                </a:solidFill>
              </a:rPr>
              <a:t>Three senior professional certification titles were launched in </a:t>
            </a:r>
            <a:r>
              <a:rPr lang="en-US" altLang="zh-HK" sz="3300" b="1" dirty="0" smtClean="0">
                <a:solidFill>
                  <a:srgbClr val="0070C0"/>
                </a:solidFill>
              </a:rPr>
              <a:t>2007 :</a:t>
            </a:r>
            <a:r>
              <a:rPr lang="en-US" altLang="zh-HK" sz="3300" dirty="0" smtClean="0">
                <a:solidFill>
                  <a:srgbClr val="002060"/>
                </a:solidFill>
              </a:rPr>
              <a:t/>
            </a:r>
            <a:br>
              <a:rPr lang="en-US" altLang="zh-HK" sz="3300" dirty="0" smtClean="0">
                <a:solidFill>
                  <a:srgbClr val="002060"/>
                </a:solidFill>
              </a:rPr>
            </a:br>
            <a:endParaRPr lang="en-US" altLang="zh-HK" sz="2400" dirty="0" smtClean="0">
              <a:solidFill>
                <a:srgbClr val="002060"/>
              </a:solidFill>
            </a:endParaRPr>
          </a:p>
          <a:p>
            <a:pPr lvl="1"/>
            <a:r>
              <a:rPr lang="en-US" altLang="zh-HK" dirty="0" smtClean="0">
                <a:solidFill>
                  <a:srgbClr val="002060"/>
                </a:solidFill>
              </a:rPr>
              <a:t>Project Director</a:t>
            </a:r>
          </a:p>
          <a:p>
            <a:pPr lvl="1"/>
            <a:r>
              <a:rPr lang="en-US" altLang="zh-HK" dirty="0">
                <a:solidFill>
                  <a:srgbClr val="002060"/>
                </a:solidFill>
              </a:rPr>
              <a:t>System </a:t>
            </a:r>
            <a:r>
              <a:rPr lang="en-US" altLang="zh-HK" dirty="0" smtClean="0">
                <a:solidFill>
                  <a:srgbClr val="002060"/>
                </a:solidFill>
              </a:rPr>
              <a:t>Architect</a:t>
            </a:r>
          </a:p>
          <a:p>
            <a:pPr lvl="1"/>
            <a:r>
              <a:rPr lang="en-US" altLang="zh-HK" dirty="0">
                <a:solidFill>
                  <a:srgbClr val="002060"/>
                </a:solidFill>
              </a:rPr>
              <a:t>Quality Assurance Manager</a:t>
            </a:r>
          </a:p>
          <a:p>
            <a:endParaRPr lang="en-US" altLang="zh-HK" dirty="0" smtClean="0">
              <a:solidFill>
                <a:srgbClr val="002060"/>
              </a:solidFill>
            </a:endParaRPr>
          </a:p>
          <a:p>
            <a:r>
              <a:rPr lang="en-US" altLang="zh-HK" sz="3300" b="1" dirty="0">
                <a:solidFill>
                  <a:srgbClr val="0070C0"/>
                </a:solidFill>
              </a:rPr>
              <a:t>Three additional exam-based titles were launched in </a:t>
            </a:r>
            <a:r>
              <a:rPr lang="en-US" altLang="zh-HK" sz="3300" b="1" dirty="0" smtClean="0">
                <a:solidFill>
                  <a:srgbClr val="0070C0"/>
                </a:solidFill>
              </a:rPr>
              <a:t>2009 :</a:t>
            </a:r>
            <a:r>
              <a:rPr lang="en-US" altLang="zh-HK" dirty="0" smtClean="0">
                <a:solidFill>
                  <a:srgbClr val="0070C0"/>
                </a:solidFill>
              </a:rPr>
              <a:t/>
            </a:r>
            <a:br>
              <a:rPr lang="en-US" altLang="zh-HK" dirty="0" smtClean="0">
                <a:solidFill>
                  <a:srgbClr val="0070C0"/>
                </a:solidFill>
              </a:rPr>
            </a:br>
            <a:endParaRPr lang="en-US" altLang="zh-HK" sz="2400" dirty="0" smtClean="0">
              <a:solidFill>
                <a:srgbClr val="002060"/>
              </a:solidFill>
            </a:endParaRPr>
          </a:p>
          <a:p>
            <a:pPr lvl="1"/>
            <a:r>
              <a:rPr lang="en-US" altLang="zh-HK" dirty="0">
                <a:solidFill>
                  <a:srgbClr val="002060"/>
                </a:solidFill>
              </a:rPr>
              <a:t>Associate Project </a:t>
            </a:r>
            <a:r>
              <a:rPr lang="en-US" altLang="zh-HK" dirty="0" smtClean="0">
                <a:solidFill>
                  <a:srgbClr val="002060"/>
                </a:solidFill>
              </a:rPr>
              <a:t>Manager</a:t>
            </a:r>
          </a:p>
          <a:p>
            <a:pPr lvl="1"/>
            <a:r>
              <a:rPr lang="en-US" altLang="zh-HK" dirty="0">
                <a:solidFill>
                  <a:srgbClr val="002060"/>
                </a:solidFill>
              </a:rPr>
              <a:t>Business Analyst</a:t>
            </a:r>
          </a:p>
          <a:p>
            <a:pPr lvl="1"/>
            <a:r>
              <a:rPr lang="en-US" altLang="zh-HK" dirty="0">
                <a:solidFill>
                  <a:srgbClr val="002060"/>
                </a:solidFill>
              </a:rPr>
              <a:t>Information Security Officer</a:t>
            </a:r>
          </a:p>
          <a:p>
            <a:pPr lvl="1"/>
            <a:endParaRPr lang="en-US" altLang="zh-HK" dirty="0" smtClean="0">
              <a:solidFill>
                <a:srgbClr val="002060"/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 fontAlgn="base">
              <a:spcBef>
                <a:spcPct val="0"/>
              </a:spcBef>
            </a:pPr>
            <a:fld id="{9CC35808-75D6-4793-86C5-AEE8854970A4}" type="slidenum">
              <a:rPr lang="zh-HK" altLang="en-US"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</a:pPr>
              <a:t>10</a:t>
            </a:fld>
            <a:endParaRPr lang="zh-HK" altLang="en-US" sz="14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33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HK" sz="3200" b="1" dirty="0" smtClean="0">
                <a:solidFill>
                  <a:srgbClr val="FF0000"/>
                </a:solidFill>
              </a:rPr>
              <a:t>IT </a:t>
            </a:r>
            <a:r>
              <a:rPr lang="en-US" altLang="zh-HK" sz="3200" b="1" dirty="0">
                <a:solidFill>
                  <a:srgbClr val="FF0000"/>
                </a:solidFill>
              </a:rPr>
              <a:t>Professional Proficiency Matrix 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85000" lnSpcReduction="10000"/>
          </a:bodyPr>
          <a:lstStyle/>
          <a:p>
            <a:r>
              <a:rPr lang="en-US" altLang="zh-HK" sz="3300" dirty="0" smtClean="0">
                <a:solidFill>
                  <a:srgbClr val="002060"/>
                </a:solidFill>
              </a:rPr>
              <a:t>The project is sponsored </a:t>
            </a:r>
            <a:r>
              <a:rPr lang="en-US" altLang="zh-HK" sz="3300" dirty="0">
                <a:solidFill>
                  <a:srgbClr val="002060"/>
                </a:solidFill>
              </a:rPr>
              <a:t>by the HKSAR </a:t>
            </a:r>
            <a:r>
              <a:rPr lang="en-US" altLang="zh-HK" sz="3300" dirty="0" smtClean="0">
                <a:solidFill>
                  <a:srgbClr val="002060"/>
                </a:solidFill>
              </a:rPr>
              <a:t>Government</a:t>
            </a:r>
            <a:br>
              <a:rPr lang="en-US" altLang="zh-HK" sz="3300" dirty="0" smtClean="0">
                <a:solidFill>
                  <a:srgbClr val="002060"/>
                </a:solidFill>
              </a:rPr>
            </a:br>
            <a:endParaRPr lang="en-US" altLang="zh-HK" sz="2400" dirty="0" smtClean="0">
              <a:solidFill>
                <a:srgbClr val="002060"/>
              </a:solidFill>
            </a:endParaRPr>
          </a:p>
          <a:p>
            <a:r>
              <a:rPr lang="en-US" altLang="zh-HK" dirty="0">
                <a:solidFill>
                  <a:srgbClr val="00B050"/>
                </a:solidFill>
              </a:rPr>
              <a:t>It aims to </a:t>
            </a:r>
            <a:r>
              <a:rPr lang="en-US" altLang="zh-HK" dirty="0" smtClean="0">
                <a:solidFill>
                  <a:srgbClr val="00B050"/>
                </a:solidFill>
              </a:rPr>
              <a:t>develop </a:t>
            </a:r>
            <a:r>
              <a:rPr lang="en-US" altLang="zh-HK" dirty="0">
                <a:solidFill>
                  <a:srgbClr val="00B050"/>
                </a:solidFill>
              </a:rPr>
              <a:t>a </a:t>
            </a:r>
            <a:r>
              <a:rPr lang="en-US" altLang="zh-HK" b="1" u="sng" dirty="0" smtClean="0">
                <a:solidFill>
                  <a:srgbClr val="0000FF"/>
                </a:solidFill>
              </a:rPr>
              <a:t>certification roadmap </a:t>
            </a:r>
            <a:r>
              <a:rPr lang="en-US" altLang="zh-HK" dirty="0">
                <a:solidFill>
                  <a:srgbClr val="00B050"/>
                </a:solidFill>
              </a:rPr>
              <a:t>that can guide the advancement of </a:t>
            </a:r>
            <a:r>
              <a:rPr lang="en-US" altLang="zh-HK" dirty="0" smtClean="0">
                <a:solidFill>
                  <a:srgbClr val="00B050"/>
                </a:solidFill>
              </a:rPr>
              <a:t>IT </a:t>
            </a:r>
            <a:r>
              <a:rPr lang="en-US" altLang="zh-HK" dirty="0">
                <a:solidFill>
                  <a:srgbClr val="00B050"/>
                </a:solidFill>
              </a:rPr>
              <a:t>professional from one level </a:t>
            </a:r>
            <a:r>
              <a:rPr lang="en-US" altLang="zh-HK" dirty="0" smtClean="0">
                <a:solidFill>
                  <a:srgbClr val="00B050"/>
                </a:solidFill>
              </a:rPr>
              <a:t>to </a:t>
            </a:r>
            <a:r>
              <a:rPr lang="en-US" altLang="zh-HK" dirty="0">
                <a:solidFill>
                  <a:srgbClr val="00B050"/>
                </a:solidFill>
              </a:rPr>
              <a:t>the next with </a:t>
            </a:r>
            <a:r>
              <a:rPr lang="en-US" altLang="zh-HK" dirty="0" smtClean="0">
                <a:solidFill>
                  <a:srgbClr val="00B050"/>
                </a:solidFill>
              </a:rPr>
              <a:t>certification information</a:t>
            </a:r>
            <a:r>
              <a:rPr lang="en-US" altLang="zh-HK" dirty="0" smtClean="0">
                <a:solidFill>
                  <a:srgbClr val="002060"/>
                </a:solidFill>
              </a:rPr>
              <a:t/>
            </a:r>
            <a:br>
              <a:rPr lang="en-US" altLang="zh-HK" dirty="0" smtClean="0">
                <a:solidFill>
                  <a:srgbClr val="002060"/>
                </a:solidFill>
              </a:rPr>
            </a:br>
            <a:endParaRPr lang="en-US" altLang="zh-HK" dirty="0" smtClean="0">
              <a:solidFill>
                <a:srgbClr val="002060"/>
              </a:solidFill>
            </a:endParaRPr>
          </a:p>
          <a:p>
            <a:r>
              <a:rPr lang="en-US" altLang="zh-HK" dirty="0" smtClean="0">
                <a:solidFill>
                  <a:srgbClr val="002060"/>
                </a:solidFill>
              </a:rPr>
              <a:t>IT jobs responsibilities were classified </a:t>
            </a:r>
            <a:r>
              <a:rPr lang="en-US" altLang="zh-HK" dirty="0">
                <a:solidFill>
                  <a:srgbClr val="002060"/>
                </a:solidFill>
              </a:rPr>
              <a:t>into </a:t>
            </a:r>
            <a:r>
              <a:rPr lang="en-US" altLang="zh-HK" b="1" u="sng" dirty="0">
                <a:solidFill>
                  <a:srgbClr val="002060"/>
                </a:solidFill>
              </a:rPr>
              <a:t>seven</a:t>
            </a:r>
            <a:r>
              <a:rPr lang="en-US" altLang="zh-HK" u="sng" dirty="0">
                <a:solidFill>
                  <a:srgbClr val="002060"/>
                </a:solidFill>
              </a:rPr>
              <a:t> </a:t>
            </a:r>
            <a:r>
              <a:rPr lang="en-US" altLang="zh-HK" u="sng" dirty="0" smtClean="0">
                <a:solidFill>
                  <a:srgbClr val="002060"/>
                </a:solidFill>
              </a:rPr>
              <a:t>functions</a:t>
            </a:r>
            <a:r>
              <a:rPr lang="en-US" altLang="zh-HK" dirty="0" smtClean="0">
                <a:solidFill>
                  <a:srgbClr val="002060"/>
                </a:solidFill>
              </a:rPr>
              <a:t>, </a:t>
            </a:r>
            <a:r>
              <a:rPr lang="en-US" altLang="zh-HK" dirty="0">
                <a:solidFill>
                  <a:srgbClr val="002060"/>
                </a:solidFill>
              </a:rPr>
              <a:t>and </a:t>
            </a:r>
            <a:r>
              <a:rPr lang="en-US" altLang="zh-HK" dirty="0" smtClean="0">
                <a:solidFill>
                  <a:srgbClr val="002060"/>
                </a:solidFill>
              </a:rPr>
              <a:t>then analyzed </a:t>
            </a:r>
            <a:r>
              <a:rPr lang="en-US" altLang="zh-HK" dirty="0">
                <a:solidFill>
                  <a:srgbClr val="002060"/>
                </a:solidFill>
              </a:rPr>
              <a:t>from the </a:t>
            </a:r>
            <a:r>
              <a:rPr lang="en-US" altLang="zh-HK" u="sng" dirty="0">
                <a:solidFill>
                  <a:srgbClr val="002060"/>
                </a:solidFill>
              </a:rPr>
              <a:t>practitioner, specialist and master levels</a:t>
            </a:r>
            <a:r>
              <a:rPr lang="en-US" altLang="zh-HK" dirty="0">
                <a:solidFill>
                  <a:srgbClr val="002060"/>
                </a:solidFill>
              </a:rPr>
              <a:t> respectively </a:t>
            </a:r>
            <a:r>
              <a:rPr lang="en-US" altLang="zh-HK" dirty="0" smtClean="0">
                <a:solidFill>
                  <a:srgbClr val="002060"/>
                </a:solidFill>
              </a:rPr>
              <a:t> (3 </a:t>
            </a:r>
            <a:r>
              <a:rPr lang="en-US" altLang="zh-HK" dirty="0">
                <a:solidFill>
                  <a:srgbClr val="002060"/>
                </a:solidFill>
              </a:rPr>
              <a:t>x 7 generic job titles </a:t>
            </a:r>
            <a:r>
              <a:rPr lang="en-US" altLang="zh-HK" dirty="0" smtClean="0">
                <a:solidFill>
                  <a:srgbClr val="002060"/>
                </a:solidFill>
              </a:rPr>
              <a:t>matrix) </a:t>
            </a:r>
            <a:br>
              <a:rPr lang="en-US" altLang="zh-HK" dirty="0" smtClean="0">
                <a:solidFill>
                  <a:srgbClr val="002060"/>
                </a:solidFill>
              </a:rPr>
            </a:br>
            <a:endParaRPr lang="en-US" altLang="zh-HK" dirty="0" smtClean="0">
              <a:solidFill>
                <a:srgbClr val="002060"/>
              </a:solidFill>
            </a:endParaRPr>
          </a:p>
          <a:p>
            <a:r>
              <a:rPr lang="en-US" altLang="zh-HK" sz="3300" dirty="0">
                <a:solidFill>
                  <a:srgbClr val="0070C0"/>
                </a:solidFill>
              </a:rPr>
              <a:t>It is estimated that around 80% of the competency requirements were </a:t>
            </a:r>
            <a:r>
              <a:rPr lang="en-US" altLang="zh-HK" sz="3300" dirty="0" smtClean="0">
                <a:solidFill>
                  <a:srgbClr val="0070C0"/>
                </a:solidFill>
              </a:rPr>
              <a:t>drawn from the ICT SCS</a:t>
            </a:r>
            <a:endParaRPr lang="en-US" altLang="zh-HK" sz="3300" dirty="0">
              <a:solidFill>
                <a:srgbClr val="0070C0"/>
              </a:solidFill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 fontAlgn="base">
              <a:spcBef>
                <a:spcPct val="0"/>
              </a:spcBef>
            </a:pPr>
            <a:fld id="{9CC35808-75D6-4793-86C5-AEE8854970A4}" type="slidenum">
              <a:rPr lang="zh-HK" altLang="en-US"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</a:pPr>
              <a:t>11</a:t>
            </a:fld>
            <a:endParaRPr lang="zh-HK" altLang="en-US" sz="14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37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DF2C7-262F-4015-9F64-26F6425E9E0B}" type="slidenum">
              <a:rPr lang="zh-TW" altLang="en-US"/>
              <a:pPr>
                <a:defRPr/>
              </a:pPr>
              <a:t>12</a:t>
            </a:fld>
            <a:endParaRPr lang="en-US" altLang="zh-TW" dirty="0"/>
          </a:p>
        </p:txBody>
      </p:sp>
      <p:graphicFrame>
        <p:nvGraphicFramePr>
          <p:cNvPr id="549952" name="Group 64"/>
          <p:cNvGraphicFramePr>
            <a:graphicFrameLocks noGrp="1"/>
          </p:cNvGraphicFramePr>
          <p:nvPr/>
        </p:nvGraphicFramePr>
        <p:xfrm>
          <a:off x="142875" y="1341438"/>
          <a:ext cx="8893174" cy="4689476"/>
        </p:xfrm>
        <a:graphic>
          <a:graphicData uri="http://schemas.openxmlformats.org/drawingml/2006/table">
            <a:tbl>
              <a:tblPr/>
              <a:tblGrid>
                <a:gridCol w="972692"/>
                <a:gridCol w="1275094"/>
                <a:gridCol w="1245059"/>
                <a:gridCol w="1224074"/>
                <a:gridCol w="1008061"/>
                <a:gridCol w="1080066"/>
                <a:gridCol w="1080066"/>
                <a:gridCol w="1008062"/>
              </a:tblGrid>
              <a:tr h="1075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Software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Engineering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Software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Development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Software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Quality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Assurance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Project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Management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(IT)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IT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Architecture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Service Management </a:t>
                      </a:r>
                      <a:b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</a:b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and Operation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Information Security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Multimedia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4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Master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Level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Software Engineering Manager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Software</a:t>
                      </a:r>
                      <a:b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</a:b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Quality Assurance Manager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IT Project Director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IT Architect Manager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Service Operation Manager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Information Security Manager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Multimedia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Content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Manager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5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Specialist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Level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Senior Software Engineer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Software</a:t>
                      </a:r>
                      <a:b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</a:b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Quality Assurance Specialist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IT Project Manager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Senior IT Architect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System Operation Specialist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Information Security  Specialist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Multimedia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Content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Specialist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4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Practitioner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Level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Software Engineer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Software</a:t>
                      </a:r>
                      <a:b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</a:b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Quality Assurance Professional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Assistant Manager, IT Projects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IT Architect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System Operation Officer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Information Security Officer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Monotype Sorts" pitchFamily="2" charset="2"/>
                        <a:defRPr kumimoji="1" sz="2800" b="1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669900"/>
                        </a:buClr>
                        <a:buFont typeface="Monotype Sorts" pitchFamily="2" charset="2"/>
                        <a:defRPr kumimoji="1" sz="2400" b="1"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FF9900"/>
                        </a:buClr>
                        <a:buFont typeface="Monotype Sorts" pitchFamily="2" charset="2"/>
                        <a:defRPr kumimoji="1" sz="2000" b="1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>
                          <a:solidFill>
                            <a:schemeClr val="tx1"/>
                          </a:solidFill>
                          <a:latin typeface="Times New Roman" pitchFamily="18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Multimedia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Content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Developer</a:t>
                      </a:r>
                    </a:p>
                  </a:txBody>
                  <a:tcPr marL="17999" marR="17999" marT="46794" marB="467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475105" y="260648"/>
            <a:ext cx="822960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HK" sz="3200" b="1" dirty="0" smtClean="0">
                <a:solidFill>
                  <a:srgbClr val="FF0000"/>
                </a:solidFill>
              </a:rPr>
              <a:t>IT Professional Proficiency Matrix (</a:t>
            </a:r>
            <a:r>
              <a:rPr lang="en-US" altLang="zh-HK" sz="3200" b="1" dirty="0" err="1" smtClean="0">
                <a:solidFill>
                  <a:srgbClr val="FF0000"/>
                </a:solidFill>
              </a:rPr>
              <a:t>cond’t</a:t>
            </a:r>
            <a:r>
              <a:rPr lang="en-US" altLang="zh-HK" sz="3200" b="1" dirty="0" smtClean="0">
                <a:solidFill>
                  <a:srgbClr val="FF0000"/>
                </a:solidFill>
              </a:rPr>
              <a:t>)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70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-39688"/>
            <a:ext cx="5676900" cy="694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 fontAlgn="base">
              <a:spcBef>
                <a:spcPct val="0"/>
              </a:spcBef>
            </a:pPr>
            <a:fld id="{9CC35808-75D6-4793-86C5-AEE8854970A4}" type="slidenum">
              <a:rPr lang="zh-HK" altLang="en-US"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</a:pPr>
              <a:t>13</a:t>
            </a:fld>
            <a:endParaRPr lang="zh-HK" altLang="en-US" sz="14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34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ivianypwong\AppData\Local\Microsoft\Windows\Temporary Internet Files\Content.IE5\4AXCYSXL\MC900434475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1"/>
            <a:ext cx="5106631" cy="201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7945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kumimoji="1" lang="en-US" altLang="zh-HK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  <a:cs typeface="+mn-cs"/>
              </a:rPr>
              <a:t>Competencies standard for ICT industry in HK</a:t>
            </a:r>
            <a:endParaRPr kumimoji="1" lang="zh-HK" altLang="en-US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標楷體" pitchFamily="65" charset="-120"/>
              <a:cs typeface="+mn-cs"/>
            </a:endParaRP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86025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HK" sz="2600" b="1" dirty="0" smtClean="0">
                <a:solidFill>
                  <a:srgbClr val="FF0000"/>
                </a:solidFill>
              </a:rPr>
              <a:t>Specification of Competency Standards (SCS) </a:t>
            </a:r>
            <a:r>
              <a:rPr lang="en-US" altLang="zh-HK" sz="2600" dirty="0" smtClean="0">
                <a:solidFill>
                  <a:srgbClr val="006600"/>
                </a:solidFill>
              </a:rPr>
              <a:t>is a whole set of </a:t>
            </a:r>
            <a:r>
              <a:rPr lang="en-US" altLang="zh-HK" sz="2600" b="1" dirty="0" smtClean="0">
                <a:solidFill>
                  <a:srgbClr val="6600CC"/>
                </a:solidFill>
              </a:rPr>
              <a:t>competency requirements and outcome standards </a:t>
            </a:r>
            <a:r>
              <a:rPr lang="en-US" altLang="zh-HK" sz="2600" dirty="0" smtClean="0">
                <a:solidFill>
                  <a:srgbClr val="006600"/>
                </a:solidFill>
              </a:rPr>
              <a:t>at various QF levels for a specific industry or industry sector</a:t>
            </a:r>
          </a:p>
          <a:p>
            <a:pPr>
              <a:defRPr/>
            </a:pPr>
            <a:endParaRPr lang="en-US" altLang="zh-HK" sz="2600" b="1" dirty="0" smtClean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US" altLang="zh-HK" sz="2600" dirty="0" smtClean="0">
                <a:solidFill>
                  <a:schemeClr val="accent1">
                    <a:lumMod val="75000"/>
                  </a:schemeClr>
                </a:solidFill>
              </a:rPr>
              <a:t>Industry </a:t>
            </a:r>
            <a:r>
              <a:rPr lang="en-US" altLang="zh-HK" sz="2600" dirty="0">
                <a:solidFill>
                  <a:schemeClr val="accent1">
                    <a:lumMod val="75000"/>
                  </a:schemeClr>
                </a:solidFill>
              </a:rPr>
              <a:t>Training Advisory Committees </a:t>
            </a:r>
            <a:r>
              <a:rPr lang="en-US" altLang="zh-HK" sz="2600" dirty="0" smtClean="0">
                <a:solidFill>
                  <a:schemeClr val="accent1">
                    <a:lumMod val="75000"/>
                  </a:schemeClr>
                </a:solidFill>
              </a:rPr>
              <a:t>(ITACs) were formed to </a:t>
            </a:r>
            <a:r>
              <a:rPr lang="en-US" altLang="zh-HK" sz="2600" dirty="0">
                <a:solidFill>
                  <a:schemeClr val="accent1">
                    <a:lumMod val="75000"/>
                  </a:schemeClr>
                </a:solidFill>
              </a:rPr>
              <a:t>define competency requirements </a:t>
            </a:r>
            <a:r>
              <a:rPr lang="en-US" altLang="zh-HK" sz="2600" dirty="0" smtClean="0">
                <a:solidFill>
                  <a:schemeClr val="accent1">
                    <a:lumMod val="75000"/>
                  </a:schemeClr>
                </a:solidFill>
              </a:rPr>
              <a:t>and draw up the SCSs</a:t>
            </a:r>
            <a:r>
              <a:rPr lang="en-US" altLang="zh-HK" sz="2600" b="1" dirty="0" smtClean="0">
                <a:solidFill>
                  <a:srgbClr val="00B0F0"/>
                </a:solidFill>
              </a:rPr>
              <a:t/>
            </a:r>
            <a:br>
              <a:rPr lang="en-US" altLang="zh-HK" sz="2600" b="1" dirty="0" smtClean="0">
                <a:solidFill>
                  <a:srgbClr val="00B0F0"/>
                </a:solidFill>
              </a:rPr>
            </a:br>
            <a:endParaRPr lang="en-US" altLang="zh-HK" sz="2600" b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altLang="zh-HK" sz="2600" b="1" dirty="0">
                <a:solidFill>
                  <a:srgbClr val="006600"/>
                </a:solidFill>
              </a:rPr>
              <a:t>ICT ITAC was established in </a:t>
            </a:r>
            <a:r>
              <a:rPr lang="en-US" altLang="zh-HK" sz="2600" b="1" dirty="0" smtClean="0">
                <a:solidFill>
                  <a:srgbClr val="006600"/>
                </a:solidFill>
              </a:rPr>
              <a:t>2005</a:t>
            </a:r>
            <a:r>
              <a:rPr lang="en-US" altLang="zh-HK" sz="2600" dirty="0" smtClean="0">
                <a:solidFill>
                  <a:srgbClr val="006600"/>
                </a:solidFill>
              </a:rPr>
              <a:t>, with representatives </a:t>
            </a:r>
            <a:r>
              <a:rPr lang="en-US" altLang="zh-HK" sz="2600" dirty="0">
                <a:solidFill>
                  <a:srgbClr val="006600"/>
                </a:solidFill>
              </a:rPr>
              <a:t>from </a:t>
            </a:r>
            <a:r>
              <a:rPr lang="en-US" altLang="zh-HK" sz="2600" u="sng" dirty="0" smtClean="0">
                <a:solidFill>
                  <a:srgbClr val="006600"/>
                </a:solidFill>
              </a:rPr>
              <a:t>employers</a:t>
            </a:r>
            <a:r>
              <a:rPr lang="en-US" altLang="zh-HK" sz="2600" dirty="0" smtClean="0">
                <a:solidFill>
                  <a:srgbClr val="006600"/>
                </a:solidFill>
              </a:rPr>
              <a:t>, </a:t>
            </a:r>
            <a:r>
              <a:rPr lang="en-US" altLang="zh-HK" sz="2600" u="sng" dirty="0" smtClean="0">
                <a:solidFill>
                  <a:srgbClr val="006600"/>
                </a:solidFill>
              </a:rPr>
              <a:t>employees</a:t>
            </a:r>
            <a:r>
              <a:rPr lang="en-US" altLang="zh-HK" sz="2600" dirty="0">
                <a:solidFill>
                  <a:srgbClr val="006600"/>
                </a:solidFill>
              </a:rPr>
              <a:t>, </a:t>
            </a:r>
            <a:r>
              <a:rPr lang="en-US" altLang="zh-HK" sz="2600" u="sng" dirty="0">
                <a:solidFill>
                  <a:srgbClr val="006600"/>
                </a:solidFill>
              </a:rPr>
              <a:t>professional </a:t>
            </a:r>
            <a:r>
              <a:rPr lang="en-US" altLang="zh-HK" sz="2600" u="sng" dirty="0" smtClean="0">
                <a:solidFill>
                  <a:srgbClr val="006600"/>
                </a:solidFill>
              </a:rPr>
              <a:t>bodies</a:t>
            </a:r>
            <a:r>
              <a:rPr lang="en-US" altLang="zh-HK" sz="2600" dirty="0" smtClean="0">
                <a:solidFill>
                  <a:srgbClr val="006600"/>
                </a:solidFill>
              </a:rPr>
              <a:t>, and </a:t>
            </a:r>
            <a:r>
              <a:rPr lang="en-US" altLang="zh-HK" sz="2600" u="sng" dirty="0" smtClean="0">
                <a:solidFill>
                  <a:srgbClr val="006600"/>
                </a:solidFill>
              </a:rPr>
              <a:t>government departments</a:t>
            </a:r>
            <a:endParaRPr lang="en-US" altLang="zh-HK" sz="2600" dirty="0">
              <a:solidFill>
                <a:srgbClr val="0066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 fontAlgn="base">
              <a:spcBef>
                <a:spcPct val="0"/>
              </a:spcBef>
            </a:pPr>
            <a:fld id="{4D23A0F5-7675-43EA-B354-3852A236D848}" type="slidenum">
              <a:rPr lang="zh-HK" altLang="en-US"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</a:pPr>
              <a:t>2</a:t>
            </a:fld>
            <a:endParaRPr lang="zh-HK" altLang="en-US" sz="14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81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67945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kumimoji="1" lang="en-US" altLang="zh-HK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  <a:cs typeface="+mn-cs"/>
              </a:rPr>
              <a:t>Competencies standard for ICT industry in HK (</a:t>
            </a:r>
            <a:r>
              <a:rPr kumimoji="1" lang="en-US" altLang="zh-HK" b="1" dirty="0" err="1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  <a:cs typeface="+mn-cs"/>
              </a:rPr>
              <a:t>cond’t</a:t>
            </a:r>
            <a:r>
              <a:rPr kumimoji="1" lang="en-US" altLang="zh-HK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  <a:cs typeface="+mn-cs"/>
              </a:rPr>
              <a:t>)</a:t>
            </a:r>
            <a:endParaRPr kumimoji="1" lang="zh-HK" altLang="en-US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標楷體" pitchFamily="65" charset="-120"/>
              <a:cs typeface="+mn-cs"/>
            </a:endParaRP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86025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HK" sz="2800" b="1" dirty="0" smtClean="0">
                <a:solidFill>
                  <a:srgbClr val="0070C0"/>
                </a:solidFill>
              </a:rPr>
              <a:t>For </a:t>
            </a:r>
            <a:r>
              <a:rPr lang="en-US" altLang="zh-HK" sz="2800" b="1" dirty="0">
                <a:solidFill>
                  <a:srgbClr val="0070C0"/>
                </a:solidFill>
              </a:rPr>
              <a:t>ICT industry, two set of SCSs </a:t>
            </a:r>
            <a:r>
              <a:rPr lang="en-US" altLang="zh-HK" sz="2800" b="1" dirty="0" smtClean="0">
                <a:solidFill>
                  <a:srgbClr val="0070C0"/>
                </a:solidFill>
              </a:rPr>
              <a:t>have been developed :</a:t>
            </a:r>
            <a:br>
              <a:rPr lang="en-US" altLang="zh-HK" sz="2800" b="1" dirty="0" smtClean="0">
                <a:solidFill>
                  <a:srgbClr val="0070C0"/>
                </a:solidFill>
              </a:rPr>
            </a:br>
            <a:endParaRPr lang="en-US" altLang="zh-HK" sz="28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HK" sz="2800" dirty="0" smtClean="0">
                <a:solidFill>
                  <a:srgbClr val="006600"/>
                </a:solidFill>
              </a:rPr>
              <a:t>Software </a:t>
            </a:r>
            <a:r>
              <a:rPr lang="en-US" altLang="zh-HK" sz="2800" dirty="0">
                <a:solidFill>
                  <a:srgbClr val="006600"/>
                </a:solidFill>
              </a:rPr>
              <a:t>Products and Software </a:t>
            </a:r>
            <a:r>
              <a:rPr lang="en-US" altLang="zh-HK" sz="2800" dirty="0" smtClean="0">
                <a:solidFill>
                  <a:srgbClr val="006600"/>
                </a:solidFill>
              </a:rPr>
              <a:t>Services – completed in 2007 </a:t>
            </a:r>
            <a:endParaRPr lang="en-US" altLang="zh-HK" sz="2800" dirty="0">
              <a:solidFill>
                <a:srgbClr val="00660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HK" sz="2800" dirty="0" smtClean="0">
                <a:solidFill>
                  <a:srgbClr val="006600"/>
                </a:solidFill>
              </a:rPr>
              <a:t>Communications </a:t>
            </a:r>
            <a:r>
              <a:rPr lang="en-US" altLang="zh-HK" sz="2800" dirty="0">
                <a:solidFill>
                  <a:srgbClr val="006600"/>
                </a:solidFill>
              </a:rPr>
              <a:t>and Information </a:t>
            </a:r>
            <a:r>
              <a:rPr lang="en-US" altLang="zh-HK" sz="2800" dirty="0" smtClean="0">
                <a:solidFill>
                  <a:srgbClr val="006600"/>
                </a:solidFill>
              </a:rPr>
              <a:t>Services – completed in 2011</a:t>
            </a:r>
            <a:br>
              <a:rPr lang="en-US" altLang="zh-HK" sz="2800" dirty="0" smtClean="0">
                <a:solidFill>
                  <a:srgbClr val="006600"/>
                </a:solidFill>
              </a:rPr>
            </a:br>
            <a:endParaRPr lang="en-US" altLang="zh-HK" sz="2800" dirty="0">
              <a:solidFill>
                <a:srgbClr val="006600"/>
              </a:solidFill>
            </a:endParaRPr>
          </a:p>
          <a:p>
            <a:pPr>
              <a:defRPr/>
            </a:pPr>
            <a:r>
              <a:rPr lang="en-US" altLang="zh-HK" sz="2800" dirty="0" smtClean="0">
                <a:solidFill>
                  <a:srgbClr val="9900CC"/>
                </a:solidFill>
              </a:rPr>
              <a:t>Development of 3</a:t>
            </a:r>
            <a:r>
              <a:rPr lang="en-US" altLang="zh-HK" sz="2800" baseline="30000" dirty="0" smtClean="0">
                <a:solidFill>
                  <a:srgbClr val="9900CC"/>
                </a:solidFill>
              </a:rPr>
              <a:t>rd</a:t>
            </a:r>
            <a:r>
              <a:rPr lang="en-US" altLang="zh-HK" sz="2800" dirty="0" smtClean="0">
                <a:solidFill>
                  <a:srgbClr val="9900CC"/>
                </a:solidFill>
              </a:rPr>
              <a:t> set of SCS, </a:t>
            </a:r>
            <a:r>
              <a:rPr lang="en-US" altLang="zh-HK" sz="2800" u="sng" dirty="0" smtClean="0">
                <a:solidFill>
                  <a:srgbClr val="9900CC"/>
                </a:solidFill>
              </a:rPr>
              <a:t>Digital Media Technology</a:t>
            </a:r>
            <a:r>
              <a:rPr lang="en-US" altLang="zh-HK" sz="2800" dirty="0" smtClean="0">
                <a:solidFill>
                  <a:srgbClr val="9900CC"/>
                </a:solidFill>
              </a:rPr>
              <a:t>, is in progress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 fontAlgn="base">
              <a:spcBef>
                <a:spcPct val="0"/>
              </a:spcBef>
            </a:pPr>
            <a:fld id="{4D23A0F5-7675-43EA-B354-3852A236D848}" type="slidenum">
              <a:rPr lang="zh-HK" altLang="en-US"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</a:pPr>
              <a:t>3</a:t>
            </a:fld>
            <a:endParaRPr lang="zh-HK" altLang="en-US" sz="14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41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33363"/>
            <a:ext cx="9143999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HK" sz="4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標楷體" pitchFamily="65" charset="-120"/>
              </a:rPr>
              <a:t>Application of SCS in ICT industry</a:t>
            </a:r>
            <a:endParaRPr lang="zh-HK" altLang="en-US" sz="40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 fontAlgn="base">
              <a:spcBef>
                <a:spcPct val="0"/>
              </a:spcBef>
            </a:pPr>
            <a:fld id="{9CC35808-75D6-4793-86C5-AEE8854970A4}" type="slidenum">
              <a:rPr lang="zh-HK" altLang="en-US"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</a:pPr>
              <a:t>4</a:t>
            </a:fld>
            <a:endParaRPr lang="zh-HK" altLang="en-US" sz="14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en-US" altLang="zh-HK" sz="3000" b="1" dirty="0">
                <a:solidFill>
                  <a:srgbClr val="00B050"/>
                </a:solidFill>
              </a:rPr>
              <a:t>Users </a:t>
            </a:r>
            <a:r>
              <a:rPr lang="en-US" altLang="zh-HK" sz="3000" b="1" dirty="0" smtClean="0">
                <a:solidFill>
                  <a:srgbClr val="00B050"/>
                </a:solidFill>
              </a:rPr>
              <a:t>:</a:t>
            </a:r>
            <a:endParaRPr lang="en-US" altLang="zh-HK" sz="3000" b="1" dirty="0">
              <a:solidFill>
                <a:srgbClr val="00B050"/>
              </a:solidFill>
            </a:endParaRPr>
          </a:p>
          <a:p>
            <a:pPr lvl="1"/>
            <a:r>
              <a:rPr lang="en-US" altLang="zh-HK" sz="3000" dirty="0">
                <a:solidFill>
                  <a:srgbClr val="002060"/>
                </a:solidFill>
              </a:rPr>
              <a:t>Education and training providers and learners</a:t>
            </a:r>
          </a:p>
          <a:p>
            <a:pPr lvl="1"/>
            <a:r>
              <a:rPr lang="en-US" altLang="zh-HK" sz="3000" dirty="0" smtClean="0">
                <a:solidFill>
                  <a:srgbClr val="002060"/>
                </a:solidFill>
              </a:rPr>
              <a:t>Employers and HR personnel</a:t>
            </a:r>
            <a:endParaRPr lang="en-US" altLang="zh-HK" sz="3000" dirty="0">
              <a:solidFill>
                <a:srgbClr val="002060"/>
              </a:solidFill>
            </a:endParaRPr>
          </a:p>
          <a:p>
            <a:pPr lvl="1"/>
            <a:r>
              <a:rPr lang="en-US" altLang="zh-HK" sz="3000" dirty="0">
                <a:solidFill>
                  <a:srgbClr val="002060"/>
                </a:solidFill>
              </a:rPr>
              <a:t>Professional </a:t>
            </a:r>
            <a:r>
              <a:rPr lang="en-US" altLang="zh-HK" sz="3000" dirty="0" smtClean="0">
                <a:solidFill>
                  <a:srgbClr val="002060"/>
                </a:solidFill>
              </a:rPr>
              <a:t>bodies/assessment agencies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endParaRPr lang="en-US" altLang="zh-HK" dirty="0" smtClean="0"/>
          </a:p>
          <a:p>
            <a:r>
              <a:rPr lang="en-US" altLang="zh-HK" sz="3000" b="1" dirty="0">
                <a:solidFill>
                  <a:srgbClr val="00B050"/>
                </a:solidFill>
              </a:rPr>
              <a:t>Example of use </a:t>
            </a:r>
            <a:r>
              <a:rPr lang="en-US" altLang="zh-HK" sz="3000" b="1" dirty="0" smtClean="0">
                <a:solidFill>
                  <a:srgbClr val="00B050"/>
                </a:solidFill>
              </a:rPr>
              <a:t>:</a:t>
            </a:r>
            <a:endParaRPr lang="en-US" altLang="zh-HK" sz="3000" b="1" dirty="0">
              <a:solidFill>
                <a:srgbClr val="00B050"/>
              </a:solidFill>
            </a:endParaRPr>
          </a:p>
          <a:p>
            <a:pPr lvl="1"/>
            <a:r>
              <a:rPr lang="en-US" altLang="zh-HK" sz="3000" b="1" dirty="0" smtClean="0">
                <a:solidFill>
                  <a:srgbClr val="FF0000"/>
                </a:solidFill>
              </a:rPr>
              <a:t>Curriculum development </a:t>
            </a:r>
            <a:r>
              <a:rPr lang="en-US" altLang="zh-HK" sz="3000" dirty="0" smtClean="0">
                <a:solidFill>
                  <a:srgbClr val="002060"/>
                </a:solidFill>
              </a:rPr>
              <a:t>: SCS-based Courses</a:t>
            </a:r>
            <a:endParaRPr lang="en-US" altLang="zh-HK" sz="3000" dirty="0">
              <a:solidFill>
                <a:srgbClr val="002060"/>
              </a:solidFill>
            </a:endParaRPr>
          </a:p>
          <a:p>
            <a:pPr lvl="1"/>
            <a:r>
              <a:rPr lang="en-US" altLang="zh-HK" sz="3000" b="1" dirty="0" smtClean="0">
                <a:solidFill>
                  <a:srgbClr val="FF0000"/>
                </a:solidFill>
              </a:rPr>
              <a:t>HR functions </a:t>
            </a:r>
            <a:r>
              <a:rPr lang="en-US" altLang="zh-HK" sz="3000" dirty="0" smtClean="0">
                <a:solidFill>
                  <a:srgbClr val="002060"/>
                </a:solidFill>
              </a:rPr>
              <a:t>: e.g. recruitment and performance management, in-house training </a:t>
            </a:r>
            <a:r>
              <a:rPr lang="en-US" altLang="zh-HK" sz="3000" dirty="0" err="1" smtClean="0">
                <a:solidFill>
                  <a:srgbClr val="002060"/>
                </a:solidFill>
              </a:rPr>
              <a:t>etc</a:t>
            </a:r>
            <a:endParaRPr lang="en-US" altLang="zh-HK" sz="3000" dirty="0">
              <a:solidFill>
                <a:srgbClr val="002060"/>
              </a:solidFill>
            </a:endParaRPr>
          </a:p>
          <a:p>
            <a:pPr lvl="1"/>
            <a:r>
              <a:rPr lang="en-US" altLang="zh-HK" sz="3000" b="1" dirty="0" smtClean="0">
                <a:solidFill>
                  <a:srgbClr val="FF0000"/>
                </a:solidFill>
              </a:rPr>
              <a:t>Benchmarking</a:t>
            </a:r>
            <a:r>
              <a:rPr lang="en-US" altLang="zh-HK" sz="3000" dirty="0" smtClean="0">
                <a:solidFill>
                  <a:srgbClr val="002060"/>
                </a:solidFill>
              </a:rPr>
              <a:t> purposes </a:t>
            </a:r>
            <a:r>
              <a:rPr lang="en-US" altLang="zh-HK" sz="3000" dirty="0">
                <a:solidFill>
                  <a:srgbClr val="002060"/>
                </a:solidFill>
              </a:rPr>
              <a:t>by </a:t>
            </a:r>
            <a:r>
              <a:rPr lang="en-US" altLang="zh-HK" sz="3000" dirty="0" smtClean="0">
                <a:solidFill>
                  <a:srgbClr val="002060"/>
                </a:solidFill>
              </a:rPr>
              <a:t>assessment agency in Recognition of Prior Learning (RPL) or by professional bodies in enrolment of members or certification schemes</a:t>
            </a:r>
            <a:endParaRPr lang="en-US" altLang="zh-HK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095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HK" b="1" dirty="0" smtClean="0">
                <a:solidFill>
                  <a:srgbClr val="FF0000"/>
                </a:solidFill>
              </a:rPr>
              <a:t>Course development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zh-HK" sz="2800" dirty="0" smtClean="0">
                <a:solidFill>
                  <a:srgbClr val="002060"/>
                </a:solidFill>
              </a:rPr>
              <a:t>Education &amp; training providers are encouraged to develop training curriculum based on SCS from relevant industries i.e. </a:t>
            </a:r>
            <a:r>
              <a:rPr lang="en-US" altLang="zh-HK" sz="2800" b="1" u="sng" dirty="0" smtClean="0">
                <a:solidFill>
                  <a:srgbClr val="00B0F0"/>
                </a:solidFill>
              </a:rPr>
              <a:t>SCS-based Courses</a:t>
            </a:r>
            <a:br>
              <a:rPr lang="en-US" altLang="zh-HK" sz="2800" b="1" u="sng" dirty="0" smtClean="0">
                <a:solidFill>
                  <a:srgbClr val="00B0F0"/>
                </a:solidFill>
              </a:rPr>
            </a:br>
            <a:endParaRPr lang="en-US" altLang="zh-HK" sz="2800" b="1" u="sng" dirty="0" smtClean="0">
              <a:solidFill>
                <a:srgbClr val="00B0F0"/>
              </a:solidFill>
            </a:endParaRPr>
          </a:p>
          <a:p>
            <a:r>
              <a:rPr lang="en-US" altLang="zh-HK" sz="2800" dirty="0" smtClean="0">
                <a:solidFill>
                  <a:srgbClr val="9900CC"/>
                </a:solidFill>
              </a:rPr>
              <a:t>Examples of SCS-based </a:t>
            </a:r>
            <a:r>
              <a:rPr lang="en-US" altLang="zh-HK" sz="2800" dirty="0">
                <a:solidFill>
                  <a:srgbClr val="9900CC"/>
                </a:solidFill>
              </a:rPr>
              <a:t>course </a:t>
            </a:r>
            <a:r>
              <a:rPr lang="en-US" altLang="zh-HK" sz="2800" dirty="0" smtClean="0">
                <a:solidFill>
                  <a:srgbClr val="9900CC"/>
                </a:solidFill>
              </a:rPr>
              <a:t>using SCS of ICT  :</a:t>
            </a:r>
          </a:p>
          <a:p>
            <a:pPr lvl="1"/>
            <a:r>
              <a:rPr lang="en-US" altLang="zh-HK" dirty="0" smtClean="0">
                <a:solidFill>
                  <a:srgbClr val="9900CC"/>
                </a:solidFill>
              </a:rPr>
              <a:t>Certificate </a:t>
            </a:r>
            <a:r>
              <a:rPr lang="en-US" altLang="zh-HK" dirty="0">
                <a:solidFill>
                  <a:srgbClr val="9900CC"/>
                </a:solidFill>
              </a:rPr>
              <a:t>in Internet Application and Network Security (Elective Course of Yi </a:t>
            </a:r>
            <a:r>
              <a:rPr lang="en-US" altLang="zh-HK" dirty="0" err="1">
                <a:solidFill>
                  <a:srgbClr val="9900CC"/>
                </a:solidFill>
              </a:rPr>
              <a:t>Jin</a:t>
            </a:r>
            <a:r>
              <a:rPr lang="en-US" altLang="zh-HK" dirty="0">
                <a:solidFill>
                  <a:srgbClr val="9900CC"/>
                </a:solidFill>
              </a:rPr>
              <a:t> Diploma</a:t>
            </a:r>
            <a:r>
              <a:rPr lang="en-US" altLang="zh-HK" dirty="0" smtClean="0">
                <a:solidFill>
                  <a:srgbClr val="9900CC"/>
                </a:solidFill>
              </a:rPr>
              <a:t>)</a:t>
            </a:r>
          </a:p>
          <a:p>
            <a:pPr lvl="1"/>
            <a:r>
              <a:rPr lang="en-US" altLang="zh-HK" dirty="0">
                <a:solidFill>
                  <a:srgbClr val="9900CC"/>
                </a:solidFill>
              </a:rPr>
              <a:t>Professional Certificate in Information Systems Security Auditing and </a:t>
            </a:r>
            <a:r>
              <a:rPr lang="en-US" altLang="zh-HK" dirty="0" smtClean="0">
                <a:solidFill>
                  <a:srgbClr val="9900CC"/>
                </a:solidFill>
              </a:rPr>
              <a:t>Governance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 fontAlgn="base">
              <a:spcBef>
                <a:spcPct val="0"/>
              </a:spcBef>
            </a:pPr>
            <a:fld id="{9CC35808-75D6-4793-86C5-AEE8854970A4}" type="slidenum">
              <a:rPr lang="zh-HK" altLang="en-US"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</a:pPr>
              <a:t>5</a:t>
            </a:fld>
            <a:endParaRPr lang="zh-HK" altLang="en-US" sz="14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86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HK" sz="2400" b="1" dirty="0" smtClean="0">
                <a:solidFill>
                  <a:srgbClr val="FF0000"/>
                </a:solidFill>
              </a:rPr>
              <a:t>Course </a:t>
            </a:r>
            <a:r>
              <a:rPr lang="en-US" altLang="zh-HK" sz="2400" b="1" dirty="0">
                <a:solidFill>
                  <a:srgbClr val="FF0000"/>
                </a:solidFill>
              </a:rPr>
              <a:t>structure of </a:t>
            </a:r>
            <a:r>
              <a:rPr lang="en-US" altLang="zh-HK" sz="2400" b="1" dirty="0" smtClean="0">
                <a:solidFill>
                  <a:srgbClr val="FF0000"/>
                </a:solidFill>
              </a:rPr>
              <a:t>“Certificate </a:t>
            </a:r>
            <a:r>
              <a:rPr lang="en-US" altLang="zh-HK" sz="2400" b="1" dirty="0">
                <a:solidFill>
                  <a:srgbClr val="FF0000"/>
                </a:solidFill>
              </a:rPr>
              <a:t>in Internet Application </a:t>
            </a:r>
            <a:r>
              <a:rPr lang="en-US" altLang="zh-HK" sz="2400" b="1" dirty="0" smtClean="0">
                <a:solidFill>
                  <a:srgbClr val="FF0000"/>
                </a:solidFill>
              </a:rPr>
              <a:t/>
            </a:r>
            <a:br>
              <a:rPr lang="en-US" altLang="zh-HK" sz="2400" b="1" dirty="0" smtClean="0">
                <a:solidFill>
                  <a:srgbClr val="FF0000"/>
                </a:solidFill>
              </a:rPr>
            </a:br>
            <a:r>
              <a:rPr lang="en-US" altLang="zh-HK" sz="2400" b="1" dirty="0" smtClean="0">
                <a:solidFill>
                  <a:srgbClr val="FF0000"/>
                </a:solidFill>
              </a:rPr>
              <a:t>and Network Security”  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53715"/>
              </p:ext>
            </p:extLst>
          </p:nvPr>
        </p:nvGraphicFramePr>
        <p:xfrm>
          <a:off x="827584" y="1340768"/>
          <a:ext cx="7632848" cy="4757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7852"/>
                <a:gridCol w="3424996"/>
              </a:tblGrid>
              <a:tr h="43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Module Title 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Unit of Competency 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Introduction of Internet 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--- 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Characteristics of 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LAN 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--- 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19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The Network Settings 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ITCSNO306A 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ITCSNO307A 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ITCSNO309A 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ITCSNO312A 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81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Network Security Management 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ITCSNO306A 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ITCSNO307A 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ITCSNO309A 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ITCSNO312A 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Usage of Network Security Software 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GCIT301A 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Online Safety Guidelines 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GCIT301A 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 fontAlgn="base">
              <a:spcBef>
                <a:spcPct val="0"/>
              </a:spcBef>
            </a:pPr>
            <a:fld id="{9CC35808-75D6-4793-86C5-AEE8854970A4}" type="slidenum">
              <a:rPr lang="zh-HK" altLang="en-US"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</a:pPr>
              <a:t>6</a:t>
            </a:fld>
            <a:endParaRPr lang="zh-HK" altLang="en-US" sz="14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36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HK" b="1" dirty="0">
                <a:solidFill>
                  <a:srgbClr val="FF0000"/>
                </a:solidFill>
              </a:rPr>
              <a:t>In-service training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20000"/>
          </a:bodyPr>
          <a:lstStyle/>
          <a:p>
            <a:r>
              <a:rPr lang="en-US" altLang="zh-HK" dirty="0" smtClean="0">
                <a:solidFill>
                  <a:srgbClr val="002060"/>
                </a:solidFill>
              </a:rPr>
              <a:t>Example : Professional </a:t>
            </a:r>
            <a:r>
              <a:rPr lang="en-US" altLang="zh-HK" dirty="0">
                <a:solidFill>
                  <a:srgbClr val="002060"/>
                </a:solidFill>
              </a:rPr>
              <a:t>Certificate in Information Systems Security Auditing and </a:t>
            </a:r>
            <a:r>
              <a:rPr lang="en-US" altLang="zh-HK" dirty="0" smtClean="0">
                <a:solidFill>
                  <a:srgbClr val="002060"/>
                </a:solidFill>
              </a:rPr>
              <a:t>Governance</a:t>
            </a:r>
            <a:br>
              <a:rPr lang="en-US" altLang="zh-HK" dirty="0" smtClean="0">
                <a:solidFill>
                  <a:srgbClr val="002060"/>
                </a:solidFill>
              </a:rPr>
            </a:br>
            <a:endParaRPr lang="en-US" altLang="zh-HK" dirty="0" smtClean="0">
              <a:solidFill>
                <a:srgbClr val="002060"/>
              </a:solidFill>
            </a:endParaRPr>
          </a:p>
          <a:p>
            <a:r>
              <a:rPr lang="en-US" altLang="zh-HK" dirty="0" smtClean="0">
                <a:solidFill>
                  <a:srgbClr val="0070C0"/>
                </a:solidFill>
              </a:rPr>
              <a:t>It aims </a:t>
            </a:r>
            <a:r>
              <a:rPr lang="en-US" altLang="zh-HK" dirty="0">
                <a:solidFill>
                  <a:srgbClr val="0070C0"/>
                </a:solidFill>
              </a:rPr>
              <a:t>to provide training to </a:t>
            </a:r>
            <a:r>
              <a:rPr lang="en-US" altLang="zh-HK" b="1" u="sng" dirty="0">
                <a:solidFill>
                  <a:srgbClr val="0070C0"/>
                </a:solidFill>
              </a:rPr>
              <a:t>IT practitioners</a:t>
            </a:r>
            <a:r>
              <a:rPr lang="en-US" altLang="zh-HK" b="1" dirty="0">
                <a:solidFill>
                  <a:srgbClr val="0070C0"/>
                </a:solidFill>
              </a:rPr>
              <a:t> </a:t>
            </a:r>
            <a:r>
              <a:rPr lang="en-US" altLang="zh-HK" dirty="0">
                <a:solidFill>
                  <a:srgbClr val="0070C0"/>
                </a:solidFill>
              </a:rPr>
              <a:t>with sound conceptual knowledge of information security, information systems auditing and </a:t>
            </a:r>
            <a:r>
              <a:rPr lang="en-US" altLang="zh-HK" dirty="0" smtClean="0">
                <a:solidFill>
                  <a:srgbClr val="0070C0"/>
                </a:solidFill>
              </a:rPr>
              <a:t>management</a:t>
            </a:r>
            <a:br>
              <a:rPr lang="en-US" altLang="zh-HK" dirty="0" smtClean="0">
                <a:solidFill>
                  <a:srgbClr val="0070C0"/>
                </a:solidFill>
              </a:rPr>
            </a:br>
            <a:endParaRPr lang="en-US" altLang="zh-HK" dirty="0" smtClean="0">
              <a:solidFill>
                <a:srgbClr val="002060"/>
              </a:solidFill>
            </a:endParaRPr>
          </a:p>
          <a:p>
            <a:r>
              <a:rPr lang="en-US" altLang="zh-HK" dirty="0" smtClean="0">
                <a:solidFill>
                  <a:srgbClr val="9900CC"/>
                </a:solidFill>
              </a:rPr>
              <a:t>Include </a:t>
            </a:r>
            <a:r>
              <a:rPr lang="en-US" altLang="zh-HK" b="1" u="sng" dirty="0" smtClean="0">
                <a:solidFill>
                  <a:srgbClr val="9900CC"/>
                </a:solidFill>
              </a:rPr>
              <a:t>3  </a:t>
            </a:r>
            <a:r>
              <a:rPr lang="en-US" altLang="zh-HK" b="1" u="sng" dirty="0">
                <a:solidFill>
                  <a:srgbClr val="9900CC"/>
                </a:solidFill>
              </a:rPr>
              <a:t>modules </a:t>
            </a:r>
            <a:r>
              <a:rPr lang="en-US" altLang="zh-HK" b="1" u="sng" dirty="0" smtClean="0">
                <a:solidFill>
                  <a:srgbClr val="9900CC"/>
                </a:solidFill>
              </a:rPr>
              <a:t>:</a:t>
            </a:r>
            <a:br>
              <a:rPr lang="en-US" altLang="zh-HK" b="1" u="sng" dirty="0" smtClean="0">
                <a:solidFill>
                  <a:srgbClr val="9900CC"/>
                </a:solidFill>
              </a:rPr>
            </a:br>
            <a:endParaRPr lang="en-US" altLang="zh-HK" b="1" u="sng" dirty="0" smtClean="0">
              <a:solidFill>
                <a:srgbClr val="9900CC"/>
              </a:solidFill>
            </a:endParaRPr>
          </a:p>
          <a:p>
            <a:pPr lvl="1"/>
            <a:r>
              <a:rPr lang="en-US" altLang="zh-HK" dirty="0">
                <a:solidFill>
                  <a:srgbClr val="9900CC"/>
                </a:solidFill>
              </a:rPr>
              <a:t>Certified Information Systems Auditor (CISA) Examination Preparation </a:t>
            </a:r>
          </a:p>
          <a:p>
            <a:pPr lvl="1"/>
            <a:r>
              <a:rPr lang="en-US" altLang="zh-HK" dirty="0" smtClean="0">
                <a:solidFill>
                  <a:srgbClr val="9900CC"/>
                </a:solidFill>
              </a:rPr>
              <a:t>Certified </a:t>
            </a:r>
            <a:r>
              <a:rPr lang="en-US" altLang="zh-HK" dirty="0">
                <a:solidFill>
                  <a:srgbClr val="9900CC"/>
                </a:solidFill>
              </a:rPr>
              <a:t>Information Security Manager (CISM) Examination Preparation </a:t>
            </a:r>
            <a:endParaRPr lang="en-US" altLang="zh-HK" dirty="0" smtClean="0">
              <a:solidFill>
                <a:srgbClr val="9900CC"/>
              </a:solidFill>
            </a:endParaRPr>
          </a:p>
          <a:p>
            <a:pPr lvl="1"/>
            <a:r>
              <a:rPr lang="en-US" altLang="zh-HK" dirty="0" smtClean="0">
                <a:solidFill>
                  <a:srgbClr val="9900CC"/>
                </a:solidFill>
              </a:rPr>
              <a:t>Certified </a:t>
            </a:r>
            <a:r>
              <a:rPr lang="en-US" altLang="zh-HK" dirty="0">
                <a:solidFill>
                  <a:srgbClr val="9900CC"/>
                </a:solidFill>
              </a:rPr>
              <a:t>Information Systems Security Professional (CISSP) Examination </a:t>
            </a:r>
            <a:r>
              <a:rPr lang="en-US" altLang="zh-HK" dirty="0" smtClean="0">
                <a:solidFill>
                  <a:srgbClr val="9900CC"/>
                </a:solidFill>
              </a:rPr>
              <a:t>Preparation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 fontAlgn="base">
              <a:spcBef>
                <a:spcPct val="0"/>
              </a:spcBef>
            </a:pPr>
            <a:fld id="{9CC35808-75D6-4793-86C5-AEE8854970A4}" type="slidenum">
              <a:rPr lang="zh-HK" altLang="en-US"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</a:pPr>
              <a:t>7</a:t>
            </a:fld>
            <a:endParaRPr lang="zh-HK" altLang="en-US" sz="14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12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149175"/>
              </p:ext>
            </p:extLst>
          </p:nvPr>
        </p:nvGraphicFramePr>
        <p:xfrm>
          <a:off x="827584" y="1340768"/>
          <a:ext cx="7560840" cy="501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155"/>
                <a:gridCol w="3392685"/>
              </a:tblGrid>
              <a:tr h="439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Module Title 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Unit of Competency 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1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Module Certificate in Certified Information Systems Auditor (CISA) Examination Preparation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ITSWIS402A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ITSWIS507A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ITSWIS513A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ITSWIS514A</a:t>
                      </a:r>
                      <a:endParaRPr lang="en-US" sz="1600" kern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1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Module Certificate in Certified Information Security Manager (CISM) Examination Preparation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ITSWIS508A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ITSWIS512A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ITSWIS519A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ITSWIS520A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ITSWIS524A</a:t>
                      </a:r>
                      <a:endParaRPr lang="en-US" sz="1600" kern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1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Certified Information Systems Security Professional (CISSP) Examination Preparation 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ITSWIS404A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ITSWIS406A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ITSWIS401A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ITSWIS405A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ITSWIS503A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16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新細明體"/>
                          <a:cs typeface="Times New Roman"/>
                        </a:rPr>
                        <a:t>ITSWIS525A</a:t>
                      </a:r>
                      <a:endParaRPr lang="zh-TW" sz="1600" kern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HK" sz="2400" b="1" dirty="0" err="1" smtClean="0">
                <a:solidFill>
                  <a:srgbClr val="FF0000"/>
                </a:solidFill>
              </a:rPr>
              <a:t>UoCs</a:t>
            </a:r>
            <a:r>
              <a:rPr lang="en-US" altLang="zh-HK" sz="2400" b="1" dirty="0" smtClean="0">
                <a:solidFill>
                  <a:srgbClr val="FF0000"/>
                </a:solidFill>
              </a:rPr>
              <a:t> used for </a:t>
            </a:r>
            <a:r>
              <a:rPr lang="en-US" altLang="zh-HK" sz="2400" b="1" dirty="0">
                <a:solidFill>
                  <a:srgbClr val="FF0000"/>
                </a:solidFill>
              </a:rPr>
              <a:t>“Professional Certificate in Information </a:t>
            </a:r>
            <a:r>
              <a:rPr lang="en-US" altLang="zh-HK" sz="2400" b="1" dirty="0" smtClean="0">
                <a:solidFill>
                  <a:srgbClr val="FF0000"/>
                </a:solidFill>
              </a:rPr>
              <a:t/>
            </a:r>
            <a:br>
              <a:rPr lang="en-US" altLang="zh-HK" sz="2400" b="1" dirty="0" smtClean="0">
                <a:solidFill>
                  <a:srgbClr val="FF0000"/>
                </a:solidFill>
              </a:rPr>
            </a:br>
            <a:r>
              <a:rPr lang="en-US" altLang="zh-HK" sz="2400" b="1" dirty="0" smtClean="0">
                <a:solidFill>
                  <a:srgbClr val="FF0000"/>
                </a:solidFill>
              </a:rPr>
              <a:t>Systems </a:t>
            </a:r>
            <a:r>
              <a:rPr lang="en-US" altLang="zh-HK" sz="2400" b="1" dirty="0">
                <a:solidFill>
                  <a:srgbClr val="FF0000"/>
                </a:solidFill>
              </a:rPr>
              <a:t>Security Auditing and Governance”  </a:t>
            </a:r>
            <a:endParaRPr lang="zh-HK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 fontAlgn="base">
              <a:spcBef>
                <a:spcPct val="0"/>
              </a:spcBef>
            </a:pPr>
            <a:fld id="{9CC35808-75D6-4793-86C5-AEE8854970A4}" type="slidenum">
              <a:rPr lang="zh-HK" altLang="en-US"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</a:pPr>
              <a:t>8</a:t>
            </a:fld>
            <a:endParaRPr lang="zh-HK" altLang="en-US" sz="14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54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HK" sz="3200" b="1" dirty="0" smtClean="0">
                <a:solidFill>
                  <a:srgbClr val="FF0000"/>
                </a:solidFill>
              </a:rPr>
              <a:t>Benchmarking example : </a:t>
            </a:r>
            <a:br>
              <a:rPr lang="en-US" altLang="zh-HK" sz="3200" b="1" dirty="0" smtClean="0">
                <a:solidFill>
                  <a:srgbClr val="FF0000"/>
                </a:solidFill>
              </a:rPr>
            </a:br>
            <a:r>
              <a:rPr lang="en-US" altLang="zh-HK" sz="3200" b="1" dirty="0" smtClean="0">
                <a:solidFill>
                  <a:srgbClr val="FF0000"/>
                </a:solidFill>
              </a:rPr>
              <a:t>IT Professional Certification Scheme</a:t>
            </a:r>
            <a:endParaRPr lang="zh-HK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altLang="zh-HK" dirty="0">
                <a:solidFill>
                  <a:srgbClr val="002060"/>
                </a:solidFill>
              </a:rPr>
              <a:t>The HK Institute for IT Professional Certification was established in </a:t>
            </a:r>
            <a:r>
              <a:rPr lang="en-US" altLang="zh-HK" dirty="0" smtClean="0">
                <a:solidFill>
                  <a:srgbClr val="002060"/>
                </a:solidFill>
              </a:rPr>
              <a:t>2007</a:t>
            </a:r>
            <a:br>
              <a:rPr lang="en-US" altLang="zh-HK" dirty="0" smtClean="0">
                <a:solidFill>
                  <a:srgbClr val="002060"/>
                </a:solidFill>
              </a:rPr>
            </a:br>
            <a:endParaRPr lang="en-US" altLang="zh-HK" dirty="0" smtClean="0">
              <a:solidFill>
                <a:srgbClr val="002060"/>
              </a:solidFill>
            </a:endParaRPr>
          </a:p>
          <a:p>
            <a:r>
              <a:rPr lang="en-US" altLang="zh-HK" dirty="0">
                <a:solidFill>
                  <a:srgbClr val="0070C0"/>
                </a:solidFill>
              </a:rPr>
              <a:t>Purpose of the scheme:</a:t>
            </a:r>
          </a:p>
          <a:p>
            <a:pPr lvl="1"/>
            <a:r>
              <a:rPr lang="en-US" altLang="zh-HK" dirty="0">
                <a:solidFill>
                  <a:srgbClr val="002060"/>
                </a:solidFill>
              </a:rPr>
              <a:t>To </a:t>
            </a:r>
            <a:r>
              <a:rPr lang="en-US" altLang="zh-HK" dirty="0" err="1">
                <a:solidFill>
                  <a:srgbClr val="002060"/>
                </a:solidFill>
              </a:rPr>
              <a:t>recongize</a:t>
            </a:r>
            <a:r>
              <a:rPr lang="en-US" altLang="zh-HK" dirty="0">
                <a:solidFill>
                  <a:srgbClr val="002060"/>
                </a:solidFill>
              </a:rPr>
              <a:t> the professional status of IT practitioner</a:t>
            </a:r>
            <a:endParaRPr lang="en-US" altLang="zh-HK" dirty="0" smtClean="0">
              <a:solidFill>
                <a:srgbClr val="002060"/>
              </a:solidFill>
            </a:endParaRPr>
          </a:p>
          <a:p>
            <a:pPr lvl="1"/>
            <a:r>
              <a:rPr lang="en-US" altLang="zh-HK" dirty="0">
                <a:solidFill>
                  <a:srgbClr val="002060"/>
                </a:solidFill>
              </a:rPr>
              <a:t>To provide practitioners with vocational qualifications articulation pathways</a:t>
            </a:r>
          </a:p>
          <a:p>
            <a:pPr lvl="1"/>
            <a:r>
              <a:rPr lang="en-US" altLang="zh-HK" dirty="0">
                <a:solidFill>
                  <a:srgbClr val="002060"/>
                </a:solidFill>
              </a:rPr>
              <a:t>To provide the employers with useful reference for </a:t>
            </a:r>
            <a:r>
              <a:rPr lang="en-US" altLang="zh-HK" dirty="0" smtClean="0">
                <a:solidFill>
                  <a:srgbClr val="002060"/>
                </a:solidFill>
              </a:rPr>
              <a:t>recruitment</a:t>
            </a:r>
          </a:p>
          <a:p>
            <a:r>
              <a:rPr lang="en-US" altLang="zh-HK" b="1" i="1" dirty="0">
                <a:solidFill>
                  <a:srgbClr val="002060"/>
                </a:solidFill>
              </a:rPr>
              <a:t>The competency requirements of the scheme are benchmarked against the SCS</a:t>
            </a:r>
            <a:endParaRPr lang="en-US" altLang="zh-HK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10" descr="HKITPC-Logo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13684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 fontAlgn="base">
              <a:spcBef>
                <a:spcPct val="0"/>
              </a:spcBef>
            </a:pPr>
            <a:fld id="{9CC35808-75D6-4793-86C5-AEE8854970A4}" type="slidenum">
              <a:rPr lang="zh-HK" altLang="en-US" sz="140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pPr fontAlgn="base">
                <a:spcBef>
                  <a:spcPct val="0"/>
                </a:spcBef>
              </a:pPr>
              <a:t>9</a:t>
            </a:fld>
            <a:endParaRPr lang="zh-HK" altLang="en-US" sz="1400" dirty="0">
              <a:solidFill>
                <a:srgbClr val="000000"/>
              </a:solidFill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25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KQF (main)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17126</TotalTime>
  <Words>387</Words>
  <Application>Microsoft Office PowerPoint</Application>
  <PresentationFormat>On-screen Show (4:3)</PresentationFormat>
  <Paragraphs>167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標楷體</vt:lpstr>
      <vt:lpstr>新細明體</vt:lpstr>
      <vt:lpstr>Arial</vt:lpstr>
      <vt:lpstr>Calibri</vt:lpstr>
      <vt:lpstr>Garamond</vt:lpstr>
      <vt:lpstr>Monotype Sorts</vt:lpstr>
      <vt:lpstr>Times New Roman</vt:lpstr>
      <vt:lpstr>Wingdings</vt:lpstr>
      <vt:lpstr>HKQF (main) 佈景主題</vt:lpstr>
      <vt:lpstr>PowerPoint Presentation</vt:lpstr>
      <vt:lpstr>Competencies standard for ICT industry in HK</vt:lpstr>
      <vt:lpstr>Competencies standard for ICT industry in HK (cond’t)</vt:lpstr>
      <vt:lpstr>Application of SCS in ICT industry</vt:lpstr>
      <vt:lpstr>Course development</vt:lpstr>
      <vt:lpstr>Course structure of “Certificate in Internet Application  and Network Security”  </vt:lpstr>
      <vt:lpstr>In-service training</vt:lpstr>
      <vt:lpstr>UoCs used for “Professional Certificate in Information  Systems Security Auditing and Governance”  </vt:lpstr>
      <vt:lpstr>Benchmarking example :  IT Professional Certification Scheme</vt:lpstr>
      <vt:lpstr>Benchmarking example :  IT Professional Certification Scheme (cond’t)</vt:lpstr>
      <vt:lpstr>IT Professional Proficiency Matrix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“Adopt-A-School Project – Jewellery Business Pioneer Practical Course”</dc:title>
  <dc:creator>suzannecheung</dc:creator>
  <cp:lastModifiedBy>Thunyamart Limugsorn</cp:lastModifiedBy>
  <cp:revision>216</cp:revision>
  <cp:lastPrinted>2015-03-20T11:32:58Z</cp:lastPrinted>
  <dcterms:created xsi:type="dcterms:W3CDTF">2013-03-08T03:06:17Z</dcterms:created>
  <dcterms:modified xsi:type="dcterms:W3CDTF">2015-06-11T03:57:59Z</dcterms:modified>
</cp:coreProperties>
</file>