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2" r:id="rId2"/>
    <p:sldMasterId id="2147483854" r:id="rId3"/>
    <p:sldMasterId id="2147483857" r:id="rId4"/>
    <p:sldMasterId id="2147483869" r:id="rId5"/>
  </p:sldMasterIdLst>
  <p:notesMasterIdLst>
    <p:notesMasterId r:id="rId106"/>
  </p:notesMasterIdLst>
  <p:handoutMasterIdLst>
    <p:handoutMasterId r:id="rId107"/>
  </p:handoutMasterIdLst>
  <p:sldIdLst>
    <p:sldId id="256" r:id="rId6"/>
    <p:sldId id="488" r:id="rId7"/>
    <p:sldId id="479" r:id="rId8"/>
    <p:sldId id="481" r:id="rId9"/>
    <p:sldId id="482" r:id="rId10"/>
    <p:sldId id="484" r:id="rId11"/>
    <p:sldId id="456" r:id="rId12"/>
    <p:sldId id="485" r:id="rId13"/>
    <p:sldId id="489" r:id="rId14"/>
    <p:sldId id="480" r:id="rId15"/>
    <p:sldId id="490" r:id="rId16"/>
    <p:sldId id="491" r:id="rId17"/>
    <p:sldId id="492" r:id="rId18"/>
    <p:sldId id="493" r:id="rId19"/>
    <p:sldId id="494" r:id="rId20"/>
    <p:sldId id="454" r:id="rId21"/>
    <p:sldId id="495" r:id="rId22"/>
    <p:sldId id="496" r:id="rId23"/>
    <p:sldId id="420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455" r:id="rId39"/>
    <p:sldId id="513" r:id="rId40"/>
    <p:sldId id="515" r:id="rId41"/>
    <p:sldId id="530" r:id="rId42"/>
    <p:sldId id="516" r:id="rId43"/>
    <p:sldId id="517" r:id="rId44"/>
    <p:sldId id="518" r:id="rId45"/>
    <p:sldId id="519" r:id="rId46"/>
    <p:sldId id="419" r:id="rId47"/>
    <p:sldId id="521" r:id="rId48"/>
    <p:sldId id="535" r:id="rId49"/>
    <p:sldId id="536" r:id="rId50"/>
    <p:sldId id="537" r:id="rId51"/>
    <p:sldId id="538" r:id="rId52"/>
    <p:sldId id="539" r:id="rId53"/>
    <p:sldId id="422" r:id="rId54"/>
    <p:sldId id="511" r:id="rId55"/>
    <p:sldId id="512" r:id="rId56"/>
    <p:sldId id="423" r:id="rId57"/>
    <p:sldId id="425" r:id="rId58"/>
    <p:sldId id="468" r:id="rId59"/>
    <p:sldId id="426" r:id="rId60"/>
    <p:sldId id="427" r:id="rId61"/>
    <p:sldId id="470" r:id="rId62"/>
    <p:sldId id="428" r:id="rId63"/>
    <p:sldId id="429" r:id="rId64"/>
    <p:sldId id="430" r:id="rId65"/>
    <p:sldId id="540" r:id="rId66"/>
    <p:sldId id="546" r:id="rId67"/>
    <p:sldId id="541" r:id="rId68"/>
    <p:sldId id="547" r:id="rId69"/>
    <p:sldId id="542" r:id="rId70"/>
    <p:sldId id="548" r:id="rId71"/>
    <p:sldId id="549" r:id="rId72"/>
    <p:sldId id="471" r:id="rId73"/>
    <p:sldId id="550" r:id="rId74"/>
    <p:sldId id="553" r:id="rId75"/>
    <p:sldId id="554" r:id="rId76"/>
    <p:sldId id="555" r:id="rId77"/>
    <p:sldId id="431" r:id="rId78"/>
    <p:sldId id="551" r:id="rId79"/>
    <p:sldId id="552" r:id="rId80"/>
    <p:sldId id="432" r:id="rId81"/>
    <p:sldId id="556" r:id="rId82"/>
    <p:sldId id="558" r:id="rId83"/>
    <p:sldId id="557" r:id="rId84"/>
    <p:sldId id="570" r:id="rId85"/>
    <p:sldId id="472" r:id="rId86"/>
    <p:sldId id="473" r:id="rId87"/>
    <p:sldId id="474" r:id="rId88"/>
    <p:sldId id="475" r:id="rId89"/>
    <p:sldId id="477" r:id="rId90"/>
    <p:sldId id="478" r:id="rId91"/>
    <p:sldId id="559" r:id="rId92"/>
    <p:sldId id="560" r:id="rId93"/>
    <p:sldId id="561" r:id="rId94"/>
    <p:sldId id="562" r:id="rId95"/>
    <p:sldId id="563" r:id="rId96"/>
    <p:sldId id="564" r:id="rId97"/>
    <p:sldId id="565" r:id="rId98"/>
    <p:sldId id="566" r:id="rId99"/>
    <p:sldId id="567" r:id="rId100"/>
    <p:sldId id="568" r:id="rId101"/>
    <p:sldId id="569" r:id="rId102"/>
    <p:sldId id="571" r:id="rId103"/>
    <p:sldId id="572" r:id="rId104"/>
    <p:sldId id="276" r:id="rId105"/>
  </p:sldIdLst>
  <p:sldSz cx="9144000" cy="6858000" type="screen4x3"/>
  <p:notesSz cx="6797675" cy="9928225"/>
  <p:defaultTextStyle>
    <a:defPPr>
      <a:defRPr lang="th-TH"/>
    </a:defPPr>
    <a:lvl1pPr algn="l" rtl="0" fontAlgn="base">
      <a:spcBef>
        <a:spcPct val="0"/>
      </a:spcBef>
      <a:spcAft>
        <a:spcPct val="0"/>
      </a:spcAft>
      <a:buClr>
        <a:srgbClr val="AC0000"/>
      </a:buClr>
      <a:buFont typeface="Arial" pitchFamily="34" charset="0"/>
      <a:buChar char="•"/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1pPr>
    <a:lvl2pPr marL="457200" algn="l" rtl="0" fontAlgn="base">
      <a:spcBef>
        <a:spcPct val="0"/>
      </a:spcBef>
      <a:spcAft>
        <a:spcPct val="0"/>
      </a:spcAft>
      <a:buClr>
        <a:srgbClr val="AC0000"/>
      </a:buClr>
      <a:buFont typeface="Arial" pitchFamily="34" charset="0"/>
      <a:buChar char="•"/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2pPr>
    <a:lvl3pPr marL="914400" algn="l" rtl="0" fontAlgn="base">
      <a:spcBef>
        <a:spcPct val="0"/>
      </a:spcBef>
      <a:spcAft>
        <a:spcPct val="0"/>
      </a:spcAft>
      <a:buClr>
        <a:srgbClr val="AC0000"/>
      </a:buClr>
      <a:buFont typeface="Arial" pitchFamily="34" charset="0"/>
      <a:buChar char="•"/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3pPr>
    <a:lvl4pPr marL="1371600" algn="l" rtl="0" fontAlgn="base">
      <a:spcBef>
        <a:spcPct val="0"/>
      </a:spcBef>
      <a:spcAft>
        <a:spcPct val="0"/>
      </a:spcAft>
      <a:buClr>
        <a:srgbClr val="AC0000"/>
      </a:buClr>
      <a:buFont typeface="Arial" pitchFamily="34" charset="0"/>
      <a:buChar char="•"/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4pPr>
    <a:lvl5pPr marL="1828800" algn="l" rtl="0" fontAlgn="base">
      <a:spcBef>
        <a:spcPct val="0"/>
      </a:spcBef>
      <a:spcAft>
        <a:spcPct val="0"/>
      </a:spcAft>
      <a:buClr>
        <a:srgbClr val="AC0000"/>
      </a:buClr>
      <a:buFont typeface="Arial" pitchFamily="34" charset="0"/>
      <a:buChar char="•"/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5pPr>
    <a:lvl6pPr marL="2286000" algn="l" defTabSz="914400" rtl="0" eaLnBrk="1" latinLnBrk="0" hangingPunct="1"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6pPr>
    <a:lvl7pPr marL="2743200" algn="l" defTabSz="914400" rtl="0" eaLnBrk="1" latinLnBrk="0" hangingPunct="1"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7pPr>
    <a:lvl8pPr marL="3200400" algn="l" defTabSz="914400" rtl="0" eaLnBrk="1" latinLnBrk="0" hangingPunct="1"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8pPr>
    <a:lvl9pPr marL="3657600" algn="l" defTabSz="914400" rtl="0" eaLnBrk="1" latinLnBrk="0" hangingPunct="1">
      <a:defRPr sz="2800" b="1" kern="1200">
        <a:solidFill>
          <a:srgbClr val="595959"/>
        </a:solidFill>
        <a:latin typeface="TH SarabunPSK" pitchFamily="34" charset="-34"/>
        <a:ea typeface="+mn-ea"/>
        <a:cs typeface="TH SarabunPSK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E52"/>
    <a:srgbClr val="224E5C"/>
    <a:srgbClr val="A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viewProps" Target="viewProps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169D9-CB1F-4D4B-9C67-258958E40275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B1DC1C42-975B-43EB-B2F9-C88DC2F685F2}">
      <dgm:prSet phldrT="[Text]" custT="1"/>
      <dgm:spPr/>
      <dgm:t>
        <a:bodyPr lIns="0" tIns="0" rIns="0" bIns="0"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กลุ่มผู้ประกอบวิชาชีพ</a:t>
          </a:r>
          <a:endParaRPr lang="th-TH" sz="2400" dirty="0"/>
        </a:p>
      </dgm:t>
    </dgm:pt>
    <dgm:pt modelId="{9C093A55-A4F5-4C3F-BE00-13E94472D699}" type="parTrans" cxnId="{69EA9785-D62D-473A-913D-5A344823FDC2}">
      <dgm:prSet/>
      <dgm:spPr/>
      <dgm:t>
        <a:bodyPr/>
        <a:lstStyle/>
        <a:p>
          <a:endParaRPr lang="th-TH"/>
        </a:p>
      </dgm:t>
    </dgm:pt>
    <dgm:pt modelId="{3931F44F-5B08-454A-A339-2E51A61938D7}" type="sibTrans" cxnId="{69EA9785-D62D-473A-913D-5A344823FDC2}">
      <dgm:prSet/>
      <dgm:spPr/>
      <dgm:t>
        <a:bodyPr/>
        <a:lstStyle/>
        <a:p>
          <a:endParaRPr lang="th-TH"/>
        </a:p>
      </dgm:t>
    </dgm:pt>
    <dgm:pt modelId="{D917F449-9638-44F1-A9AF-A7B8C67032E8}">
      <dgm:prSet phldrT="[Text]" custT="1"/>
      <dgm:spPr/>
      <dgm:t>
        <a:bodyPr lIns="0" tIns="0" rIns="0" bIns="0"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กลุ่มผู้ประกอบการ (</a:t>
          </a:r>
          <a:r>
            <a: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HR)</a:t>
          </a:r>
          <a:endParaRPr lang="th-TH" sz="2400" dirty="0"/>
        </a:p>
      </dgm:t>
    </dgm:pt>
    <dgm:pt modelId="{1ECEB175-44C0-4DF9-9424-4585076D29F6}" type="parTrans" cxnId="{6672AA0F-2DFE-4365-A281-522A55B9898A}">
      <dgm:prSet/>
      <dgm:spPr/>
      <dgm:t>
        <a:bodyPr/>
        <a:lstStyle/>
        <a:p>
          <a:endParaRPr lang="th-TH"/>
        </a:p>
      </dgm:t>
    </dgm:pt>
    <dgm:pt modelId="{8A3976E3-012E-4665-96A2-D903002F729B}" type="sibTrans" cxnId="{6672AA0F-2DFE-4365-A281-522A55B9898A}">
      <dgm:prSet/>
      <dgm:spPr/>
      <dgm:t>
        <a:bodyPr/>
        <a:lstStyle/>
        <a:p>
          <a:endParaRPr lang="th-TH"/>
        </a:p>
      </dgm:t>
    </dgm:pt>
    <dgm:pt modelId="{DA9F1128-50DD-4FB4-B988-63557E477559}">
      <dgm:prSet phldrT="[Text]" custT="1"/>
      <dgm:spPr/>
      <dgm:t>
        <a:bodyPr lIns="0" tIns="0" rIns="0" bIns="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th-TH" sz="2700" dirty="0" smtClean="0"/>
            <a:t>- </a:t>
          </a: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สภาอุตสาหกรรม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- สภาหอการค้า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CB2C45B-2E07-42B2-8D19-37E3EB2F0238}" type="parTrans" cxnId="{E01F95CF-E583-4D48-82E9-9DCC20DD6E50}">
      <dgm:prSet/>
      <dgm:spPr/>
      <dgm:t>
        <a:bodyPr/>
        <a:lstStyle/>
        <a:p>
          <a:endParaRPr lang="th-TH"/>
        </a:p>
      </dgm:t>
    </dgm:pt>
    <dgm:pt modelId="{CA9DDB45-2E19-4F4A-BE87-AA55296B272D}" type="sibTrans" cxnId="{E01F95CF-E583-4D48-82E9-9DCC20DD6E50}">
      <dgm:prSet/>
      <dgm:spPr/>
      <dgm:t>
        <a:bodyPr/>
        <a:lstStyle/>
        <a:p>
          <a:endParaRPr lang="th-TH"/>
        </a:p>
      </dgm:t>
    </dgm:pt>
    <dgm:pt modelId="{3222C8EC-96CF-48AE-96B3-9DD57E3B18FE}">
      <dgm:prSet phldrT="[Text]" custT="1"/>
      <dgm:spPr/>
      <dgm:t>
        <a:bodyPr/>
        <a:lstStyle/>
        <a:p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หน่วยงานภาครัฐและเอกชน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C632F2C-E10B-4208-814D-AD161AD70307}" type="parTrans" cxnId="{ECD574EF-0A6D-464A-AB73-F42AC973837B}">
      <dgm:prSet/>
      <dgm:spPr/>
      <dgm:t>
        <a:bodyPr/>
        <a:lstStyle/>
        <a:p>
          <a:endParaRPr lang="th-TH"/>
        </a:p>
      </dgm:t>
    </dgm:pt>
    <dgm:pt modelId="{DC2BA31D-136E-4AE0-AC47-317A807A483D}" type="sibTrans" cxnId="{ECD574EF-0A6D-464A-AB73-F42AC973837B}">
      <dgm:prSet/>
      <dgm:spPr/>
      <dgm:t>
        <a:bodyPr/>
        <a:lstStyle/>
        <a:p>
          <a:endParaRPr lang="th-TH"/>
        </a:p>
      </dgm:t>
    </dgm:pt>
    <dgm:pt modelId="{E2DF1424-CE5B-4348-9A66-CF0376C46DD8}" type="pres">
      <dgm:prSet presAssocID="{367169D9-CB1F-4D4B-9C67-258958E402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76C6AAE-AE26-4854-8581-6F14C1C4402B}" type="pres">
      <dgm:prSet presAssocID="{367169D9-CB1F-4D4B-9C67-258958E40275}" presName="diamond" presStyleLbl="bgShp" presStyleIdx="0" presStyleCnt="1" custScaleX="118464"/>
      <dgm:spPr/>
    </dgm:pt>
    <dgm:pt modelId="{497B083F-396B-4F8B-B348-1BB5D2F0A65E}" type="pres">
      <dgm:prSet presAssocID="{367169D9-CB1F-4D4B-9C67-258958E40275}" presName="quad1" presStyleLbl="node1" presStyleIdx="0" presStyleCnt="4" custScaleX="124443" custLinFactNeighborX="-9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2D764A-2179-4DCF-B845-42D86E43129F}" type="pres">
      <dgm:prSet presAssocID="{367169D9-CB1F-4D4B-9C67-258958E40275}" presName="quad2" presStyleLbl="node1" presStyleIdx="1" presStyleCnt="4" custScaleX="122754" custLinFactNeighborX="12837" custLinFactNeighborY="1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CBF2F3-3DBB-420A-BE25-372E3AD810F7}" type="pres">
      <dgm:prSet presAssocID="{367169D9-CB1F-4D4B-9C67-258958E40275}" presName="quad3" presStyleLbl="node1" presStyleIdx="2" presStyleCnt="4" custScaleX="126475" custScaleY="106602" custLinFactNeighborX="-8511" custLinFactNeighborY="-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971FF6-B1E6-4EE2-B886-AA562A20CA5F}" type="pres">
      <dgm:prSet presAssocID="{367169D9-CB1F-4D4B-9C67-258958E40275}" presName="quad4" presStyleLbl="node1" presStyleIdx="3" presStyleCnt="4" custScaleX="122754" custScaleY="106602" custLinFactNeighborX="12837" custLinFactNeighborY="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A5F702B-0ED4-46D0-B63D-C59FE61EC4B5}" type="presOf" srcId="{B1DC1C42-975B-43EB-B2F9-C88DC2F685F2}" destId="{497B083F-396B-4F8B-B348-1BB5D2F0A65E}" srcOrd="0" destOrd="0" presId="urn:microsoft.com/office/officeart/2005/8/layout/matrix3"/>
    <dgm:cxn modelId="{21392EEF-952C-41C7-B5BC-84F0FF2C5FD1}" type="presOf" srcId="{D917F449-9638-44F1-A9AF-A7B8C67032E8}" destId="{6C2D764A-2179-4DCF-B845-42D86E43129F}" srcOrd="0" destOrd="0" presId="urn:microsoft.com/office/officeart/2005/8/layout/matrix3"/>
    <dgm:cxn modelId="{FFE578FC-F448-484B-AC49-04C60DA7305C}" type="presOf" srcId="{DA9F1128-50DD-4FB4-B988-63557E477559}" destId="{CACBF2F3-3DBB-420A-BE25-372E3AD810F7}" srcOrd="0" destOrd="0" presId="urn:microsoft.com/office/officeart/2005/8/layout/matrix3"/>
    <dgm:cxn modelId="{B0530239-7234-4117-A366-28D1A351F897}" type="presOf" srcId="{367169D9-CB1F-4D4B-9C67-258958E40275}" destId="{E2DF1424-CE5B-4348-9A66-CF0376C46DD8}" srcOrd="0" destOrd="0" presId="urn:microsoft.com/office/officeart/2005/8/layout/matrix3"/>
    <dgm:cxn modelId="{ECD574EF-0A6D-464A-AB73-F42AC973837B}" srcId="{367169D9-CB1F-4D4B-9C67-258958E40275}" destId="{3222C8EC-96CF-48AE-96B3-9DD57E3B18FE}" srcOrd="3" destOrd="0" parTransId="{3C632F2C-E10B-4208-814D-AD161AD70307}" sibTransId="{DC2BA31D-136E-4AE0-AC47-317A807A483D}"/>
    <dgm:cxn modelId="{E01F95CF-E583-4D48-82E9-9DCC20DD6E50}" srcId="{367169D9-CB1F-4D4B-9C67-258958E40275}" destId="{DA9F1128-50DD-4FB4-B988-63557E477559}" srcOrd="2" destOrd="0" parTransId="{2CB2C45B-2E07-42B2-8D19-37E3EB2F0238}" sibTransId="{CA9DDB45-2E19-4F4A-BE87-AA55296B272D}"/>
    <dgm:cxn modelId="{69EA9785-D62D-473A-913D-5A344823FDC2}" srcId="{367169D9-CB1F-4D4B-9C67-258958E40275}" destId="{B1DC1C42-975B-43EB-B2F9-C88DC2F685F2}" srcOrd="0" destOrd="0" parTransId="{9C093A55-A4F5-4C3F-BE00-13E94472D699}" sibTransId="{3931F44F-5B08-454A-A339-2E51A61938D7}"/>
    <dgm:cxn modelId="{6672AA0F-2DFE-4365-A281-522A55B9898A}" srcId="{367169D9-CB1F-4D4B-9C67-258958E40275}" destId="{D917F449-9638-44F1-A9AF-A7B8C67032E8}" srcOrd="1" destOrd="0" parTransId="{1ECEB175-44C0-4DF9-9424-4585076D29F6}" sibTransId="{8A3976E3-012E-4665-96A2-D903002F729B}"/>
    <dgm:cxn modelId="{3B62B2D5-2AB1-46CD-8B24-9662F8AAA0F8}" type="presOf" srcId="{3222C8EC-96CF-48AE-96B3-9DD57E3B18FE}" destId="{E3971FF6-B1E6-4EE2-B886-AA562A20CA5F}" srcOrd="0" destOrd="0" presId="urn:microsoft.com/office/officeart/2005/8/layout/matrix3"/>
    <dgm:cxn modelId="{C1F3BD80-1556-4E2A-914C-A2990B9384BF}" type="presParOf" srcId="{E2DF1424-CE5B-4348-9A66-CF0376C46DD8}" destId="{776C6AAE-AE26-4854-8581-6F14C1C4402B}" srcOrd="0" destOrd="0" presId="urn:microsoft.com/office/officeart/2005/8/layout/matrix3"/>
    <dgm:cxn modelId="{DC17E985-700A-4F9D-80FF-6268618CC604}" type="presParOf" srcId="{E2DF1424-CE5B-4348-9A66-CF0376C46DD8}" destId="{497B083F-396B-4F8B-B348-1BB5D2F0A65E}" srcOrd="1" destOrd="0" presId="urn:microsoft.com/office/officeart/2005/8/layout/matrix3"/>
    <dgm:cxn modelId="{1ECBB731-4F00-4183-9448-20F2DFE8ACF7}" type="presParOf" srcId="{E2DF1424-CE5B-4348-9A66-CF0376C46DD8}" destId="{6C2D764A-2179-4DCF-B845-42D86E43129F}" srcOrd="2" destOrd="0" presId="urn:microsoft.com/office/officeart/2005/8/layout/matrix3"/>
    <dgm:cxn modelId="{9FDCED03-7A22-4B99-AB9E-110ADC45E164}" type="presParOf" srcId="{E2DF1424-CE5B-4348-9A66-CF0376C46DD8}" destId="{CACBF2F3-3DBB-420A-BE25-372E3AD810F7}" srcOrd="3" destOrd="0" presId="urn:microsoft.com/office/officeart/2005/8/layout/matrix3"/>
    <dgm:cxn modelId="{15857E86-C34F-43D1-A4F9-8411BC0C3404}" type="presParOf" srcId="{E2DF1424-CE5B-4348-9A66-CF0376C46DD8}" destId="{E3971FF6-B1E6-4EE2-B886-AA562A20CA5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78146-721D-426C-BD65-29AC0FB64FA2}" type="doc">
      <dgm:prSet loTypeId="urn:microsoft.com/office/officeart/2005/8/layout/gear1" loCatId="cycle" qsTypeId="urn:microsoft.com/office/officeart/2005/8/quickstyle/3d3" qsCatId="3D" csTypeId="urn:microsoft.com/office/officeart/2005/8/colors/colorful2" csCatId="colorful" phldr="1"/>
      <dgm:spPr/>
    </dgm:pt>
    <dgm:pt modelId="{0C0FBEF9-F42A-4107-B002-53476E1F01F1}">
      <dgm:prSet phldrT="[Text]" custT="1"/>
      <dgm:spPr/>
      <dgm:t>
        <a:bodyPr lIns="0" rIns="0"/>
        <a:lstStyle/>
        <a:p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A12958-5ACB-406D-9910-82107561FDFD}" type="parTrans" cxnId="{D264A40A-2E77-4985-A5EB-5D9BBD3A0C65}">
      <dgm:prSet/>
      <dgm:spPr/>
      <dgm:t>
        <a:bodyPr/>
        <a:lstStyle/>
        <a:p>
          <a:endParaRPr lang="th-TH"/>
        </a:p>
      </dgm:t>
    </dgm:pt>
    <dgm:pt modelId="{1415F0B7-1645-4511-B77E-26EE37EEE8F8}" type="sibTrans" cxnId="{D264A40A-2E77-4985-A5EB-5D9BBD3A0C65}">
      <dgm:prSet/>
      <dgm:spPr/>
      <dgm:t>
        <a:bodyPr/>
        <a:lstStyle/>
        <a:p>
          <a:endParaRPr lang="th-TH"/>
        </a:p>
      </dgm:t>
    </dgm:pt>
    <dgm:pt modelId="{7C2D0C15-DEF9-4141-8868-7144722E4EDF}">
      <dgm:prSet phldrT="[Text]" custT="1"/>
      <dgm:spPr/>
      <dgm:t>
        <a:bodyPr/>
        <a:lstStyle/>
        <a:p>
          <a:r>
            <a: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ภาคการศึกษา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F5CE360-2450-4BFA-A7D2-6F4D72D14AF5}" type="parTrans" cxnId="{2AEF5031-BC48-43BB-84D0-036E3ED1A3B2}">
      <dgm:prSet/>
      <dgm:spPr/>
      <dgm:t>
        <a:bodyPr/>
        <a:lstStyle/>
        <a:p>
          <a:endParaRPr lang="th-TH"/>
        </a:p>
      </dgm:t>
    </dgm:pt>
    <dgm:pt modelId="{A7F11E35-6F0A-4D08-A45A-56140650F53C}" type="sibTrans" cxnId="{2AEF5031-BC48-43BB-84D0-036E3ED1A3B2}">
      <dgm:prSet/>
      <dgm:spPr/>
      <dgm:t>
        <a:bodyPr/>
        <a:lstStyle/>
        <a:p>
          <a:endParaRPr lang="th-TH"/>
        </a:p>
      </dgm:t>
    </dgm:pt>
    <dgm:pt modelId="{48BC59FC-DBD9-4CC3-8D5A-AACDC576DDAB}" type="pres">
      <dgm:prSet presAssocID="{E5E78146-721D-426C-BD65-29AC0FB64FA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032E0A7-B7F6-4E45-A126-406B715A4704}" type="pres">
      <dgm:prSet presAssocID="{0C0FBEF9-F42A-4107-B002-53476E1F01F1}" presName="gear1" presStyleLbl="node1" presStyleIdx="0" presStyleCnt="2" custAng="254201" custScaleX="89675" custScaleY="75800" custLinFactNeighborX="7829" custLinFactNeighborY="1673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D45DA9-3CDF-42D9-9298-17ED72055972}" type="pres">
      <dgm:prSet presAssocID="{0C0FBEF9-F42A-4107-B002-53476E1F01F1}" presName="gear1srcNode" presStyleLbl="node1" presStyleIdx="0" presStyleCnt="2"/>
      <dgm:spPr/>
      <dgm:t>
        <a:bodyPr/>
        <a:lstStyle/>
        <a:p>
          <a:endParaRPr lang="th-TH"/>
        </a:p>
      </dgm:t>
    </dgm:pt>
    <dgm:pt modelId="{8BE6CA22-D843-4CD5-A587-43C112830119}" type="pres">
      <dgm:prSet presAssocID="{0C0FBEF9-F42A-4107-B002-53476E1F01F1}" presName="gear1dstNode" presStyleLbl="node1" presStyleIdx="0" presStyleCnt="2"/>
      <dgm:spPr/>
      <dgm:t>
        <a:bodyPr/>
        <a:lstStyle/>
        <a:p>
          <a:endParaRPr lang="th-TH"/>
        </a:p>
      </dgm:t>
    </dgm:pt>
    <dgm:pt modelId="{3785EFD2-5E9C-4E42-8EA8-A148DA85F7F8}" type="pres">
      <dgm:prSet presAssocID="{7C2D0C15-DEF9-4141-8868-7144722E4EDF}" presName="gear2" presStyleLbl="node1" presStyleIdx="1" presStyleCnt="2" custScaleX="123424" custScaleY="106968" custLinFactNeighborX="-467" custLinFactNeighborY="202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7FDD30-9268-40C4-A4A0-CD197CA86660}" type="pres">
      <dgm:prSet presAssocID="{7C2D0C15-DEF9-4141-8868-7144722E4EDF}" presName="gear2srcNode" presStyleLbl="node1" presStyleIdx="1" presStyleCnt="2"/>
      <dgm:spPr/>
      <dgm:t>
        <a:bodyPr/>
        <a:lstStyle/>
        <a:p>
          <a:endParaRPr lang="th-TH"/>
        </a:p>
      </dgm:t>
    </dgm:pt>
    <dgm:pt modelId="{19D5C9CE-5729-42B6-8C4C-FBE7AC46DE26}" type="pres">
      <dgm:prSet presAssocID="{7C2D0C15-DEF9-4141-8868-7144722E4EDF}" presName="gear2dstNode" presStyleLbl="node1" presStyleIdx="1" presStyleCnt="2"/>
      <dgm:spPr/>
      <dgm:t>
        <a:bodyPr/>
        <a:lstStyle/>
        <a:p>
          <a:endParaRPr lang="th-TH"/>
        </a:p>
      </dgm:t>
    </dgm:pt>
    <dgm:pt modelId="{21A47D18-2431-46F2-B235-435A58B40950}" type="pres">
      <dgm:prSet presAssocID="{1415F0B7-1645-4511-B77E-26EE37EEE8F8}" presName="connector1" presStyleLbl="sibTrans2D1" presStyleIdx="0" presStyleCnt="2" custAng="20308659" custScaleX="74600" custScaleY="71356" custLinFactNeighborX="-4506" custLinFactNeighborY="14108"/>
      <dgm:spPr/>
      <dgm:t>
        <a:bodyPr/>
        <a:lstStyle/>
        <a:p>
          <a:endParaRPr lang="th-TH"/>
        </a:p>
      </dgm:t>
    </dgm:pt>
    <dgm:pt modelId="{04E5E434-1227-4D81-AFA9-94C832A22A01}" type="pres">
      <dgm:prSet presAssocID="{A7F11E35-6F0A-4D08-A45A-56140650F53C}" presName="connector2" presStyleLbl="sibTrans2D1" presStyleIdx="1" presStyleCnt="2" custAng="2276871" custScaleX="111494" custLinFactNeighborX="1913" custLinFactNeighborY="1128"/>
      <dgm:spPr/>
      <dgm:t>
        <a:bodyPr/>
        <a:lstStyle/>
        <a:p>
          <a:endParaRPr lang="th-TH"/>
        </a:p>
      </dgm:t>
    </dgm:pt>
  </dgm:ptLst>
  <dgm:cxnLst>
    <dgm:cxn modelId="{71B37DE2-ED4E-40B0-A1FB-7D1F76C9C1A3}" type="presOf" srcId="{7C2D0C15-DEF9-4141-8868-7144722E4EDF}" destId="{1F7FDD30-9268-40C4-A4A0-CD197CA86660}" srcOrd="1" destOrd="0" presId="urn:microsoft.com/office/officeart/2005/8/layout/gear1"/>
    <dgm:cxn modelId="{4D3ADFEE-F9B8-4783-BEBF-469A276D1330}" type="presOf" srcId="{1415F0B7-1645-4511-B77E-26EE37EEE8F8}" destId="{21A47D18-2431-46F2-B235-435A58B40950}" srcOrd="0" destOrd="0" presId="urn:microsoft.com/office/officeart/2005/8/layout/gear1"/>
    <dgm:cxn modelId="{B70AE6E0-9AD8-4F24-A570-B95FCF490489}" type="presOf" srcId="{0C0FBEF9-F42A-4107-B002-53476E1F01F1}" destId="{0032E0A7-B7F6-4E45-A126-406B715A4704}" srcOrd="0" destOrd="0" presId="urn:microsoft.com/office/officeart/2005/8/layout/gear1"/>
    <dgm:cxn modelId="{97D32ED9-C7E3-4A8A-A48D-750B099E68E9}" type="presOf" srcId="{0C0FBEF9-F42A-4107-B002-53476E1F01F1}" destId="{7FD45DA9-3CDF-42D9-9298-17ED72055972}" srcOrd="1" destOrd="0" presId="urn:microsoft.com/office/officeart/2005/8/layout/gear1"/>
    <dgm:cxn modelId="{76E2D037-8E03-4371-9BB2-4705F2F42480}" type="presOf" srcId="{7C2D0C15-DEF9-4141-8868-7144722E4EDF}" destId="{19D5C9CE-5729-42B6-8C4C-FBE7AC46DE26}" srcOrd="2" destOrd="0" presId="urn:microsoft.com/office/officeart/2005/8/layout/gear1"/>
    <dgm:cxn modelId="{D264A40A-2E77-4985-A5EB-5D9BBD3A0C65}" srcId="{E5E78146-721D-426C-BD65-29AC0FB64FA2}" destId="{0C0FBEF9-F42A-4107-B002-53476E1F01F1}" srcOrd="0" destOrd="0" parTransId="{32A12958-5ACB-406D-9910-82107561FDFD}" sibTransId="{1415F0B7-1645-4511-B77E-26EE37EEE8F8}"/>
    <dgm:cxn modelId="{B05B80DA-8FEB-4BE6-84E4-E287EF3E018D}" type="presOf" srcId="{A7F11E35-6F0A-4D08-A45A-56140650F53C}" destId="{04E5E434-1227-4D81-AFA9-94C832A22A01}" srcOrd="0" destOrd="0" presId="urn:microsoft.com/office/officeart/2005/8/layout/gear1"/>
    <dgm:cxn modelId="{2AEF5031-BC48-43BB-84D0-036E3ED1A3B2}" srcId="{E5E78146-721D-426C-BD65-29AC0FB64FA2}" destId="{7C2D0C15-DEF9-4141-8868-7144722E4EDF}" srcOrd="1" destOrd="0" parTransId="{7F5CE360-2450-4BFA-A7D2-6F4D72D14AF5}" sibTransId="{A7F11E35-6F0A-4D08-A45A-56140650F53C}"/>
    <dgm:cxn modelId="{77D9D54A-0CAE-461D-A0BC-925BA275909D}" type="presOf" srcId="{0C0FBEF9-F42A-4107-B002-53476E1F01F1}" destId="{8BE6CA22-D843-4CD5-A587-43C112830119}" srcOrd="2" destOrd="0" presId="urn:microsoft.com/office/officeart/2005/8/layout/gear1"/>
    <dgm:cxn modelId="{D3FEF9AF-92C8-4B1B-BFBC-DF40DD7B6B85}" type="presOf" srcId="{E5E78146-721D-426C-BD65-29AC0FB64FA2}" destId="{48BC59FC-DBD9-4CC3-8D5A-AACDC576DDAB}" srcOrd="0" destOrd="0" presId="urn:microsoft.com/office/officeart/2005/8/layout/gear1"/>
    <dgm:cxn modelId="{18E94BB3-7433-4F56-AF14-AAF246E41996}" type="presOf" srcId="{7C2D0C15-DEF9-4141-8868-7144722E4EDF}" destId="{3785EFD2-5E9C-4E42-8EA8-A148DA85F7F8}" srcOrd="0" destOrd="0" presId="urn:microsoft.com/office/officeart/2005/8/layout/gear1"/>
    <dgm:cxn modelId="{8CC0E0EF-FA5C-49BF-BCDB-B6F88C999B76}" type="presParOf" srcId="{48BC59FC-DBD9-4CC3-8D5A-AACDC576DDAB}" destId="{0032E0A7-B7F6-4E45-A126-406B715A4704}" srcOrd="0" destOrd="0" presId="urn:microsoft.com/office/officeart/2005/8/layout/gear1"/>
    <dgm:cxn modelId="{8F243FF8-06FE-4225-9400-612E4232A5B0}" type="presParOf" srcId="{48BC59FC-DBD9-4CC3-8D5A-AACDC576DDAB}" destId="{7FD45DA9-3CDF-42D9-9298-17ED72055972}" srcOrd="1" destOrd="0" presId="urn:microsoft.com/office/officeart/2005/8/layout/gear1"/>
    <dgm:cxn modelId="{43EB2FA7-C935-4274-AB26-3736EA97B14D}" type="presParOf" srcId="{48BC59FC-DBD9-4CC3-8D5A-AACDC576DDAB}" destId="{8BE6CA22-D843-4CD5-A587-43C112830119}" srcOrd="2" destOrd="0" presId="urn:microsoft.com/office/officeart/2005/8/layout/gear1"/>
    <dgm:cxn modelId="{43D13F38-EDD0-4AD0-9903-A0DA0A4F56D0}" type="presParOf" srcId="{48BC59FC-DBD9-4CC3-8D5A-AACDC576DDAB}" destId="{3785EFD2-5E9C-4E42-8EA8-A148DA85F7F8}" srcOrd="3" destOrd="0" presId="urn:microsoft.com/office/officeart/2005/8/layout/gear1"/>
    <dgm:cxn modelId="{7A5AC311-A8A8-404A-8DB6-F95A31F4711C}" type="presParOf" srcId="{48BC59FC-DBD9-4CC3-8D5A-AACDC576DDAB}" destId="{1F7FDD30-9268-40C4-A4A0-CD197CA86660}" srcOrd="4" destOrd="0" presId="urn:microsoft.com/office/officeart/2005/8/layout/gear1"/>
    <dgm:cxn modelId="{CB1C0E97-375E-4C02-BEF3-DC57783C1227}" type="presParOf" srcId="{48BC59FC-DBD9-4CC3-8D5A-AACDC576DDAB}" destId="{19D5C9CE-5729-42B6-8C4C-FBE7AC46DE26}" srcOrd="5" destOrd="0" presId="urn:microsoft.com/office/officeart/2005/8/layout/gear1"/>
    <dgm:cxn modelId="{ED2B6DFF-7186-4FF9-A114-FADFA9C80CF5}" type="presParOf" srcId="{48BC59FC-DBD9-4CC3-8D5A-AACDC576DDAB}" destId="{21A47D18-2431-46F2-B235-435A58B40950}" srcOrd="6" destOrd="0" presId="urn:microsoft.com/office/officeart/2005/8/layout/gear1"/>
    <dgm:cxn modelId="{113C6DF9-1583-41D6-8853-35062417AE03}" type="presParOf" srcId="{48BC59FC-DBD9-4CC3-8D5A-AACDC576DDAB}" destId="{04E5E434-1227-4D81-AFA9-94C832A22A01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C6AAE-AE26-4854-8581-6F14C1C4402B}">
      <dsp:nvSpPr>
        <dsp:cNvPr id="0" name=""/>
        <dsp:cNvSpPr/>
      </dsp:nvSpPr>
      <dsp:spPr>
        <a:xfrm>
          <a:off x="66319" y="0"/>
          <a:ext cx="3385108" cy="2857500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97B083F-396B-4F8B-B348-1BB5D2F0A65E}">
      <dsp:nvSpPr>
        <dsp:cNvPr id="0" name=""/>
        <dsp:cNvSpPr/>
      </dsp:nvSpPr>
      <dsp:spPr>
        <a:xfrm>
          <a:off x="359995" y="271462"/>
          <a:ext cx="1386823" cy="11144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กลุ่มผู้ประกอบวิชาชีพ</a:t>
          </a:r>
          <a:endParaRPr lang="th-TH" sz="2400" kern="1200" dirty="0"/>
        </a:p>
      </dsp:txBody>
      <dsp:txXfrm>
        <a:off x="414397" y="325864"/>
        <a:ext cx="1278019" cy="1005621"/>
      </dsp:txXfrm>
    </dsp:sp>
    <dsp:sp modelId="{6C2D764A-2179-4DCF-B845-42D86E43129F}">
      <dsp:nvSpPr>
        <dsp:cNvPr id="0" name=""/>
        <dsp:cNvSpPr/>
      </dsp:nvSpPr>
      <dsp:spPr>
        <a:xfrm>
          <a:off x="1818007" y="288000"/>
          <a:ext cx="1368001" cy="11144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กลุ่มผู้ประกอบการ (</a:t>
          </a:r>
          <a:r>
            <a:rPr lang="en-US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HR)</a:t>
          </a:r>
          <a:endParaRPr lang="th-TH" sz="2400" kern="1200" dirty="0"/>
        </a:p>
      </dsp:txBody>
      <dsp:txXfrm>
        <a:off x="1872409" y="342402"/>
        <a:ext cx="1259197" cy="1005621"/>
      </dsp:txXfrm>
    </dsp:sp>
    <dsp:sp modelId="{CACBF2F3-3DBB-420A-BE25-372E3AD810F7}">
      <dsp:nvSpPr>
        <dsp:cNvPr id="0" name=""/>
        <dsp:cNvSpPr/>
      </dsp:nvSpPr>
      <dsp:spPr>
        <a:xfrm>
          <a:off x="359215" y="1434145"/>
          <a:ext cx="1409469" cy="11879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700" kern="1200" dirty="0" smtClean="0"/>
            <a:t>- </a:t>
          </a: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สภาอุตสาหกรรม</a:t>
          </a:r>
        </a:p>
        <a:p>
          <a:pPr lvl="0" algn="l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- สภาหอการค้า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7208" y="1492138"/>
        <a:ext cx="1293483" cy="1072013"/>
      </dsp:txXfrm>
    </dsp:sp>
    <dsp:sp modelId="{E3971FF6-B1E6-4EE2-B886-AA562A20CA5F}">
      <dsp:nvSpPr>
        <dsp:cNvPr id="0" name=""/>
        <dsp:cNvSpPr/>
      </dsp:nvSpPr>
      <dsp:spPr>
        <a:xfrm>
          <a:off x="1818007" y="1439996"/>
          <a:ext cx="1368001" cy="11879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หน่วยงานภาครัฐและเอกชน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876000" y="1497989"/>
        <a:ext cx="1252015" cy="1072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2E0A7-B7F6-4E45-A126-406B715A4704}">
      <dsp:nvSpPr>
        <dsp:cNvPr id="0" name=""/>
        <dsp:cNvSpPr/>
      </dsp:nvSpPr>
      <dsp:spPr>
        <a:xfrm rot="254201">
          <a:off x="1801143" y="1732911"/>
          <a:ext cx="1451308" cy="13680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087578" y="2053391"/>
        <a:ext cx="880206" cy="703181"/>
      </dsp:txXfrm>
    </dsp:sp>
    <dsp:sp modelId="{3785EFD2-5E9C-4E42-8EA8-A148DA85F7F8}">
      <dsp:nvSpPr>
        <dsp:cNvPr id="0" name=""/>
        <dsp:cNvSpPr/>
      </dsp:nvSpPr>
      <dsp:spPr>
        <a:xfrm>
          <a:off x="380996" y="766771"/>
          <a:ext cx="1619996" cy="1404003"/>
        </a:xfrm>
        <a:prstGeom prst="gear6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ภาคการศึกษา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65855" y="1122369"/>
        <a:ext cx="850278" cy="692807"/>
      </dsp:txXfrm>
    </dsp:sp>
    <dsp:sp modelId="{21A47D18-2431-46F2-B235-435A58B40950}">
      <dsp:nvSpPr>
        <dsp:cNvPr id="0" name=""/>
        <dsp:cNvSpPr/>
      </dsp:nvSpPr>
      <dsp:spPr>
        <a:xfrm rot="20308659">
          <a:off x="1833029" y="1548703"/>
          <a:ext cx="1656002" cy="1583990"/>
        </a:xfrm>
        <a:prstGeom prst="circularArrow">
          <a:avLst>
            <a:gd name="adj1" fmla="val 4878"/>
            <a:gd name="adj2" fmla="val 312630"/>
            <a:gd name="adj3" fmla="val 3064505"/>
            <a:gd name="adj4" fmla="val 15331177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5E434-1227-4D81-AFA9-94C832A22A01}">
      <dsp:nvSpPr>
        <dsp:cNvPr id="0" name=""/>
        <dsp:cNvSpPr/>
      </dsp:nvSpPr>
      <dsp:spPr>
        <a:xfrm rot="2276871">
          <a:off x="244051" y="518367"/>
          <a:ext cx="1871335" cy="16784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472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472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F81C9E0C-57D6-48D5-BF58-5A784EF76FEB}" type="datetimeFigureOut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472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472" eaLnBrk="0" hangingPunct="0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03326DBD-13BC-4890-BF7A-19DDF46323E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886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472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472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Cordia New" pitchFamily="34" charset="-34"/>
              </a:defRPr>
            </a:lvl1pPr>
          </a:lstStyle>
          <a:p>
            <a:pPr>
              <a:defRPr/>
            </a:pPr>
            <a:fld id="{FFBD0795-CBFB-43B5-9866-F8FC4FF2BA58}" type="datetimeFigureOut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472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472">
              <a:buClr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Cordia New" pitchFamily="34" charset="-34"/>
              </a:defRPr>
            </a:lvl1pPr>
          </a:lstStyle>
          <a:p>
            <a:pPr>
              <a:defRPr/>
            </a:pPr>
            <a:fld id="{2CD0759D-F53C-432D-A952-32E6C588656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770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pitchFamily="34" charset="-128"/>
        <a:cs typeface="Cordia New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charset="0"/>
        <a:ea typeface="Cordia New" charset="0"/>
        <a:cs typeface="Cordia New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charset="0"/>
        <a:ea typeface="Cordia New" charset="0"/>
        <a:cs typeface="Cordia New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charset="0"/>
        <a:ea typeface="Cordia New" charset="0"/>
        <a:cs typeface="Cordia New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charset="0"/>
        <a:ea typeface="Cordia New" charset="0"/>
        <a:cs typeface="Cordia New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1pPr>
            <a:lvl2pPr marL="743692" indent="-286035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2pPr>
            <a:lvl3pPr marL="1144140" indent="-228828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3pPr>
            <a:lvl4pPr marL="1601795" indent="-228828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4pPr>
            <a:lvl5pPr marL="2059451" indent="-228828" eaLnBrk="0" hangingPunct="0"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5pPr>
            <a:lvl6pPr marL="2517107" indent="-22882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6pPr>
            <a:lvl7pPr marL="2974761" indent="-22882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7pPr>
            <a:lvl8pPr marL="3432418" indent="-22882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8pPr>
            <a:lvl9pPr marL="3890073" indent="-22882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Cordia New" pitchFamily="34" charset="-34"/>
              </a:defRPr>
            </a:lvl9pPr>
          </a:lstStyle>
          <a:p>
            <a:pPr eaLnBrk="1" hangingPunct="1"/>
            <a:fld id="{9C3983C1-8918-49B4-B463-C0A963B2CAD9}" type="slidenum">
              <a:rPr lang="th-TH" sz="1200">
                <a:solidFill>
                  <a:prstClr val="black"/>
                </a:solidFill>
              </a:rPr>
              <a:pPr eaLnBrk="1" hangingPunct="1"/>
              <a:t>2</a:t>
            </a:fld>
            <a:endParaRPr lang="th-TH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3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12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13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14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15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645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7599856C-6AFF-488D-8793-25D3428ED57E}" type="slidenum">
              <a:rPr lang="en-US" sz="1200" b="0" smtClean="0">
                <a:solidFill>
                  <a:schemeClr val="tx1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16</a:t>
            </a:fld>
            <a:endParaRPr lang="th-TH" sz="1200" b="0" smtClean="0">
              <a:solidFill>
                <a:schemeClr val="tx1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17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18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19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20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21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dirty="0" smtClean="0"/>
          </a:p>
        </p:txBody>
      </p:sp>
      <p:sp>
        <p:nvSpPr>
          <p:cNvPr id="184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7860" indent="-287638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50550" indent="-23011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10772" indent="-23011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70992" indent="-23011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31210" indent="-23011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91431" indent="-23011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51651" indent="-23011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911872" indent="-23011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DCA84A1C-1AAF-49D7-84B9-4B1FF7BEBE4F}" type="slidenum">
              <a:rPr lang="th-TH" altLang="th-TH" sz="1200">
                <a:solidFill>
                  <a:srgbClr val="000000"/>
                </a:solidFill>
                <a:cs typeface="Cordia New" pitchFamily="34" charset="-34"/>
              </a:rPr>
              <a:pPr/>
              <a:t>3</a:t>
            </a:fld>
            <a:endParaRPr lang="th-TH" altLang="th-TH" sz="1200">
              <a:solidFill>
                <a:srgbClr val="000000"/>
              </a:solidFill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610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22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23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24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25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26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27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28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29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30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31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608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6814" indent="-287235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8941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10112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69689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29264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88838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48417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907992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</a:pPr>
            <a:fld id="{BC335A0D-9C31-40DF-B598-899E84673AB1}" type="slidenum">
              <a:rPr lang="th-TH" altLang="th-TH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4</a:t>
            </a:fld>
            <a:endParaRPr lang="th-TH" altLang="th-TH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16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32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33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smtClean="0"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150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fld id="{55AA8966-573A-440D-A6BB-FD6FB8958DD4}" type="slidenum">
              <a:rPr lang="th-TH" altLang="th-TH" sz="1200" smtClean="0">
                <a:solidFill>
                  <a:srgbClr val="000000"/>
                </a:solidFill>
              </a:rPr>
              <a:pPr/>
              <a:t>34</a:t>
            </a:fld>
            <a:endParaRPr lang="th-TH" altLang="th-TH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862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35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36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37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38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39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40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41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608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6814" indent="-287235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8941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10112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69689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29264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88838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48417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907992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</a:pPr>
            <a:fld id="{BC335A0D-9C31-40DF-B598-899E84673AB1}" type="slidenum">
              <a:rPr lang="th-TH" altLang="th-TH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th-TH" altLang="th-TH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163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42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43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44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45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46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47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48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49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50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51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608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6814" indent="-287235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8941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10112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69689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29264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88838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48417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907992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</a:pPr>
            <a:fld id="{BC335A0D-9C31-40DF-B598-899E84673AB1}" type="slidenum">
              <a:rPr lang="th-TH" altLang="th-TH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th-TH" altLang="th-TH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086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52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53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54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55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56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57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58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59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60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61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th-TH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608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6814" indent="-287235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8941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10112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69689" indent="-229789">
              <a:spcBef>
                <a:spcPct val="30000"/>
              </a:spcBef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29264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88838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48417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907992" indent="-22978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</a:pPr>
            <a:fld id="{BC335A0D-9C31-40DF-B598-899E84673AB1}" type="slidenum">
              <a:rPr lang="th-TH" altLang="th-TH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th-TH" altLang="th-TH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845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62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63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64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65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66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67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68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69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70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71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1CCA2E19-3251-4602-B19A-E3F7ABEA9498}" type="slidenum">
              <a:rPr lang="en-US" sz="1200" b="0" smtClean="0">
                <a:solidFill>
                  <a:prstClr val="black"/>
                </a:solidFill>
                <a:latin typeface="Arial" pitchFamily="34" charset="0"/>
                <a:cs typeface="Cordia New" pitchFamily="34" charset="-34"/>
              </a:rPr>
              <a:pPr eaLnBrk="1" hangingPunct="1"/>
              <a:t>9</a:t>
            </a:fld>
            <a:endParaRPr lang="th-TH" sz="1200" b="0" smtClean="0">
              <a:solidFill>
                <a:prstClr val="black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72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73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74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75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76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77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78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79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80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81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1820">
            <a:noAutofit/>
          </a:bodyPr>
          <a:lstStyle/>
          <a:p>
            <a:r>
              <a:rPr lang="en-US" sz="1400" b="1" dirty="0"/>
              <a:t>Four-part teardrop graphic in perspective</a:t>
            </a:r>
          </a:p>
          <a:p>
            <a:r>
              <a:rPr lang="en-US" sz="1400" dirty="0"/>
              <a:t>(Advanced)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reproduce the effects on this slide, do the following: </a:t>
            </a:r>
          </a:p>
          <a:p>
            <a:pPr marL="227275" indent="-227275" defTabSz="909102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Slides</a:t>
            </a:r>
            <a:r>
              <a:rPr lang="en-US" dirty="0"/>
              <a:t> group, click </a:t>
            </a:r>
            <a:r>
              <a:rPr lang="en-US" b="1" dirty="0"/>
              <a:t>Layout</a:t>
            </a:r>
            <a:r>
              <a:rPr lang="en-US" dirty="0"/>
              <a:t>, and then click </a:t>
            </a:r>
            <a:r>
              <a:rPr lang="en-US" b="1" dirty="0"/>
              <a:t>Blank</a:t>
            </a:r>
            <a:r>
              <a:rPr lang="en-US" dirty="0"/>
              <a:t>.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Shapes</a:t>
            </a:r>
            <a:r>
              <a:rPr lang="en-US" dirty="0"/>
              <a:t>, and then under </a:t>
            </a:r>
            <a:r>
              <a:rPr lang="en-US" b="1" dirty="0"/>
              <a:t>Basic Shapes </a:t>
            </a:r>
            <a:r>
              <a:rPr lang="en-US" dirty="0"/>
              <a:t>click </a:t>
            </a:r>
            <a:r>
              <a:rPr lang="en-US" b="1" dirty="0"/>
              <a:t>Teardrop</a:t>
            </a:r>
            <a:r>
              <a:rPr lang="en-US" dirty="0"/>
              <a:t> (second row, fourth option from the left). On the slide, drag to draw a teardrop shape.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teardrop shape. Under </a:t>
            </a:r>
            <a:r>
              <a:rPr lang="en-US" b="1" dirty="0"/>
              <a:t>Drawing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Size</a:t>
            </a:r>
            <a:r>
              <a:rPr lang="en-US" dirty="0"/>
              <a:t> group, do the following: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Shape Height </a:t>
            </a:r>
            <a:r>
              <a:rPr lang="en-US" dirty="0"/>
              <a:t>box, enter </a:t>
            </a:r>
            <a:r>
              <a:rPr lang="en-US" b="1" dirty="0"/>
              <a:t>2.45”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Shape Width </a:t>
            </a:r>
            <a:r>
              <a:rPr lang="en-US" dirty="0"/>
              <a:t>box, enter </a:t>
            </a:r>
            <a:r>
              <a:rPr lang="en-US" b="1" dirty="0"/>
              <a:t>2.45”</a:t>
            </a:r>
            <a:r>
              <a:rPr lang="en-US" dirty="0"/>
              <a:t>.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bottom right corner of the </a:t>
            </a:r>
            <a:r>
              <a:rPr lang="en-US" b="1" dirty="0"/>
              <a:t>Drawing</a:t>
            </a:r>
            <a:r>
              <a:rPr lang="en-US" dirty="0"/>
              <a:t> group, click the </a:t>
            </a:r>
            <a:r>
              <a:rPr lang="en-US" b="1" dirty="0"/>
              <a:t>Format</a:t>
            </a:r>
            <a:r>
              <a:rPr lang="en-US" dirty="0"/>
              <a:t> </a:t>
            </a:r>
            <a:r>
              <a:rPr lang="en-US" b="1" dirty="0"/>
              <a:t>Shape</a:t>
            </a:r>
            <a:r>
              <a:rPr lang="en-US" dirty="0"/>
              <a:t> dialog box launcher.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Fill</a:t>
            </a:r>
            <a:r>
              <a:rPr lang="en-US" dirty="0"/>
              <a:t> in the left pane. In the </a:t>
            </a:r>
            <a:r>
              <a:rPr lang="en-US" b="1" dirty="0"/>
              <a:t>Fill</a:t>
            </a:r>
            <a:r>
              <a:rPr lang="en-US" dirty="0"/>
              <a:t> pane, select </a:t>
            </a:r>
            <a:r>
              <a:rPr lang="en-US" b="1" dirty="0"/>
              <a:t>Solid fill</a:t>
            </a:r>
            <a:r>
              <a:rPr lang="en-US" dirty="0"/>
              <a:t>, click the button next to </a:t>
            </a:r>
            <a:r>
              <a:rPr lang="en-US" b="1" dirty="0"/>
              <a:t>Color</a:t>
            </a:r>
            <a:r>
              <a:rPr lang="en-US" dirty="0"/>
              <a:t>, and then click </a:t>
            </a:r>
            <a:r>
              <a:rPr lang="en-US" b="1" dirty="0"/>
              <a:t>White, Background 1, Darker 35% </a:t>
            </a:r>
            <a:r>
              <a:rPr lang="en-US" dirty="0"/>
              <a:t>(fifth row, first option from the left).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Also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Line Color </a:t>
            </a:r>
            <a:r>
              <a:rPr lang="en-US" dirty="0"/>
              <a:t>in the left pane, and then select </a:t>
            </a:r>
            <a:r>
              <a:rPr lang="en-US" b="1" dirty="0"/>
              <a:t>No line </a:t>
            </a:r>
            <a:r>
              <a:rPr lang="en-US" dirty="0"/>
              <a:t>in the </a:t>
            </a:r>
            <a:r>
              <a:rPr lang="en-US" b="1" dirty="0"/>
              <a:t>Line Color</a:t>
            </a:r>
            <a:r>
              <a:rPr lang="en-US" dirty="0"/>
              <a:t> pane.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Also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3-D Format </a:t>
            </a:r>
            <a:r>
              <a:rPr lang="en-US" dirty="0"/>
              <a:t>in the left pane, and then do the following in the </a:t>
            </a:r>
            <a:r>
              <a:rPr lang="en-US" b="1" dirty="0"/>
              <a:t>3-D Format </a:t>
            </a:r>
            <a:r>
              <a:rPr lang="en-US" dirty="0"/>
              <a:t>pane: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Bevel</a:t>
            </a:r>
            <a:r>
              <a:rPr lang="en-US" dirty="0"/>
              <a:t>, click the button next to </a:t>
            </a:r>
            <a:r>
              <a:rPr lang="en-US" b="1" dirty="0"/>
              <a:t>Top</a:t>
            </a:r>
            <a:r>
              <a:rPr lang="en-US" dirty="0"/>
              <a:t>, and then under </a:t>
            </a:r>
            <a:r>
              <a:rPr lang="en-US" b="1" dirty="0"/>
              <a:t>Bevel</a:t>
            </a:r>
            <a:r>
              <a:rPr lang="en-US" dirty="0"/>
              <a:t> click </a:t>
            </a:r>
            <a:r>
              <a:rPr lang="en-US" b="1" dirty="0"/>
              <a:t>Circle</a:t>
            </a:r>
            <a:r>
              <a:rPr lang="en-US" dirty="0"/>
              <a:t> (first row, first option from the left). Next to </a:t>
            </a:r>
            <a:r>
              <a:rPr lang="en-US" b="1" dirty="0"/>
              <a:t>Top</a:t>
            </a:r>
            <a:r>
              <a:rPr lang="en-US" dirty="0"/>
              <a:t>, in the </a:t>
            </a:r>
            <a:r>
              <a:rPr lang="en-US" b="1" dirty="0"/>
              <a:t>Width</a:t>
            </a:r>
            <a:r>
              <a:rPr lang="en-US" dirty="0"/>
              <a:t> box, enter </a:t>
            </a:r>
            <a:r>
              <a:rPr lang="en-US" b="1" dirty="0"/>
              <a:t>10 pt</a:t>
            </a:r>
            <a:r>
              <a:rPr lang="en-US" dirty="0"/>
              <a:t>, and in the </a:t>
            </a:r>
            <a:r>
              <a:rPr lang="en-US" b="1" dirty="0"/>
              <a:t>Height</a:t>
            </a:r>
            <a:r>
              <a:rPr lang="en-US" dirty="0"/>
              <a:t> box, enter </a:t>
            </a:r>
            <a:r>
              <a:rPr lang="en-US" b="1" dirty="0"/>
              <a:t>10 pt</a:t>
            </a:r>
            <a:r>
              <a:rPr lang="en-US" dirty="0"/>
              <a:t>. Click the button next to </a:t>
            </a:r>
            <a:r>
              <a:rPr lang="en-US" b="1" dirty="0"/>
              <a:t>Bottom</a:t>
            </a:r>
            <a:r>
              <a:rPr lang="en-US" dirty="0"/>
              <a:t>, and then under </a:t>
            </a:r>
            <a:r>
              <a:rPr lang="en-US" b="1" dirty="0"/>
              <a:t>Bevel</a:t>
            </a:r>
            <a:r>
              <a:rPr lang="en-US" dirty="0"/>
              <a:t> click </a:t>
            </a:r>
            <a:r>
              <a:rPr lang="en-US" b="1" dirty="0"/>
              <a:t>Circle </a:t>
            </a:r>
            <a:r>
              <a:rPr lang="en-US" dirty="0"/>
              <a:t>(first row, first option from the left). Next to </a:t>
            </a:r>
            <a:r>
              <a:rPr lang="en-US" b="1" dirty="0"/>
              <a:t>Bottom</a:t>
            </a:r>
            <a:r>
              <a:rPr lang="en-US" dirty="0"/>
              <a:t>, in the </a:t>
            </a:r>
            <a:r>
              <a:rPr lang="en-US" b="1" dirty="0"/>
              <a:t>Width</a:t>
            </a:r>
            <a:r>
              <a:rPr lang="en-US" dirty="0"/>
              <a:t> box, enter </a:t>
            </a:r>
            <a:r>
              <a:rPr lang="en-US" b="1" dirty="0"/>
              <a:t>10 pt</a:t>
            </a:r>
            <a:r>
              <a:rPr lang="en-US" dirty="0"/>
              <a:t>, and in the </a:t>
            </a:r>
            <a:r>
              <a:rPr lang="en-US" b="1" dirty="0"/>
              <a:t>Height</a:t>
            </a:r>
            <a:r>
              <a:rPr lang="en-US" dirty="0"/>
              <a:t> box, enter </a:t>
            </a:r>
            <a:r>
              <a:rPr lang="en-US" b="1" dirty="0"/>
              <a:t>10 pt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Surface</a:t>
            </a:r>
            <a:r>
              <a:rPr lang="en-US" dirty="0"/>
              <a:t>, click the button next to </a:t>
            </a:r>
            <a:r>
              <a:rPr lang="en-US" b="1" dirty="0"/>
              <a:t>Material</a:t>
            </a:r>
            <a:r>
              <a:rPr lang="en-US" dirty="0"/>
              <a:t>, and then under </a:t>
            </a:r>
            <a:r>
              <a:rPr lang="en-US" b="1" dirty="0"/>
              <a:t>Standard</a:t>
            </a:r>
            <a:r>
              <a:rPr lang="en-US" dirty="0"/>
              <a:t> click </a:t>
            </a:r>
            <a:r>
              <a:rPr lang="en-US" b="1" dirty="0"/>
              <a:t>Warm Matte </a:t>
            </a:r>
            <a:r>
              <a:rPr lang="en-US" dirty="0"/>
              <a:t>(second option from the left). Click the button next to </a:t>
            </a:r>
            <a:r>
              <a:rPr lang="en-US" b="1" dirty="0"/>
              <a:t>Lighting</a:t>
            </a:r>
            <a:r>
              <a:rPr lang="en-US" dirty="0"/>
              <a:t>, and then under </a:t>
            </a:r>
            <a:r>
              <a:rPr lang="en-US" b="1" dirty="0"/>
              <a:t>Neutral</a:t>
            </a:r>
            <a:r>
              <a:rPr lang="en-US" dirty="0"/>
              <a:t> click </a:t>
            </a:r>
            <a:r>
              <a:rPr lang="en-US" b="1" dirty="0"/>
              <a:t>Balance </a:t>
            </a:r>
            <a:r>
              <a:rPr lang="en-US" dirty="0"/>
              <a:t>(first row, second option from the left).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teardrop shape. Press and hold CTRL and SHIFT (to duplicate and constrain the duplicate shape to a perpendicular axis), and then drag the teardrop shape to the right on the slide to create a duplicate.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duplicate teardrop shape.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point to </a:t>
            </a:r>
            <a:r>
              <a:rPr lang="en-US" b="1" dirty="0"/>
              <a:t>Rotate</a:t>
            </a:r>
            <a:r>
              <a:rPr lang="en-US" dirty="0"/>
              <a:t>, and then click </a:t>
            </a:r>
            <a:r>
              <a:rPr lang="en-US" b="1" dirty="0"/>
              <a:t>Flip Horizontal</a:t>
            </a:r>
            <a:r>
              <a:rPr lang="en-US" dirty="0"/>
              <a:t>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Press and hold SHIFT and select both teardrop shapes. </a:t>
            </a:r>
          </a:p>
          <a:p>
            <a:pPr marL="227275" indent="-227275" defTabSz="909102">
              <a:buFont typeface="+mj-lt"/>
              <a:buAutoNum type="arabicPeriod"/>
              <a:defRPr/>
            </a:pPr>
            <a:r>
              <a:rPr lang="en-US" dirty="0"/>
              <a:t>Press and hold CTRL and SHIFT (to duplicate and constrain the duplicate shapes to a perpendicular axis), and then drag the teardrop shapes to the right on the slide to create two duplicate teardrop shapes.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Press and hold SHIFT and select the two new teardrop shapes.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point to </a:t>
            </a:r>
            <a:r>
              <a:rPr lang="en-US" b="1" dirty="0"/>
              <a:t>Rotate</a:t>
            </a:r>
            <a:r>
              <a:rPr lang="en-US" dirty="0"/>
              <a:t>, and then click </a:t>
            </a:r>
            <a:r>
              <a:rPr lang="en-US" b="1" dirty="0"/>
              <a:t>Flip Vertical</a:t>
            </a:r>
            <a:r>
              <a:rPr lang="en-US" dirty="0"/>
              <a:t>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On the slide, drag the two new duplicate teardrop shapes directly above the original teardrop shapes.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top left teardrop. Under </a:t>
            </a:r>
            <a:r>
              <a:rPr lang="en-US" b="1" dirty="0"/>
              <a:t>Drawing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bottom right corner of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 </a:t>
            </a:r>
            <a:r>
              <a:rPr lang="en-US" dirty="0"/>
              <a:t>dialog box launcher. In the </a:t>
            </a:r>
            <a:r>
              <a:rPr lang="en-US" b="1" dirty="0"/>
              <a:t>Size and Position </a:t>
            </a:r>
            <a:r>
              <a:rPr lang="en-US" dirty="0"/>
              <a:t>dialog box, on the </a:t>
            </a:r>
            <a:r>
              <a:rPr lang="en-US" b="1" dirty="0"/>
              <a:t>Position</a:t>
            </a:r>
            <a:r>
              <a:rPr lang="en-US" dirty="0"/>
              <a:t> tab, do the following: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Horizontal </a:t>
            </a:r>
            <a:r>
              <a:rPr lang="en-US" dirty="0"/>
              <a:t>box, enter </a:t>
            </a:r>
            <a:r>
              <a:rPr lang="en-US" b="1" dirty="0"/>
              <a:t>2.5”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Vertical</a:t>
            </a:r>
            <a:r>
              <a:rPr lang="en-US" dirty="0"/>
              <a:t> box, enter </a:t>
            </a:r>
            <a:r>
              <a:rPr lang="en-US" b="1" dirty="0"/>
              <a:t>0.83”</a:t>
            </a:r>
            <a:r>
              <a:rPr lang="en-US" dirty="0"/>
              <a:t>.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Shapes</a:t>
            </a:r>
            <a:r>
              <a:rPr lang="en-US" dirty="0"/>
              <a:t>, and then under </a:t>
            </a:r>
            <a:r>
              <a:rPr lang="en-US" b="1" dirty="0"/>
              <a:t>Basic Shapes </a:t>
            </a:r>
            <a:r>
              <a:rPr lang="en-US" dirty="0"/>
              <a:t>click </a:t>
            </a:r>
            <a:r>
              <a:rPr lang="en-US" b="1" dirty="0"/>
              <a:t>Oval</a:t>
            </a:r>
            <a:r>
              <a:rPr lang="en-US" dirty="0"/>
              <a:t> (first row, second option). On the slide, drag to draw an oval.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oval. Under </a:t>
            </a:r>
            <a:r>
              <a:rPr lang="en-US" b="1" dirty="0"/>
              <a:t>Drawing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Size</a:t>
            </a:r>
            <a:r>
              <a:rPr lang="en-US" dirty="0"/>
              <a:t> group, do the following: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Shape Height </a:t>
            </a:r>
            <a:r>
              <a:rPr lang="en-US" dirty="0"/>
              <a:t>box, enter </a:t>
            </a:r>
            <a:r>
              <a:rPr lang="en-US" b="1" dirty="0"/>
              <a:t>2.11”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Shape Width </a:t>
            </a:r>
            <a:r>
              <a:rPr lang="en-US" dirty="0"/>
              <a:t>box, enter </a:t>
            </a:r>
            <a:r>
              <a:rPr lang="en-US" b="1" dirty="0"/>
              <a:t>2.11”</a:t>
            </a:r>
            <a:r>
              <a:rPr lang="en-US" dirty="0"/>
              <a:t>.</a:t>
            </a:r>
            <a:endParaRPr lang="en-US" b="1" dirty="0"/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oval. Under </a:t>
            </a:r>
            <a:r>
              <a:rPr lang="en-US" b="1" dirty="0"/>
              <a:t>Drawing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bottom right corner of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 </a:t>
            </a:r>
            <a:r>
              <a:rPr lang="en-US" dirty="0"/>
              <a:t>dialog box launcher. In the </a:t>
            </a:r>
            <a:r>
              <a:rPr lang="en-US" b="1" dirty="0"/>
              <a:t>Size and Position </a:t>
            </a:r>
            <a:r>
              <a:rPr lang="en-US" dirty="0"/>
              <a:t>dialog box, on the </a:t>
            </a:r>
            <a:r>
              <a:rPr lang="en-US" b="1" dirty="0"/>
              <a:t>Position</a:t>
            </a:r>
            <a:r>
              <a:rPr lang="en-US" dirty="0"/>
              <a:t> tab, do the following: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Horizontal</a:t>
            </a:r>
            <a:r>
              <a:rPr lang="en-US" dirty="0"/>
              <a:t> box, enter </a:t>
            </a:r>
            <a:r>
              <a:rPr lang="en-US" b="1" dirty="0"/>
              <a:t>2.67”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Vertical</a:t>
            </a:r>
            <a:r>
              <a:rPr lang="en-US" dirty="0"/>
              <a:t> box, enter </a:t>
            </a:r>
            <a:r>
              <a:rPr lang="en-US" b="1" dirty="0"/>
              <a:t>1”</a:t>
            </a:r>
            <a:r>
              <a:rPr lang="en-US" dirty="0"/>
              <a:t>.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the arrow next to </a:t>
            </a:r>
            <a:r>
              <a:rPr lang="en-US" b="1" dirty="0"/>
              <a:t>Shape Fill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Olive Green, Accent 3, Darker 25% </a:t>
            </a:r>
            <a:r>
              <a:rPr lang="en-US" dirty="0"/>
              <a:t>(fifth row, seventh option from the left).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the arrow next to </a:t>
            </a:r>
            <a:r>
              <a:rPr lang="en-US" b="1" dirty="0"/>
              <a:t>Shape Outline</a:t>
            </a:r>
            <a:r>
              <a:rPr lang="en-US" dirty="0"/>
              <a:t>, and then click </a:t>
            </a:r>
            <a:r>
              <a:rPr lang="en-US" b="1" dirty="0"/>
              <a:t>No Outline</a:t>
            </a:r>
            <a:r>
              <a:rPr lang="en-US" dirty="0"/>
              <a:t>.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Shape Effects</a:t>
            </a:r>
            <a:r>
              <a:rPr lang="en-US" dirty="0"/>
              <a:t>, point to </a:t>
            </a:r>
            <a:r>
              <a:rPr lang="en-US" b="1" dirty="0"/>
              <a:t>Shadow</a:t>
            </a:r>
            <a:r>
              <a:rPr lang="en-US" dirty="0"/>
              <a:t>, and then under </a:t>
            </a:r>
            <a:r>
              <a:rPr lang="en-US" b="1" dirty="0"/>
              <a:t>Inner</a:t>
            </a:r>
            <a:r>
              <a:rPr lang="en-US" dirty="0"/>
              <a:t> click </a:t>
            </a:r>
            <a:r>
              <a:rPr lang="en-US" b="1" dirty="0"/>
              <a:t>Inside Diagonal Top Right </a:t>
            </a:r>
            <a:r>
              <a:rPr lang="en-US" dirty="0"/>
              <a:t>(first row, third option from the left).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Right-click the oval and click </a:t>
            </a:r>
            <a:r>
              <a:rPr lang="en-US" b="1" dirty="0"/>
              <a:t>Edit Text</a:t>
            </a:r>
            <a:r>
              <a:rPr lang="en-US" dirty="0"/>
              <a:t>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Enter text in the text box, select the text, and then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Font</a:t>
            </a:r>
            <a:r>
              <a:rPr lang="en-US" dirty="0"/>
              <a:t> group, select </a:t>
            </a:r>
            <a:r>
              <a:rPr lang="en-US" b="1" dirty="0"/>
              <a:t>Trebuchet MS</a:t>
            </a:r>
            <a:r>
              <a:rPr lang="en-US" dirty="0"/>
              <a:t> from the </a:t>
            </a:r>
            <a:r>
              <a:rPr lang="en-US" b="1" dirty="0"/>
              <a:t>Font</a:t>
            </a:r>
            <a:r>
              <a:rPr lang="en-US" dirty="0"/>
              <a:t> list, select </a:t>
            </a:r>
            <a:r>
              <a:rPr lang="en-US" b="1" dirty="0"/>
              <a:t>28</a:t>
            </a:r>
            <a:r>
              <a:rPr lang="en-US" dirty="0"/>
              <a:t> from the </a:t>
            </a:r>
            <a:r>
              <a:rPr lang="en-US" b="1" dirty="0"/>
              <a:t>Font Size </a:t>
            </a:r>
            <a:r>
              <a:rPr lang="en-US" dirty="0"/>
              <a:t>list, click the button next to </a:t>
            </a:r>
            <a:r>
              <a:rPr lang="en-US" b="1" dirty="0"/>
              <a:t>Font Color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White, Background 1, Darker 5%</a:t>
            </a:r>
            <a:r>
              <a:rPr lang="en-US" dirty="0"/>
              <a:t> (second row, first option from the left).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Paragraph</a:t>
            </a:r>
            <a:r>
              <a:rPr lang="en-US" dirty="0"/>
              <a:t> group, click </a:t>
            </a:r>
            <a:r>
              <a:rPr lang="en-US" b="1" dirty="0"/>
              <a:t>Center</a:t>
            </a:r>
            <a:r>
              <a:rPr lang="en-US" dirty="0"/>
              <a:t> to center the text in the oval.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top right teardrop shape. Under </a:t>
            </a:r>
            <a:r>
              <a:rPr lang="en-US" b="1" dirty="0"/>
              <a:t>Drawing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bottom right corner of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 </a:t>
            </a:r>
            <a:r>
              <a:rPr lang="en-US" dirty="0"/>
              <a:t>dialog box launcher. In the </a:t>
            </a:r>
            <a:r>
              <a:rPr lang="en-US" b="1" dirty="0"/>
              <a:t>Size and Position </a:t>
            </a:r>
            <a:r>
              <a:rPr lang="en-US" dirty="0"/>
              <a:t>dialog box, on the </a:t>
            </a:r>
            <a:r>
              <a:rPr lang="en-US" b="1" dirty="0"/>
              <a:t>Position</a:t>
            </a:r>
            <a:r>
              <a:rPr lang="en-US" dirty="0"/>
              <a:t> tab, do the following: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Horizontal</a:t>
            </a:r>
            <a:r>
              <a:rPr lang="en-US" dirty="0"/>
              <a:t> box, enter </a:t>
            </a:r>
            <a:r>
              <a:rPr lang="en-US" b="1" dirty="0"/>
              <a:t>5.2”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Vertical</a:t>
            </a:r>
            <a:r>
              <a:rPr lang="en-US" dirty="0"/>
              <a:t> box, enter </a:t>
            </a:r>
            <a:r>
              <a:rPr lang="en-US" b="1" dirty="0"/>
              <a:t>0.83”</a:t>
            </a:r>
            <a:r>
              <a:rPr lang="en-US" dirty="0"/>
              <a:t>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oval on the top left teardrop shape. Press and hold CTRL and SHIFT (to duplicate and constrain the duplicate shape to a perpendicular axis), and then drag the oval onto the top right teardrop shape to create a second oval.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second oval. Under </a:t>
            </a:r>
            <a:r>
              <a:rPr lang="en-US" b="1" dirty="0"/>
              <a:t>Drawing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bottom right corner of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 </a:t>
            </a:r>
            <a:r>
              <a:rPr lang="en-US" dirty="0"/>
              <a:t>dialog box launcher. In the </a:t>
            </a:r>
            <a:r>
              <a:rPr lang="en-US" b="1" dirty="0"/>
              <a:t>Size and Position </a:t>
            </a:r>
            <a:r>
              <a:rPr lang="en-US" dirty="0"/>
              <a:t>dialog box, on the </a:t>
            </a:r>
            <a:r>
              <a:rPr lang="en-US" b="1" dirty="0"/>
              <a:t>Position</a:t>
            </a:r>
            <a:r>
              <a:rPr lang="en-US" dirty="0"/>
              <a:t> tab, do the following: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Horizontal</a:t>
            </a:r>
            <a:r>
              <a:rPr lang="en-US" dirty="0"/>
              <a:t> box, enter </a:t>
            </a:r>
            <a:r>
              <a:rPr lang="en-US" b="1" dirty="0"/>
              <a:t>5.33”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Vertical</a:t>
            </a:r>
            <a:r>
              <a:rPr lang="en-US" dirty="0"/>
              <a:t> box, enter </a:t>
            </a:r>
            <a:r>
              <a:rPr lang="en-US" b="1" dirty="0"/>
              <a:t>1”</a:t>
            </a:r>
            <a:r>
              <a:rPr lang="en-US" dirty="0"/>
              <a:t>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the arrow next to </a:t>
            </a:r>
            <a:r>
              <a:rPr lang="en-US" b="1" dirty="0"/>
              <a:t>Shape Fill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Purple, Accent 4, Darker 25%</a:t>
            </a:r>
            <a:r>
              <a:rPr lang="en-US" dirty="0"/>
              <a:t> (fifth row, eighth option from the left). </a:t>
            </a:r>
          </a:p>
          <a:p>
            <a:pPr marL="227275" indent="-227275" defTabSz="909102">
              <a:buFont typeface="+mj-lt"/>
              <a:buAutoNum type="arabicPeriod"/>
              <a:defRPr/>
            </a:pPr>
            <a:r>
              <a:rPr lang="en-US" dirty="0"/>
              <a:t>Click the text in the second oval, and then edit as needed.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bottom left teardrop shape. Under </a:t>
            </a:r>
            <a:r>
              <a:rPr lang="en-US" b="1" dirty="0"/>
              <a:t>Drawing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bottom right corner of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 </a:t>
            </a:r>
            <a:r>
              <a:rPr lang="en-US" dirty="0"/>
              <a:t>dialog box launcher. In the </a:t>
            </a:r>
            <a:r>
              <a:rPr lang="en-US" b="1" dirty="0"/>
              <a:t>Size and Position </a:t>
            </a:r>
            <a:r>
              <a:rPr lang="en-US" dirty="0"/>
              <a:t>dialog box, on the </a:t>
            </a:r>
            <a:r>
              <a:rPr lang="en-US" b="1" dirty="0"/>
              <a:t>Position</a:t>
            </a:r>
            <a:r>
              <a:rPr lang="en-US" dirty="0"/>
              <a:t> tab, do the following: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Horizontal</a:t>
            </a:r>
            <a:r>
              <a:rPr lang="en-US" dirty="0"/>
              <a:t> box, enter </a:t>
            </a:r>
            <a:r>
              <a:rPr lang="en-US" b="1" dirty="0"/>
              <a:t>2.5”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Vertical</a:t>
            </a:r>
            <a:r>
              <a:rPr lang="en-US" dirty="0"/>
              <a:t> box, enter </a:t>
            </a:r>
            <a:r>
              <a:rPr lang="en-US" b="1" dirty="0"/>
              <a:t>3.53”</a:t>
            </a:r>
            <a:r>
              <a:rPr lang="en-US" dirty="0"/>
              <a:t>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oval on the top left teardrop shape. Press and hold CTRL and SHIFT (to duplicate and constrain the duplicate shape to a perpendicular axis), and then drag the oval onto the bottom left teardrop shape to create a third oval.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third oval. Under </a:t>
            </a:r>
            <a:r>
              <a:rPr lang="en-US" b="1" dirty="0"/>
              <a:t>Drawing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bottom right corner of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 </a:t>
            </a:r>
            <a:r>
              <a:rPr lang="en-US" dirty="0"/>
              <a:t>dialog box launcher. In the </a:t>
            </a:r>
            <a:r>
              <a:rPr lang="en-US" b="1" dirty="0"/>
              <a:t>Size and Position </a:t>
            </a:r>
            <a:r>
              <a:rPr lang="en-US" dirty="0"/>
              <a:t>dialog box, on the </a:t>
            </a:r>
            <a:r>
              <a:rPr lang="en-US" b="1" dirty="0"/>
              <a:t>Position</a:t>
            </a:r>
            <a:r>
              <a:rPr lang="en-US" dirty="0"/>
              <a:t> tab, do the following: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Horizontal</a:t>
            </a:r>
            <a:r>
              <a:rPr lang="en-US" dirty="0"/>
              <a:t> box, enter </a:t>
            </a:r>
            <a:r>
              <a:rPr lang="en-US" b="1" dirty="0"/>
              <a:t>2.67”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Vertical</a:t>
            </a:r>
            <a:r>
              <a:rPr lang="en-US" dirty="0"/>
              <a:t> box, enter </a:t>
            </a:r>
            <a:r>
              <a:rPr lang="en-US" b="1" dirty="0"/>
              <a:t>3.7”</a:t>
            </a:r>
            <a:r>
              <a:rPr lang="en-US" dirty="0"/>
              <a:t>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the arrow next to </a:t>
            </a:r>
            <a:r>
              <a:rPr lang="en-US" b="1" dirty="0"/>
              <a:t>Shape Fill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Blue, Accent 1 </a:t>
            </a:r>
            <a:r>
              <a:rPr lang="en-US" dirty="0"/>
              <a:t>(first row, fifth option from the left).</a:t>
            </a:r>
          </a:p>
          <a:p>
            <a:pPr marL="227275" indent="-227275" defTabSz="909102">
              <a:buFont typeface="+mj-lt"/>
              <a:buAutoNum type="arabicPeriod"/>
              <a:defRPr/>
            </a:pPr>
            <a:r>
              <a:rPr lang="en-US" dirty="0"/>
              <a:t>Click the text in the third oval, and then edit as needed.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 Select the bottom right teardrop shape. Under </a:t>
            </a:r>
            <a:r>
              <a:rPr lang="en-US" b="1" dirty="0"/>
              <a:t>Drawing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bottom right corner of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 </a:t>
            </a:r>
            <a:r>
              <a:rPr lang="en-US" dirty="0"/>
              <a:t>dialog box launcher. In the </a:t>
            </a:r>
            <a:r>
              <a:rPr lang="en-US" b="1" dirty="0"/>
              <a:t>Size and Position </a:t>
            </a:r>
            <a:r>
              <a:rPr lang="en-US" dirty="0"/>
              <a:t>dialog box, on the </a:t>
            </a:r>
            <a:r>
              <a:rPr lang="en-US" b="1" dirty="0"/>
              <a:t>Position</a:t>
            </a:r>
            <a:r>
              <a:rPr lang="en-US" dirty="0"/>
              <a:t> tab, do the following: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Horizontal</a:t>
            </a:r>
            <a:r>
              <a:rPr lang="en-US" dirty="0"/>
              <a:t> box, enter </a:t>
            </a:r>
            <a:r>
              <a:rPr lang="en-US" b="1" dirty="0"/>
              <a:t>5.2”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Vertical</a:t>
            </a:r>
            <a:r>
              <a:rPr lang="en-US" dirty="0"/>
              <a:t> box, enter </a:t>
            </a:r>
            <a:r>
              <a:rPr lang="en-US" b="1" dirty="0"/>
              <a:t>3.53”</a:t>
            </a:r>
            <a:r>
              <a:rPr lang="en-US" dirty="0"/>
              <a:t>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 Select the third oval on the bottom left teardrop shape. Press and hold CTRL and SHIFT (to duplicate and constrain the duplicate shape to a perpendicular axis), and then drag the oval onto the bottom right teardrop shape to create a fourth oval.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Select the fourth oval. Under </a:t>
            </a:r>
            <a:r>
              <a:rPr lang="en-US" b="1" dirty="0"/>
              <a:t>Drawing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bottom right corner of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 </a:t>
            </a:r>
            <a:r>
              <a:rPr lang="en-US" dirty="0"/>
              <a:t>dialog box launcher. In the </a:t>
            </a:r>
            <a:r>
              <a:rPr lang="en-US" b="1" dirty="0"/>
              <a:t>Size and Position </a:t>
            </a:r>
            <a:r>
              <a:rPr lang="en-US" dirty="0"/>
              <a:t>dialog box, on the </a:t>
            </a:r>
            <a:r>
              <a:rPr lang="en-US" b="1" dirty="0"/>
              <a:t>Position</a:t>
            </a:r>
            <a:r>
              <a:rPr lang="en-US" dirty="0"/>
              <a:t> tab, do the following: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Horizontal</a:t>
            </a:r>
            <a:r>
              <a:rPr lang="en-US" dirty="0"/>
              <a:t> box, enter </a:t>
            </a:r>
            <a:r>
              <a:rPr lang="en-US" b="1" dirty="0"/>
              <a:t>5.33”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Vertical</a:t>
            </a:r>
            <a:r>
              <a:rPr lang="en-US" dirty="0"/>
              <a:t> box, enter </a:t>
            </a:r>
            <a:r>
              <a:rPr lang="en-US" b="1" dirty="0"/>
              <a:t>3.7”</a:t>
            </a:r>
            <a:r>
              <a:rPr lang="en-US" dirty="0"/>
              <a:t>.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 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the arrow next to </a:t>
            </a:r>
            <a:r>
              <a:rPr lang="en-US" b="1" dirty="0"/>
              <a:t>Shape Fill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Orange, Accent 6, Darker 50% </a:t>
            </a:r>
            <a:r>
              <a:rPr lang="en-US" dirty="0"/>
              <a:t>(sixth row, 10</a:t>
            </a:r>
            <a:r>
              <a:rPr lang="en-US" baseline="30000" dirty="0"/>
              <a:t>th</a:t>
            </a:r>
            <a:r>
              <a:rPr lang="en-US" dirty="0"/>
              <a:t> option from the left). </a:t>
            </a:r>
          </a:p>
          <a:p>
            <a:pPr marL="227275" indent="-227275" defTabSz="909102">
              <a:buFont typeface="+mj-lt"/>
              <a:buAutoNum type="arabicPeriod"/>
              <a:defRPr/>
            </a:pPr>
            <a:r>
              <a:rPr lang="en-US" dirty="0"/>
              <a:t>To edit the text in the fourth oval, right-click the oval and click </a:t>
            </a:r>
            <a:r>
              <a:rPr lang="en-US" b="1" dirty="0"/>
              <a:t>Edit Text</a:t>
            </a:r>
            <a:r>
              <a:rPr lang="en-US" dirty="0"/>
              <a:t>. </a:t>
            </a:r>
          </a:p>
          <a:p>
            <a:pPr marL="227275" indent="-227275" defTabSz="909102">
              <a:buFont typeface="+mj-lt"/>
              <a:buAutoNum type="arabicPeriod"/>
              <a:defRPr/>
            </a:pPr>
            <a:r>
              <a:rPr lang="en-US" dirty="0"/>
              <a:t>Press CTRL+A to select all of the shapes on the slide.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 </a:t>
            </a:r>
            <a:r>
              <a:rPr lang="en-US" dirty="0"/>
              <a:t>group, click </a:t>
            </a:r>
            <a:r>
              <a:rPr lang="en-US" b="1" dirty="0"/>
              <a:t>Arrange</a:t>
            </a:r>
            <a:r>
              <a:rPr lang="en-US" dirty="0"/>
              <a:t>, and then click </a:t>
            </a:r>
            <a:r>
              <a:rPr lang="en-US" b="1" dirty="0"/>
              <a:t>Group</a:t>
            </a:r>
            <a:r>
              <a:rPr lang="en-US" dirty="0"/>
              <a:t>. </a:t>
            </a:r>
          </a:p>
          <a:p>
            <a:pPr marL="227275" indent="-227275" defTabSz="909102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bottom right corner of the </a:t>
            </a:r>
            <a:r>
              <a:rPr lang="en-US" b="1" dirty="0"/>
              <a:t>Drawing</a:t>
            </a:r>
            <a:r>
              <a:rPr lang="en-US" dirty="0"/>
              <a:t> group, click the </a:t>
            </a:r>
            <a:r>
              <a:rPr lang="en-US" b="1" dirty="0"/>
              <a:t>Format</a:t>
            </a:r>
            <a:r>
              <a:rPr lang="en-US" dirty="0"/>
              <a:t> </a:t>
            </a:r>
            <a:r>
              <a:rPr lang="en-US" b="1" dirty="0"/>
              <a:t>Shape</a:t>
            </a:r>
            <a:r>
              <a:rPr lang="en-US" dirty="0"/>
              <a:t> dialog box launcher. In the </a:t>
            </a:r>
            <a:r>
              <a:rPr lang="en-US" b="1" dirty="0"/>
              <a:t>Format</a:t>
            </a:r>
            <a:r>
              <a:rPr lang="en-US" dirty="0"/>
              <a:t> </a:t>
            </a:r>
            <a:r>
              <a:rPr lang="en-US" b="1" dirty="0"/>
              <a:t>Shape</a:t>
            </a:r>
            <a:r>
              <a:rPr lang="en-US" dirty="0"/>
              <a:t> dialog box, click </a:t>
            </a:r>
            <a:r>
              <a:rPr lang="en-US" b="1" dirty="0"/>
              <a:t>3-D Rotation </a:t>
            </a:r>
            <a:r>
              <a:rPr lang="en-US" dirty="0"/>
              <a:t>in the left pane, and then do the following in the </a:t>
            </a:r>
            <a:r>
              <a:rPr lang="en-US" b="1" dirty="0"/>
              <a:t>3-D Rotation </a:t>
            </a:r>
            <a:r>
              <a:rPr lang="en-US" dirty="0"/>
              <a:t>pane:</a:t>
            </a:r>
          </a:p>
          <a:p>
            <a:pPr marL="681826" lvl="1" indent="-227275" defTabSz="909102">
              <a:buFont typeface="Arial" pitchFamily="34" charset="0"/>
              <a:buChar char="•"/>
              <a:defRPr/>
            </a:pPr>
            <a:r>
              <a:rPr lang="en-US" dirty="0"/>
              <a:t>Click the button next to </a:t>
            </a:r>
            <a:r>
              <a:rPr lang="en-US" b="1" dirty="0"/>
              <a:t>Presets</a:t>
            </a:r>
            <a:r>
              <a:rPr lang="en-US" dirty="0"/>
              <a:t>, and then under </a:t>
            </a:r>
            <a:r>
              <a:rPr lang="en-US" b="1" dirty="0"/>
              <a:t>Perspective</a:t>
            </a:r>
            <a:r>
              <a:rPr lang="en-US" dirty="0"/>
              <a:t> click </a:t>
            </a:r>
            <a:r>
              <a:rPr lang="en-US" b="1" dirty="0"/>
              <a:t>Perspective Front </a:t>
            </a:r>
            <a:r>
              <a:rPr lang="en-US" dirty="0"/>
              <a:t>(first row, first option from the left).</a:t>
            </a:r>
          </a:p>
          <a:p>
            <a:pPr marL="681826" lvl="1" indent="-227275" defTabSz="909102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X</a:t>
            </a:r>
            <a:r>
              <a:rPr lang="en-US" dirty="0"/>
              <a:t> box, enter </a:t>
            </a:r>
            <a:r>
              <a:rPr lang="en-US" b="1" dirty="0"/>
              <a:t>325°</a:t>
            </a:r>
            <a:r>
              <a:rPr lang="en-US" dirty="0"/>
              <a:t>.</a:t>
            </a:r>
          </a:p>
          <a:p>
            <a:pPr marL="681826" lvl="1" indent="-227275" defTabSz="909102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Y</a:t>
            </a:r>
            <a:r>
              <a:rPr lang="en-US" dirty="0"/>
              <a:t> box, enter </a:t>
            </a:r>
            <a:r>
              <a:rPr lang="en-US" b="1" dirty="0"/>
              <a:t>325°</a:t>
            </a:r>
            <a:r>
              <a:rPr lang="en-US" dirty="0"/>
              <a:t>.</a:t>
            </a:r>
          </a:p>
          <a:p>
            <a:pPr marL="681826" lvl="1" indent="-227275" defTabSz="909102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Z </a:t>
            </a:r>
            <a:r>
              <a:rPr lang="en-US" dirty="0"/>
              <a:t>box, enter </a:t>
            </a:r>
            <a:r>
              <a:rPr lang="en-US" b="1" dirty="0"/>
              <a:t>40°</a:t>
            </a:r>
            <a:r>
              <a:rPr lang="en-US" dirty="0"/>
              <a:t>.</a:t>
            </a:r>
          </a:p>
          <a:p>
            <a:pPr marL="681826" lvl="1" indent="-227275" defTabSz="909102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Perspective</a:t>
            </a:r>
            <a:r>
              <a:rPr lang="en-US" dirty="0"/>
              <a:t> box, enter </a:t>
            </a:r>
            <a:r>
              <a:rPr lang="en-US" b="1" dirty="0"/>
              <a:t>40°</a:t>
            </a:r>
            <a:r>
              <a:rPr lang="en-US" dirty="0"/>
              <a:t>.</a:t>
            </a:r>
          </a:p>
          <a:p>
            <a:pPr marL="227275" indent="-227275" defTabSz="909102">
              <a:buFont typeface="+mj-lt"/>
              <a:buAutoNum type="arabicPeriod"/>
              <a:defRPr/>
            </a:pPr>
            <a:r>
              <a:rPr lang="en-US" dirty="0"/>
              <a:t>Also in the </a:t>
            </a:r>
            <a:r>
              <a:rPr lang="en-US" b="1" dirty="0"/>
              <a:t>Format</a:t>
            </a:r>
            <a:r>
              <a:rPr lang="en-US" dirty="0"/>
              <a:t> </a:t>
            </a:r>
            <a:r>
              <a:rPr lang="en-US" b="1" dirty="0"/>
              <a:t>Shape</a:t>
            </a:r>
            <a:r>
              <a:rPr lang="en-US" dirty="0"/>
              <a:t> dialog box, click </a:t>
            </a:r>
            <a:r>
              <a:rPr lang="en-US" b="1" dirty="0"/>
              <a:t>Shadow</a:t>
            </a:r>
            <a:r>
              <a:rPr lang="en-US" dirty="0"/>
              <a:t> in the left pane. In the </a:t>
            </a:r>
            <a:r>
              <a:rPr lang="en-US" b="1" dirty="0"/>
              <a:t>Shadow</a:t>
            </a:r>
            <a:r>
              <a:rPr lang="en-US" dirty="0"/>
              <a:t> pane, click the button next to </a:t>
            </a:r>
            <a:r>
              <a:rPr lang="en-US" b="1" dirty="0"/>
              <a:t>Presets</a:t>
            </a:r>
            <a:r>
              <a:rPr lang="en-US" dirty="0"/>
              <a:t>, and then under </a:t>
            </a:r>
            <a:r>
              <a:rPr lang="en-US" b="1" dirty="0"/>
              <a:t>Outer</a:t>
            </a:r>
            <a:r>
              <a:rPr lang="en-US" dirty="0"/>
              <a:t> click </a:t>
            </a:r>
            <a:r>
              <a:rPr lang="en-US" b="1" dirty="0"/>
              <a:t>Offset Center </a:t>
            </a:r>
            <a:r>
              <a:rPr lang="en-US" dirty="0"/>
              <a:t>(second row, second option from the left).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To reproduce the background on this slide, do the following: 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Right-click the slide background area, and then click </a:t>
            </a:r>
            <a:r>
              <a:rPr lang="en-US" b="1" dirty="0"/>
              <a:t>Format Background</a:t>
            </a:r>
            <a:r>
              <a:rPr lang="en-US" dirty="0"/>
              <a:t>. In the </a:t>
            </a:r>
            <a:r>
              <a:rPr lang="en-US" b="1" dirty="0"/>
              <a:t>Format Background </a:t>
            </a:r>
            <a:r>
              <a:rPr lang="en-US" dirty="0"/>
              <a:t>dialog box, click </a:t>
            </a:r>
            <a:r>
              <a:rPr lang="en-US" b="1" dirty="0"/>
              <a:t>Fill</a:t>
            </a:r>
            <a:r>
              <a:rPr lang="en-US" dirty="0"/>
              <a:t> in the left pane, select </a:t>
            </a:r>
            <a:r>
              <a:rPr lang="en-US" b="1" dirty="0"/>
              <a:t>Gradient fill</a:t>
            </a:r>
            <a:r>
              <a:rPr lang="en-US" dirty="0"/>
              <a:t> in the </a:t>
            </a:r>
            <a:r>
              <a:rPr lang="en-US" b="1" dirty="0"/>
              <a:t>Fill</a:t>
            </a:r>
            <a:r>
              <a:rPr lang="en-US" dirty="0"/>
              <a:t> pane, and then do the following: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Type</a:t>
            </a:r>
            <a:r>
              <a:rPr lang="en-US" dirty="0"/>
              <a:t> list, select </a:t>
            </a:r>
            <a:r>
              <a:rPr lang="en-US" b="1" dirty="0"/>
              <a:t>Linear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Direction</a:t>
            </a:r>
            <a:r>
              <a:rPr lang="en-US" dirty="0"/>
              <a:t>, and then click </a:t>
            </a:r>
            <a:r>
              <a:rPr lang="en-US" b="1" dirty="0"/>
              <a:t>Linear</a:t>
            </a:r>
            <a:r>
              <a:rPr lang="en-US" dirty="0"/>
              <a:t> </a:t>
            </a:r>
            <a:r>
              <a:rPr lang="en-US" b="1" dirty="0"/>
              <a:t>Diagonal</a:t>
            </a:r>
            <a:r>
              <a:rPr lang="en-US" dirty="0"/>
              <a:t> (first row, first option from the left).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Angle</a:t>
            </a:r>
            <a:r>
              <a:rPr lang="en-US" dirty="0"/>
              <a:t> box, enter </a:t>
            </a:r>
            <a:r>
              <a:rPr lang="en-US" b="1" dirty="0"/>
              <a:t>45°</a:t>
            </a:r>
            <a:r>
              <a:rPr lang="en-US" dirty="0"/>
              <a:t>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Gradient stops</a:t>
            </a:r>
            <a:r>
              <a:rPr lang="en-US" dirty="0"/>
              <a:t>, click </a:t>
            </a:r>
            <a:r>
              <a:rPr lang="en-US" b="1" dirty="0"/>
              <a:t>Add</a:t>
            </a:r>
            <a:r>
              <a:rPr lang="en-US" dirty="0"/>
              <a:t> or </a:t>
            </a:r>
            <a:r>
              <a:rPr lang="en-US" b="1" dirty="0"/>
              <a:t>Remove</a:t>
            </a:r>
            <a:r>
              <a:rPr lang="en-US" dirty="0"/>
              <a:t> until two stops appear in the drop-down list.</a:t>
            </a:r>
          </a:p>
          <a:p>
            <a:pPr marL="227275" indent="-227275">
              <a:buFont typeface="+mj-lt"/>
              <a:buAutoNum type="arabicPeriod"/>
            </a:pPr>
            <a:r>
              <a:rPr lang="en-US" dirty="0"/>
              <a:t>Also under </a:t>
            </a:r>
            <a:r>
              <a:rPr lang="en-US" b="1" dirty="0"/>
              <a:t>Gradient stops</a:t>
            </a:r>
            <a:r>
              <a:rPr lang="en-US" dirty="0"/>
              <a:t>, customize the gradient stops that you added as follows: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Select </a:t>
            </a:r>
            <a:r>
              <a:rPr lang="en-US" b="1" dirty="0"/>
              <a:t>Stop 1 </a:t>
            </a:r>
            <a:r>
              <a:rPr lang="en-US" dirty="0"/>
              <a:t>from the list, and then do the following:</a:t>
            </a:r>
          </a:p>
          <a:p>
            <a:pPr marL="1136378" lvl="2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Stop position </a:t>
            </a:r>
            <a:r>
              <a:rPr lang="en-US" dirty="0"/>
              <a:t>box, enter </a:t>
            </a:r>
            <a:r>
              <a:rPr lang="en-US" b="1" dirty="0"/>
              <a:t>0%</a:t>
            </a:r>
            <a:r>
              <a:rPr lang="en-US" dirty="0"/>
              <a:t>.</a:t>
            </a:r>
          </a:p>
          <a:p>
            <a:pPr marL="1136378" lvl="2" indent="-227275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White, Background 1 </a:t>
            </a:r>
            <a:r>
              <a:rPr lang="en-US" dirty="0"/>
              <a:t>(first row, first option from the left).</a:t>
            </a:r>
          </a:p>
          <a:p>
            <a:pPr marL="681826" lvl="1" indent="-227275">
              <a:buFont typeface="Arial" pitchFamily="34" charset="0"/>
              <a:buChar char="•"/>
            </a:pPr>
            <a:r>
              <a:rPr lang="en-US" dirty="0"/>
              <a:t>Select </a:t>
            </a:r>
            <a:r>
              <a:rPr lang="en-US" b="1" dirty="0"/>
              <a:t>Stop 2 </a:t>
            </a:r>
            <a:r>
              <a:rPr lang="en-US" dirty="0"/>
              <a:t>from the list, and then do the following: </a:t>
            </a:r>
          </a:p>
          <a:p>
            <a:pPr marL="1136378" lvl="2" indent="-227275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Stop position </a:t>
            </a:r>
            <a:r>
              <a:rPr lang="en-US" dirty="0"/>
              <a:t>box, enter </a:t>
            </a:r>
            <a:r>
              <a:rPr lang="en-US" b="1" dirty="0"/>
              <a:t>100%</a:t>
            </a:r>
            <a:r>
              <a:rPr lang="en-US" dirty="0"/>
              <a:t>.</a:t>
            </a:r>
          </a:p>
          <a:p>
            <a:pPr marL="1136378" lvl="2" indent="-227275" defTabSz="909102">
              <a:buFont typeface="Arial" pitchFamily="34" charset="0"/>
              <a:buChar char="•"/>
              <a:defRPr/>
            </a:pPr>
            <a:r>
              <a:rPr lang="en-US" dirty="0"/>
              <a:t>Click the button next to </a:t>
            </a:r>
            <a:r>
              <a:rPr lang="en-US" b="1" dirty="0"/>
              <a:t>Color,</a:t>
            </a:r>
            <a:r>
              <a:rPr lang="en-US" dirty="0"/>
              <a:t> and then under </a:t>
            </a:r>
            <a:r>
              <a:rPr lang="en-US" b="1" dirty="0"/>
              <a:t>Theme Colors </a:t>
            </a:r>
            <a:r>
              <a:rPr lang="en-US" dirty="0"/>
              <a:t> click </a:t>
            </a:r>
            <a:r>
              <a:rPr lang="en-US" b="1" dirty="0"/>
              <a:t>White, Background 1</a:t>
            </a:r>
            <a:r>
              <a:rPr lang="en-US" dirty="0"/>
              <a:t>, </a:t>
            </a:r>
            <a:r>
              <a:rPr lang="en-US" b="1" dirty="0"/>
              <a:t>Darker 35% </a:t>
            </a:r>
            <a:r>
              <a:rPr lang="en-US" dirty="0"/>
              <a:t>(fifth row, first option from the left).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0919125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82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83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84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93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09251ECC-C0D3-4116-8BA7-3074B463D380}" type="slidenum">
              <a:rPr lang="en-US" sz="1200" b="0" smtClean="0">
                <a:solidFill>
                  <a:schemeClr val="tx1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85</a:t>
            </a:fld>
            <a:endParaRPr lang="th-TH" sz="1200" b="0" smtClean="0">
              <a:solidFill>
                <a:schemeClr val="tx1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93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defTabSz="914400" eaLnBrk="1" hangingPunct="1"/>
            <a:fld id="{09251ECC-C0D3-4116-8BA7-3074B463D380}" type="slidenum">
              <a:rPr lang="en-US" sz="1200" b="0" smtClean="0">
                <a:solidFill>
                  <a:schemeClr val="tx1"/>
                </a:solidFill>
                <a:latin typeface="Arial" pitchFamily="34" charset="0"/>
                <a:cs typeface="Cordia New" pitchFamily="34" charset="-34"/>
              </a:rPr>
              <a:pPr defTabSz="914400" eaLnBrk="1" hangingPunct="1"/>
              <a:t>86</a:t>
            </a:fld>
            <a:endParaRPr lang="th-TH" sz="1200" b="0" smtClean="0">
              <a:solidFill>
                <a:schemeClr val="tx1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93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09251ECC-C0D3-4116-8BA7-3074B463D380}" type="slidenum">
              <a:rPr lang="en-US" sz="1200" b="0" smtClean="0">
                <a:solidFill>
                  <a:prstClr val="black"/>
                </a:solidFill>
                <a:latin typeface="Arial" pitchFamily="34" charset="0"/>
                <a:cs typeface="Cordia New" pitchFamily="34" charset="-34"/>
              </a:rPr>
              <a:pPr eaLnBrk="1" hangingPunct="1"/>
              <a:t>87</a:t>
            </a:fld>
            <a:endParaRPr lang="th-TH" sz="1200" b="0" smtClean="0">
              <a:solidFill>
                <a:prstClr val="black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93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09251ECC-C0D3-4116-8BA7-3074B463D380}" type="slidenum">
              <a:rPr lang="en-US" sz="1200" b="0" smtClean="0">
                <a:solidFill>
                  <a:prstClr val="black"/>
                </a:solidFill>
                <a:latin typeface="Arial" pitchFamily="34" charset="0"/>
                <a:cs typeface="Cordia New" pitchFamily="34" charset="-34"/>
              </a:rPr>
              <a:pPr eaLnBrk="1" hangingPunct="1"/>
              <a:t>88</a:t>
            </a:fld>
            <a:endParaRPr lang="th-TH" sz="1200" b="0" smtClean="0">
              <a:solidFill>
                <a:prstClr val="black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89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90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91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11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92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93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94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95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83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D9FA9331-012A-4ACC-B8CF-9BA80CEBFEAA}" type="slidenum">
              <a:rPr lang="th-TH" sz="1200" b="0" smtClean="0">
                <a:solidFill>
                  <a:srgbClr val="000000"/>
                </a:solidFill>
                <a:latin typeface="Arial" pitchFamily="34" charset="0"/>
                <a:cs typeface="Cordia New" pitchFamily="34" charset="-34"/>
              </a:rPr>
              <a:pPr eaLnBrk="1" hangingPunct="1"/>
              <a:t>96</a:t>
            </a:fld>
            <a:endParaRPr lang="th-TH" sz="1200" b="0" smtClean="0">
              <a:solidFill>
                <a:srgbClr val="000000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93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09251ECC-C0D3-4116-8BA7-3074B463D380}" type="slidenum">
              <a:rPr lang="en-US" sz="1200" b="0" smtClean="0">
                <a:solidFill>
                  <a:prstClr val="black"/>
                </a:solidFill>
                <a:latin typeface="Arial" pitchFamily="34" charset="0"/>
                <a:cs typeface="Cordia New" pitchFamily="34" charset="-34"/>
              </a:rPr>
              <a:pPr eaLnBrk="1" hangingPunct="1"/>
              <a:t>97</a:t>
            </a:fld>
            <a:endParaRPr lang="th-TH" sz="1200" b="0" smtClean="0">
              <a:solidFill>
                <a:prstClr val="black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93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09251ECC-C0D3-4116-8BA7-3074B463D380}" type="slidenum">
              <a:rPr lang="en-US" sz="1200" b="0" smtClean="0">
                <a:solidFill>
                  <a:prstClr val="black"/>
                </a:solidFill>
                <a:latin typeface="Arial" pitchFamily="34" charset="0"/>
                <a:cs typeface="Cordia New" pitchFamily="34" charset="-34"/>
              </a:rPr>
              <a:pPr eaLnBrk="1" hangingPunct="1"/>
              <a:t>98</a:t>
            </a:fld>
            <a:endParaRPr lang="th-TH" sz="1200" b="0" smtClean="0">
              <a:solidFill>
                <a:prstClr val="black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93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09251ECC-C0D3-4116-8BA7-3074B463D380}" type="slidenum">
              <a:rPr lang="en-US" sz="1200" b="0" smtClean="0">
                <a:solidFill>
                  <a:prstClr val="black"/>
                </a:solidFill>
                <a:latin typeface="Arial" pitchFamily="34" charset="0"/>
                <a:cs typeface="Cordia New" pitchFamily="34" charset="-34"/>
              </a:rPr>
              <a:pPr eaLnBrk="1" hangingPunct="1"/>
              <a:t>99</a:t>
            </a:fld>
            <a:endParaRPr lang="th-TH" sz="1200" b="0" smtClean="0">
              <a:solidFill>
                <a:prstClr val="black"/>
              </a:solidFill>
              <a:latin typeface="Arial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5ED-9BC2-4009-8988-B6AD3F70BDDF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AF13-23D0-4A03-BA6D-07C17DF913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1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E6E9-605A-47D5-9B81-FC6EB8D63322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6DFA-5ACA-427C-B711-351CED961E8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872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2702-DA48-404D-A06D-3B49DDD955E4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2FAE-E07F-4B66-9035-EE6AF7D30C8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13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7416-605F-4436-AC92-E51CA79717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412-1E08-4607-9B3F-1A9F6ED08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01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7416-605F-4436-AC92-E51CA79717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412-1E08-4607-9B3F-1A9F6ED08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6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7416-605F-4436-AC92-E51CA79717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412-1E08-4607-9B3F-1A9F6ED08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6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7416-605F-4436-AC92-E51CA79717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412-1E08-4607-9B3F-1A9F6ED08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48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7416-605F-4436-AC92-E51CA79717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412-1E08-4607-9B3F-1A9F6ED08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6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7416-605F-4436-AC92-E51CA79717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412-1E08-4607-9B3F-1A9F6ED08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52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7416-605F-4436-AC92-E51CA79717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412-1E08-4607-9B3F-1A9F6ED08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23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7416-605F-4436-AC92-E51CA79717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412-1E08-4607-9B3F-1A9F6ED08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2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5454-A075-4CC7-9DFC-11C89B4E6C42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17BB-FA7B-407E-9649-AE8E53F935D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8223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7416-605F-4436-AC92-E51CA79717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412-1E08-4607-9B3F-1A9F6ED08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05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7416-605F-4436-AC92-E51CA79717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412-1E08-4607-9B3F-1A9F6ED08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2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7416-605F-4436-AC92-E51CA79717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412-1E08-4607-9B3F-1A9F6ED08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58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1733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3952-9A9B-48C7-BEC6-4F35F7A52FA9}" type="datetime1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03/11/58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9BF4-B6A2-427C-836E-B50E0D254842}" type="slidenum">
              <a:rPr lang="th-TH" alt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h-TH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94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1BE6-E996-49F0-8ECD-1AC99382760C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19BAE-5687-4A32-B2B3-06B3D017D035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64651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3952-9A9B-48C7-BEC6-4F35F7A52FA9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9BF4-B6A2-427C-836E-B50E0D254842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81234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D0442-8C23-4285-AB8C-6D0F679FAB40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9996C-5A2D-4109-A018-C0C04ABF2445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27829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A689-9606-4CB4-98BE-2D2ED2110442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F26A-1929-4B44-9A5B-89BEB41E9B71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73950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552F-E025-4158-B81C-71DBEAEBF861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B97B4-955A-41EB-A175-4BD3279BC728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4205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082A-81F8-4C06-AC84-5ED992DDC0F5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9855-26FD-4C37-906D-0A68A1E26DE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87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CC287-531E-4838-B64F-80F7E02C3119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0FFA-2B2B-4FB7-A7A0-875169AD1387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2875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850F-C862-4C99-A521-FFF03FE68DDE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F1661-4940-440E-AB5B-2E8FB02EA361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04071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DD2C-92F8-4BCE-BB46-B0FA88BB1801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B6CA6-992E-4332-85A8-193E7DABC6AF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81355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A37C-9D47-4FF7-92FF-D8ECF5D26ABF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10FBF-5B24-4A3C-BA7D-E8DBE5144584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333143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17A5-6C38-49EF-BCC6-292061C04E17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6EF60-0260-48F5-86D0-C550C3DC6DEA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00504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9B63-7A7C-469B-8FC4-B19264AD2C7B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50ECB-441C-4B54-9AA5-7E870275040E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33623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5217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3952-9A9B-48C7-BEC6-4F35F7A52FA9}" type="datetime1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03/11/58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9BF4-B6A2-427C-836E-B50E0D254842}" type="slidenum">
              <a:rPr lang="th-TH" alt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th-TH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5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C15A-E0A2-4233-A97A-02BF7811C8E8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F222-D608-4C28-B912-D5D4C7516E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831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5BFA-1FD0-4DE7-AFAF-7EC009687DFF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AFAD-EA6B-46C0-97C8-F0C6E1BDC0A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681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EF45-6B34-47E8-9C81-2585CE6EEFF5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2AFA4-F958-4BFF-8DF8-C89C855B1B4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033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D37A-DDC3-4419-9716-009B71A18173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64D5-51A0-40D5-85AA-596841449E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331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0FFD-0190-4DCE-A664-06773341D807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0147-DE3A-4718-B351-9C01F9ED74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437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F7C94-FF92-4F54-B85A-317BBFA723FF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6E75-942D-4DDA-BF07-C45299F3FF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904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 b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368C3DB-4CA2-4C78-A161-E363EECBA8B2}" type="datetime1">
              <a:rPr lang="th-TH"/>
              <a:pPr>
                <a:defRPr/>
              </a:pPr>
              <a:t>03/11/58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b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100F6FE-216B-4B49-BD26-53A8CC5C13E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charset="0"/>
          <a:ea typeface="MS PGothic" pitchFamily="34" charset="-128"/>
          <a:cs typeface="Angsana New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alibri" charset="0"/>
          <a:ea typeface="MS PGothic" pitchFamily="34" charset="-128"/>
          <a:cs typeface="Cordia New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4F127416-605F-4436-AC92-E51CA797178C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11/3/2015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2EC56412-1E08-4607-9B3F-1A9F6ED089DB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0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09FDB0C2-1F3D-4594-BC97-D21C5CE96C4E}" type="datetimeFigureOut">
              <a:rPr lang="en-US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11/3/2015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248A5C28-A9AF-48F7-A492-117CD84F551A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468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fld id="{18E99391-D2AD-4042-B513-059F6AD15786}" type="datetime1">
              <a:rPr lang="th-TH" b="0"/>
              <a:pPr>
                <a:buClrTx/>
                <a:buFontTx/>
                <a:buNone/>
                <a:defRPr/>
              </a:pPr>
              <a:t>03/11/58</a:t>
            </a:fld>
            <a:endParaRPr lang="th-TH" b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endParaRPr lang="th-TH" b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buClrTx/>
              <a:buFontTx/>
              <a:buNone/>
            </a:pPr>
            <a:fld id="{0D16F05B-AE71-4E03-B354-4ED543A524A3}" type="slidenum">
              <a:rPr lang="th-TH" altLang="en-US" b="0" smtClean="0">
                <a:cs typeface="Cordia New"/>
              </a:rPr>
              <a:pPr>
                <a:buClrTx/>
                <a:buFontTx/>
                <a:buNone/>
              </a:pPr>
              <a:t>‹#›</a:t>
            </a:fld>
            <a:endParaRPr lang="th-TH" altLang="en-US" b="0" smtClean="0"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78436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charset="0"/>
          <a:ea typeface="MS PGothic" pitchFamily="34" charset="-128"/>
          <a:cs typeface="Angsana New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alibri" charset="0"/>
          <a:ea typeface="MS PGothic" pitchFamily="34" charset="-128"/>
          <a:cs typeface="Cordia New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alibri" charset="0"/>
          <a:ea typeface="Cordia New" charset="0"/>
          <a:cs typeface="Cordia New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09FDB0C2-1F3D-4594-BC97-D21C5CE96C4E}" type="datetimeFigureOut">
              <a:rPr lang="en-US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11/3/2015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248A5C28-A9AF-48F7-A492-117CD84F551A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06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1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1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650" y="1293813"/>
            <a:ext cx="6457950" cy="3214687"/>
          </a:xfrm>
        </p:spPr>
        <p:txBody>
          <a:bodyPr/>
          <a:lstStyle/>
          <a:p>
            <a:pPr algn="l" eaLnBrk="1" hangingPunct="1">
              <a:lnSpc>
                <a:spcPts val="43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T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HAILAND</a:t>
            </a:r>
            <a:b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ROFESSIONAL</a:t>
            </a:r>
            <a:b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Q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UALIFICATION</a:t>
            </a:r>
            <a:b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I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NSTITUTE</a:t>
            </a:r>
            <a:r>
              <a:rPr lang="th-TH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th-TH" sz="48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600" dirty="0" smtClean="0">
                <a:solidFill>
                  <a:srgbClr val="BFBFBF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Public Organization)</a:t>
            </a:r>
            <a:endParaRPr lang="th-TH" sz="2600" dirty="0">
              <a:solidFill>
                <a:schemeClr val="bg1">
                  <a:lumMod val="75000"/>
                </a:schemeClr>
              </a:solidFill>
              <a:latin typeface="Arial" charset="0"/>
              <a:ea typeface="ＭＳ Ｐゴシック" charset="0"/>
              <a:cs typeface="BrowalliaUPC" charset="0"/>
            </a:endParaRPr>
          </a:p>
        </p:txBody>
      </p:sp>
      <p:sp>
        <p:nvSpPr>
          <p:cNvPr id="3075" name="ชื่อเรื่อง 1"/>
          <p:cNvSpPr txBox="1">
            <a:spLocks/>
          </p:cNvSpPr>
          <p:nvPr/>
        </p:nvSpPr>
        <p:spPr bwMode="auto">
          <a:xfrm>
            <a:off x="755650" y="327025"/>
            <a:ext cx="760253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>
              <a:lnSpc>
                <a:spcPts val="4800"/>
              </a:lnSpc>
              <a:buClrTx/>
              <a:buFontTx/>
              <a:buNone/>
            </a:pPr>
            <a:r>
              <a:rPr lang="th-TH" sz="4200" b="0">
                <a:solidFill>
                  <a:schemeClr val="bg1"/>
                </a:solidFill>
              </a:rPr>
              <a:t>สถาบันคุณวุฒิวิชาชีพ (องค์การมหาชน)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69950" y="1293813"/>
            <a:ext cx="5400675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7" name="Picture 3" descr="TPQI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22383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6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0" y="560388"/>
            <a:ext cx="9145588" cy="111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22009"/>
            <a:ext cx="9144793" cy="1056738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618344" y="92608"/>
            <a:ext cx="822960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>
              <a:buClrTx/>
              <a:buFontTx/>
              <a:buNone/>
            </a:pPr>
            <a:r>
              <a:rPr lang="th-TH" sz="540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ประโยชน์จาก</a:t>
            </a:r>
            <a:r>
              <a:rPr lang="th-TH" sz="540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ระบบคุณวุฒิวิชาชีพ</a:t>
            </a:r>
            <a:endParaRPr lang="th-TH" sz="540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09"/>
            <a:ext cx="713294" cy="1056738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133600" y="1589871"/>
            <a:ext cx="4705350" cy="4705350"/>
            <a:chOff x="2286000" y="762000"/>
            <a:chExt cx="4705350" cy="4705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42" name="Teardrop 41"/>
            <p:cNvSpPr/>
            <p:nvPr/>
          </p:nvSpPr>
          <p:spPr>
            <a:xfrm rot="5400000">
              <a:off x="228600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2400" b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440274" y="916274"/>
              <a:ext cx="1928422" cy="1928422"/>
            </a:xfrm>
            <a:prstGeom prst="ellipse">
              <a:avLst/>
            </a:prstGeom>
            <a:solidFill>
              <a:srgbClr val="5E7B2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th-TH" sz="3600" dirty="0">
                  <a:solidFill>
                    <a:prstClr val="white">
                      <a:lumMod val="95000"/>
                    </a:prstClr>
                  </a:solidFill>
                  <a:latin typeface="TH SarabunPSK" pitchFamily="34" charset="-34"/>
                  <a:cs typeface="TH SarabunPSK" pitchFamily="34" charset="-34"/>
                </a:rPr>
                <a:t>สถานประกอบการ</a:t>
              </a:r>
              <a:endParaRPr lang="en-US" sz="3600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" name="Teardrop 43"/>
            <p:cNvSpPr/>
            <p:nvPr/>
          </p:nvSpPr>
          <p:spPr>
            <a:xfrm>
              <a:off x="228600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2400" b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440274" y="3384654"/>
              <a:ext cx="1928422" cy="192842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th-TH" sz="3200" dirty="0">
                  <a:solidFill>
                    <a:prstClr val="white"/>
                  </a:solidFill>
                  <a:latin typeface="TH SarabunPSK" pitchFamily="34" charset="-34"/>
                  <a:cs typeface="TH SarabunPSK" pitchFamily="34" charset="-34"/>
                </a:rPr>
                <a:t>สถาบัน การศึกษา</a:t>
              </a:r>
              <a:endParaRPr lang="en-US" sz="32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6" name="Teardrop 45"/>
            <p:cNvSpPr/>
            <p:nvPr/>
          </p:nvSpPr>
          <p:spPr>
            <a:xfrm rot="16200000">
              <a:off x="475438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2400" b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908654" y="3384654"/>
              <a:ext cx="1928422" cy="192842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th-TH" sz="4000" dirty="0">
                  <a:solidFill>
                    <a:prstClr val="white">
                      <a:lumMod val="95000"/>
                    </a:prstClr>
                  </a:solidFill>
                  <a:latin typeface="TH SarabunPSK" pitchFamily="34" charset="-34"/>
                  <a:cs typeface="TH SarabunPSK" pitchFamily="34" charset="-34"/>
                </a:rPr>
                <a:t>ประเทศ</a:t>
              </a:r>
              <a:endParaRPr lang="en-US" sz="4000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475438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2400" b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908654" y="916274"/>
              <a:ext cx="1928422" cy="192842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th-TH" sz="3600" dirty="0" smtClean="0">
                  <a:solidFill>
                    <a:prstClr val="white">
                      <a:lumMod val="95000"/>
                    </a:prstClr>
                  </a:solidFill>
                  <a:latin typeface="TH SarabunPSK" pitchFamily="34" charset="-34"/>
                  <a:cs typeface="TH SarabunPSK" pitchFamily="34" charset="-34"/>
                </a:rPr>
                <a:t>ผู้ประกอบวิชาชีพ</a:t>
              </a:r>
              <a:endParaRPr lang="en-US" sz="3600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500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00125" y="1571625"/>
            <a:ext cx="4786313" cy="2643188"/>
          </a:xfrm>
        </p:spPr>
        <p:txBody>
          <a:bodyPr/>
          <a:lstStyle/>
          <a:p>
            <a:pPr algn="l" eaLnBrk="1" hangingPunct="1">
              <a:lnSpc>
                <a:spcPts val="4800"/>
              </a:lnSpc>
            </a:pPr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6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HANK YO</a:t>
            </a:r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6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th-TH" sz="6600" b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1071563" y="1500188"/>
            <a:ext cx="4643437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1000125" y="1214438"/>
            <a:ext cx="5000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lnSpc>
                <a:spcPts val="48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14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THAILAND PROFESSIONAL QUALIFICATION INSTITUTE</a:t>
            </a:r>
            <a:br>
              <a:rPr lang="en-US" sz="1400" b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th-TH" sz="1400" b="0" dirty="0">
              <a:solidFill>
                <a:schemeClr val="bg1"/>
              </a:solidFill>
              <a:latin typeface="Arial" pitchFamily="34" charset="0"/>
              <a:ea typeface="+mj-ea"/>
              <a:cs typeface="BrowalliaUPC" pitchFamily="34" charset="-3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ประโยชน์ของมาตรฐานอาชีพและคุณวุฒิวิชาชีพ</a:t>
            </a: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784" y="1484784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สำหรับผู้ประกอบวิชาชีพ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สามารถปฏิบัติงานได้มาตรฐานระดับชาติหรือนานาชาติ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ไต่ระดับตามมาตรฐานอาชีพเพื่อเส้นความก้าวหน้าในวิชาชีพ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มีความมั่นใจในการกำหนดแนวทางการพัฒนาตนเองอย่างต่อเนื่อง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สร้างคุณค่า ความดีความชอบในการปฏิบัติงาน จากการพัฒนาตนเองอย่างต่อเนื่อง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พึงพอใจในผลงาน เพราะเห็นคุณค่าของการทำงาน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ใช้ประสบการณ์วิชาชีพที่มีอยู่เพื่อขอรับรอง ให้ได้คุณวุฒิวิชาชีพ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ใช้คุณวุฒิวิชาชีพได้ได้มา เพื่อขอเทียบโอน และเทียบเคียงคุณวุฒิอื่นๆ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รักในอาชีพ ในงานที่ทำ สร้างเกียรติภูมิ และภาคภูมิใจในวิชาชีพ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45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ประโยชน์ของมาตรฐานอาชีพและคุณวุฒิวิชาชีพ</a:t>
            </a: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784" y="1484784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สำหรับผู้ประกอบการ องค์กรนายจ้าง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ใช้มาตรฐานอาชีพและคุณวุฒิวิชาชีพในการสรรหาบุคลากรที่มีสมรรถนะตรงงาน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ใช้มาตรฐานอาชีพในการกำหนดค่าตอบแทนตามสมรรถนะ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ใช้มาตรฐานอาชีพในการประเมินผลงาน และส่งเสริมฐานะการงานของลูกจ้าง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ใช้มาตรฐานอาชีพเป็นแนวทางในการพัฒนาสมรรถนะงานของลูกจ้าง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ปรับปรุงยกระดับมาตรฐานการทำงานเพื่อการพัฒนาธุรกิจ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พัฒนาหลักสูตรการฝึกอบรมในองค์กร เพื่อพัฒนาธุรกิจด้วยฐานกำลังคน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บริหารจัดการองค์กรได้มีประสิทธิภาพมากขึ้น คุณภาพงานสูงขึ้น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พัฒนาผลิตภาพของคน พัฒนาคุณภาพผลิตภัณฑ์และบริการ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ลดต้นทุนการผลิตเพราะบุคลากรมีประสิทธฺภาพการทำงานสูงขึ้น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ใช้มาตรฐานอาชีพเป็นฐานในการ </a:t>
            </a:r>
            <a:r>
              <a:rPr lang="en-US" dirty="0" smtClean="0">
                <a:solidFill>
                  <a:prstClr val="black"/>
                </a:solidFill>
              </a:rPr>
              <a:t>Benchmarking </a:t>
            </a:r>
            <a:r>
              <a:rPr lang="th-TH" dirty="0" smtClean="0">
                <a:solidFill>
                  <a:prstClr val="black"/>
                </a:solidFill>
              </a:rPr>
              <a:t>ภายใน หรือกับองค์กรอื่น</a:t>
            </a:r>
          </a:p>
        </p:txBody>
      </p:sp>
    </p:spTree>
    <p:extLst>
      <p:ext uri="{BB962C8B-B14F-4D97-AF65-F5344CB8AC3E}">
        <p14:creationId xmlns:p14="http://schemas.microsoft.com/office/powerpoint/2010/main" val="2368724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ประโยชน์ของมาตรฐานอาชีพและคุณวุฒิวิชาชีพ</a:t>
            </a: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844824"/>
            <a:ext cx="85194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สำหรับกลุ่มเจ้าของอาชีพและองค์กรวิชาชีพ</a:t>
            </a:r>
            <a:endParaRPr lang="th-TH" dirty="0">
              <a:solidFill>
                <a:prstClr val="black"/>
              </a:solidFill>
            </a:endParaRPr>
          </a:p>
          <a:p>
            <a:pPr algn="thaiDist"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	</a:t>
            </a:r>
            <a:r>
              <a:rPr lang="th-TH" dirty="0" smtClean="0">
                <a:solidFill>
                  <a:prstClr val="black"/>
                </a:solidFill>
              </a:rPr>
              <a:t>กลุ่มอาชีพและองค์กรวิชาชีพ ร่วมกับองค์กรนายจ้าง ในฐานะหุ้นส่วน ผู้รับผลประโยชน์ ในการร่วมกันพัฒนามาตรฐานอาชีพสำหรับกลุ่มธุรกิจอุตสาหกรรม ที่ประกอบอาชีพเดียวกัน ด้วยการกำหนด ทบทวน พัฒนา รักษาไว้ ซึ่งมาตรฐานอาชีพที่เป็นที่ยอมรับร่วมกัน ให้ทันต่อการเปลี่ยนแปลงของระบบเศรษฐกิจ สังคม เทคโนโลยี และกฏระเบียนใหม่ๆ เพื่อรักษาไว้ซึ่งประโยชน์ของกลุ่ม</a:t>
            </a:r>
            <a:endParaRPr lang="th-TH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5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ประโยชน์ของมาตรฐานอาชีพและคุณวุฒิวิชาชีพ</a:t>
            </a: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784" y="1484784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สำหรับหน่วยงานการศึกษาและผลิตกำลังคน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พัฒนาหลักสูตรการเรียนการสอน และฝึกอบรม บนพื้นฐานสมรรถนะมาตรฐานอาชีพ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กำหนดคุณวุฒิที่มอบให้ สอดคล้องกับมาตรฐานอาชีพ และคุณวุฒิวิชาชีพ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พัฒนาระบบการรับรองได้สอดคล้องกับมาตรฐานอาชีพเพื่อกำหนดคุณวุฒิวิชาชีพ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พัฒนาระบบการประเมินได้สอดคล้องกับสมรรถนะการทำงานจริง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ใช้มาตรฐานอาชีพ ในการพัฒนาสื่อการสอน รูปแบบการอบรม และเครื่องมือประเมินที่หลากหลาย</a:t>
            </a:r>
          </a:p>
        </p:txBody>
      </p:sp>
    </p:spTree>
    <p:extLst>
      <p:ext uri="{BB962C8B-B14F-4D97-AF65-F5344CB8AC3E}">
        <p14:creationId xmlns:p14="http://schemas.microsoft.com/office/powerpoint/2010/main" val="3407042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ประโยชน์ของมาตรฐานอาชีพและคุณวุฒิวิชาชีพ</a:t>
            </a: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784" y="1484784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สำหรับประเทศชาติ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เพิ่มขีดความสามารถในการแข่งขันกับนานาชาติ ด้วยฐานกำลังคน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มีมาตรฐานอาชีพเป็นเกณฑ์ในการกำหนดทิศทางการพัฒนาประเทศ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สร้างผลิตภาพกำลังคน เพิ่มผลิตภาพเศรษฐกิจ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ส่งเสริมให้ประชาชนเกิดการเรียนรู้ตลอดชีวิต จากประสบการณ์วิชาชีพ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รักษากำลังคนให้อยู่ในระบบการทำงานสร้าง</a:t>
            </a:r>
            <a:r>
              <a:rPr lang="en-US" dirty="0" smtClean="0">
                <a:solidFill>
                  <a:prstClr val="black"/>
                </a:solidFill>
              </a:rPr>
              <a:t> GDP</a:t>
            </a:r>
            <a:r>
              <a:rPr lang="th-TH" dirty="0" smtClean="0">
                <a:solidFill>
                  <a:prstClr val="black"/>
                </a:solidFill>
              </a:rPr>
              <a:t> ให้ประเทศ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สร้างค่านิยมการเรียน “</a:t>
            </a:r>
            <a:r>
              <a:rPr lang="th-TH" u="sng" dirty="0" smtClean="0">
                <a:solidFill>
                  <a:prstClr val="black"/>
                </a:solidFill>
              </a:rPr>
              <a:t>เพื่อการทำงาน</a:t>
            </a:r>
            <a:r>
              <a:rPr lang="th-TH" dirty="0" smtClean="0">
                <a:solidFill>
                  <a:prstClr val="black"/>
                </a:solidFill>
              </a:rPr>
              <a:t>” มากกว่าการเรียน “</a:t>
            </a:r>
            <a:r>
              <a:rPr lang="th-TH" u="sng" dirty="0" smtClean="0">
                <a:solidFill>
                  <a:prstClr val="black"/>
                </a:solidFill>
              </a:rPr>
              <a:t>ให้ได้ปริญญาสูงๆ</a:t>
            </a:r>
            <a:r>
              <a:rPr lang="th-TH" dirty="0" smtClean="0">
                <a:solidFill>
                  <a:prstClr val="black"/>
                </a:solidFill>
              </a:rPr>
              <a:t>”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th-TH" dirty="0" smtClean="0">
                <a:solidFill>
                  <a:prstClr val="black"/>
                </a:solidFill>
              </a:rPr>
              <a:t>ส่งเสริมให้นำประสบกาณ์วิชาชีพมารับรองให้ได้คุณวุฒิวิชาชีพ เพื่อประโยชน์ในการเคลื่อนย้าย แรงงานฝีมือ และนักวิชาชีพเสรีในอาเซียน</a:t>
            </a:r>
          </a:p>
        </p:txBody>
      </p:sp>
    </p:spTree>
    <p:extLst>
      <p:ext uri="{BB962C8B-B14F-4D97-AF65-F5344CB8AC3E}">
        <p14:creationId xmlns:p14="http://schemas.microsoft.com/office/powerpoint/2010/main" val="1340117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/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 dirty="0"/>
            </a:p>
          </p:txBody>
        </p:sp>
      </p:grpSp>
      <p:sp>
        <p:nvSpPr>
          <p:cNvPr id="16387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FE9AE9D0-C384-4802-8592-D4E2543274B9}" type="slidenum">
              <a:rPr lang="en-US" sz="2400" b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pPr eaLnBrk="1" hangingPunct="1"/>
              <a:t>16</a:t>
            </a:fld>
            <a:endParaRPr lang="th-TH" sz="2400" b="0" smtClean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638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66688"/>
            <a:ext cx="3382963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2771775" y="1196975"/>
            <a:ext cx="619283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th-TH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กรอบคุณวุฒิวิชาชีพแห่งชาติ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200" dirty="0">
                <a:solidFill>
                  <a:schemeClr val="tx1"/>
                </a:solidFill>
              </a:rPr>
              <a:t>ระบบการจัด</a:t>
            </a:r>
            <a:r>
              <a:rPr lang="th-TH" sz="3200" u="sng" dirty="0">
                <a:solidFill>
                  <a:schemeClr val="tx1"/>
                </a:solidFill>
              </a:rPr>
              <a:t>หมวดหมู่ของอาชีพ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มาตรฐานอาชีพ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หน่วยรับรอง </a:t>
            </a:r>
            <a:r>
              <a:rPr lang="th-TH" sz="3200" dirty="0">
                <a:solidFill>
                  <a:schemeClr val="tx1"/>
                </a:solidFill>
              </a:rPr>
              <a:t>ศูนย์ทดสอบ และ ศูนย์ฝึกอบรม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กระบวนการประกันคุณภาพคุณวุฒิวิชาชีพ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200" dirty="0">
                <a:solidFill>
                  <a:schemeClr val="tx1"/>
                </a:solidFill>
              </a:rPr>
              <a:t>การเชื่อมโยง</a:t>
            </a:r>
            <a:r>
              <a:rPr lang="th-TH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กรอบคุณวุฒิ</a:t>
            </a:r>
            <a:r>
              <a:rPr lang="th-TH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วิชาชีพ</a:t>
            </a:r>
            <a:r>
              <a:rPr lang="th-TH" sz="3200" dirty="0" smtClean="0">
                <a:solidFill>
                  <a:schemeClr val="tx1"/>
                </a:solidFill>
              </a:rPr>
              <a:t>ของ</a:t>
            </a:r>
            <a:r>
              <a:rPr lang="th-TH" sz="3200" dirty="0">
                <a:solidFill>
                  <a:schemeClr val="tx1"/>
                </a:solidFill>
              </a:rPr>
              <a:t>ไทยกับ</a:t>
            </a:r>
            <a:r>
              <a:rPr lang="th-TH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กรอบอ้างอิงคุณวุฒิ</a:t>
            </a:r>
            <a:r>
              <a:rPr lang="th-TH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อาเซียน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th-TH" sz="3200" dirty="0">
                <a:solidFill>
                  <a:schemeClr val="tx1"/>
                </a:solidFill>
              </a:rPr>
              <a:t>ฐานข้อมูลคุณวุฒิวิชาชีพและระบบสารสนเทศใน</a:t>
            </a:r>
            <a:r>
              <a:rPr lang="th-TH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การบริหารฐานข้อมูล</a:t>
            </a:r>
            <a:r>
              <a:rPr lang="th-TH" sz="3200" dirty="0">
                <a:solidFill>
                  <a:schemeClr val="tx1"/>
                </a:solidFill>
              </a:rPr>
              <a:t>และคุณวุฒิวิชาชีพ</a:t>
            </a:r>
          </a:p>
        </p:txBody>
      </p:sp>
      <p:sp>
        <p:nvSpPr>
          <p:cNvPr id="2" name="Rectangle 1"/>
          <p:cNvSpPr/>
          <p:nvPr/>
        </p:nvSpPr>
        <p:spPr>
          <a:xfrm>
            <a:off x="3436964" y="166688"/>
            <a:ext cx="47577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5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ระบบคุณวุฒิวิชาชีพ</a:t>
            </a:r>
            <a:endParaRPr lang="en-US" sz="5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88667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44624"/>
            <a:ext cx="6779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กรอบคุณวุฒิวิชาชีพแห่งชาติ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Professional Qualification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Framework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484784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คำอธิบาย บรรยาย ลักษณะงานในอาชีพ ที่ใช้จำแนก </a:t>
            </a: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สมรรถนะวิชาชีพ </a:t>
            </a:r>
            <a:r>
              <a:rPr lang="th-TH" sz="3200" dirty="0" smtClean="0">
                <a:solidFill>
                  <a:schemeClr val="tx1"/>
                </a:solidFill>
              </a:rPr>
              <a:t>หรือขอบเขตการปฏิบัติงานในอาชีพสำหรับคนๆ </a:t>
            </a:r>
            <a:r>
              <a:rPr lang="th-TH" sz="3200" i="1" dirty="0" smtClean="0">
                <a:solidFill>
                  <a:schemeClr val="tx1"/>
                </a:solidFill>
              </a:rPr>
              <a:t>หนึ่ง </a:t>
            </a:r>
            <a:r>
              <a:rPr lang="th-TH" sz="3200" i="1" u="sng" dirty="0" smtClean="0">
                <a:solidFill>
                  <a:schemeClr val="tx1"/>
                </a:solidFill>
              </a:rPr>
              <a:t>เพื่อใช้เป็นเกณฑ์ในแบ่งระดับตามผลลัพธ์ของงาน</a:t>
            </a:r>
            <a:r>
              <a:rPr lang="th-TH" sz="3200" dirty="0" smtClean="0">
                <a:solidFill>
                  <a:schemeClr val="tx1"/>
                </a:solidFill>
              </a:rPr>
              <a:t> ตามผลผลิตที่ต้องการจากผลปฏิบัติ ตามความยากง่ายของงาน ตามความซับซ้อนของงาน ตามขอบเขตความรับผิดชอบต่อผลลัพธ์ของงาน </a:t>
            </a:r>
            <a:r>
              <a:rPr lang="th-TH" sz="3200" dirty="0">
                <a:solidFill>
                  <a:schemeClr val="tx1"/>
                </a:solidFill>
              </a:rPr>
              <a:t>เพื่อให้เห็นแนวทางการพัฒนา</a:t>
            </a:r>
            <a:r>
              <a:rPr lang="th-TH" sz="3200" dirty="0" smtClean="0">
                <a:solidFill>
                  <a:schemeClr val="tx1"/>
                </a:solidFill>
              </a:rPr>
              <a:t>ตนเองในงานอาชีพ จากระดับเริ่มต้น ไปสู่ระดับสูงสุดของงานอาชีพ โดยกำหนดให้เป็นคุณวุฒิตามสมรรถนะวิชาชีพ เรียกว่า </a:t>
            </a: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คุณวุฒิวิชาชีพ</a:t>
            </a: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037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952" y="1424965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 typeface="Arial" pitchFamily="34" charset="0"/>
              <a:buNone/>
            </a:pPr>
            <a:r>
              <a:rPr lang="th-TH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จุดประสงค์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	คำอธิบาย</a:t>
            </a:r>
            <a:r>
              <a:rPr lang="th-TH" dirty="0">
                <a:solidFill>
                  <a:prstClr val="black"/>
                </a:solidFill>
              </a:rPr>
              <a:t>ระดับคุณวุฒิวิชาชีพเพื่อเป็นเครื่องมือในการกำหนดระดับ สมรรถนะตามมาตรฐานอาชีพ โดยจะกำหนดระดับ สมรรถนะให้ตรงกับระดับความยากง่ายของระดับคุณวุฒิวิชาชีพ โดยการจัดมาตรฐานอาชีพจะต้องใช้ข้อความในกรอบคุณวุฒิวิชาชีพนี้เป็นข้อมูลในการจัดระดับคุณวุฒิวิชาชีพของแต่ละสาขา</a:t>
            </a:r>
            <a:r>
              <a:rPr lang="th-TH" dirty="0" smtClean="0">
                <a:solidFill>
                  <a:prstClr val="black"/>
                </a:solidFill>
              </a:rPr>
              <a:t>อาชีพ</a:t>
            </a:r>
          </a:p>
          <a:p>
            <a:pPr algn="thaiDist">
              <a:buFont typeface="Arial" pitchFamily="34" charset="0"/>
              <a:buNone/>
            </a:pPr>
            <a:endParaRPr lang="th-TH" dirty="0" smtClean="0">
              <a:solidFill>
                <a:prstClr val="black"/>
              </a:solidFill>
            </a:endParaRPr>
          </a:p>
          <a:p>
            <a:pPr algn="thaiDist"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ขอบเขตคุณวุฒิวิชาชีพ</a:t>
            </a:r>
            <a:endParaRPr lang="th-TH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	คำอธิบาย</a:t>
            </a:r>
            <a:r>
              <a:rPr lang="th-TH" dirty="0">
                <a:solidFill>
                  <a:prstClr val="black"/>
                </a:solidFill>
              </a:rPr>
              <a:t>ทั่วไปในกรอบคุณวุฒิวิชาชีพนี้เป็นคำอธิบายที่เป็นกลางมิได้อธิบายถึงอาชีพใดอาชีพหนึ่งโดย</a:t>
            </a:r>
            <a:r>
              <a:rPr lang="th-TH" dirty="0" smtClean="0">
                <a:solidFill>
                  <a:prstClr val="black"/>
                </a:solidFill>
              </a:rPr>
              <a:t>เฉพาะเจาะจง โดยพิจารณาตามผลลัพธ์ของสมรรถนะวิชาชีพ ได้แก่ </a:t>
            </a:r>
            <a:r>
              <a:rPr lang="th-TH" i="1" u="sng" dirty="0">
                <a:solidFill>
                  <a:prstClr val="black"/>
                </a:solidFill>
              </a:rPr>
              <a:t>การ</a:t>
            </a:r>
            <a:r>
              <a:rPr lang="th-TH" i="1" u="sng" dirty="0" smtClean="0">
                <a:solidFill>
                  <a:prstClr val="black"/>
                </a:solidFill>
              </a:rPr>
              <a:t>ประยุกต์ใช้ ความรู้ ทักษะ ผลผลิต นวัตกรรม และความรับผิดชอบ</a:t>
            </a:r>
            <a:endParaRPr lang="en-US" i="1" u="sng" dirty="0">
              <a:solidFill>
                <a:prstClr val="black"/>
              </a:solidFill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75656" y="44624"/>
            <a:ext cx="6779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กรอบคุณวุฒิวิชาชีพแห่งชาติ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Professional Qualification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Framework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9925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44624"/>
            <a:ext cx="6779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กรอบคุณวุฒิวิชาชีพแห่งชาติ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Professional Qualification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Framework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45021" y="1484313"/>
            <a:ext cx="8647459" cy="4465637"/>
            <a:chOff x="245021" y="1484313"/>
            <a:chExt cx="8647459" cy="4465637"/>
          </a:xfrm>
        </p:grpSpPr>
        <p:sp>
          <p:nvSpPr>
            <p:cNvPr id="8" name="Rounded Rectangle 7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Qualification of Vocational Competence 1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1371" y="4724400"/>
              <a:ext cx="1584325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058988" y="4724400"/>
              <a:ext cx="6833492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Qualification of Vocational Competence 2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5021" y="4076700"/>
              <a:ext cx="1584325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51050" y="4076700"/>
              <a:ext cx="6841430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</a:t>
              </a:r>
              <a:r>
                <a:rPr lang="en-US" sz="1800" b="1" dirty="0" smtClean="0">
                  <a:solidFill>
                    <a:prstClr val="black"/>
                  </a:solidFill>
                </a:rPr>
                <a:t>Diploma Qualification </a:t>
              </a:r>
              <a:r>
                <a:rPr lang="en-US" sz="1800" b="1" dirty="0">
                  <a:solidFill>
                    <a:prstClr val="black"/>
                  </a:solidFill>
                </a:rPr>
                <a:t>of Vocational Competence 3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5021" y="3429000"/>
              <a:ext cx="1584325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051050" y="3429000"/>
              <a:ext cx="6841430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 Advanced Diploma Qualification of </a:t>
              </a:r>
              <a:r>
                <a:rPr lang="en-US" sz="1800" b="1" dirty="0" smtClean="0">
                  <a:solidFill>
                    <a:prstClr val="black"/>
                  </a:solidFill>
                </a:rPr>
                <a:t>Vocational Competence  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5021" y="2781300"/>
              <a:ext cx="1584325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051050" y="2781300"/>
              <a:ext cx="6841430" cy="57626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Qualification of Professional Competence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45021" y="2133600"/>
              <a:ext cx="1584325" cy="57467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051050" y="2133600"/>
              <a:ext cx="6841430" cy="57467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Qualification of Higher Professional Competence 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45021" y="1484313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051050" y="1484313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National Qualification of Advanced Professional Competence 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3733800" y="332656"/>
            <a:ext cx="6400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ClrTx/>
              <a:buFontTx/>
              <a:buNone/>
              <a:defRPr/>
            </a:pPr>
            <a:r>
              <a:rPr lang="th-TH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สถาบันคุณวุฒิวิชาชีพ </a:t>
            </a:r>
            <a:endParaRPr lang="th-TH" sz="480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lnSpc>
                <a:spcPct val="80000"/>
              </a:lnSpc>
              <a:buClrTx/>
              <a:buFontTx/>
              <a:buNone/>
              <a:defRPr/>
            </a:pPr>
            <a:r>
              <a:rPr lang="en-US" sz="32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(</a:t>
            </a:r>
            <a:r>
              <a:rPr lang="th-TH" sz="32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องค์การมหาชน)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Thailand  Professional  Qualification  Institute : </a:t>
            </a:r>
            <a:r>
              <a:rPr lang="en-US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TPQI</a:t>
            </a:r>
            <a:r>
              <a:rPr lang="th-TH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	</a:t>
            </a:r>
            <a:endParaRPr lang="en-US" sz="22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362200" y="2085256"/>
            <a:ext cx="6324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3" descr="TPQI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2656"/>
            <a:ext cx="1452253" cy="13720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810000" y="3048000"/>
            <a:ext cx="487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ClrTx/>
              <a:buFontTx/>
              <a:buNone/>
              <a:defRPr/>
            </a:pPr>
            <a:endParaRPr lang="th-TH" b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pic>
        <p:nvPicPr>
          <p:cNvPr id="13" name="Picture 12" descr="Screen Shot 2557-08-25 at 1.38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8" y="0"/>
            <a:ext cx="19812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78720" y="2138140"/>
            <a:ext cx="5993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Outline of Presentation</a:t>
            </a:r>
            <a:endParaRPr lang="th-TH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1122" y="2902292"/>
            <a:ext cx="6305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200" dirty="0" smtClean="0">
                <a:solidFill>
                  <a:schemeClr val="tx1"/>
                </a:solidFill>
              </a:rPr>
              <a:t>ระบบคุณวุฒิวิชาชีพในประเทศไทย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solidFill>
                  <a:schemeClr val="tx1"/>
                </a:solidFill>
              </a:rPr>
              <a:t>กรอบคุณวุฒิวิชาชีพแห่งชาติ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 smtClean="0">
                <a:solidFill>
                  <a:schemeClr val="tx1"/>
                </a:solidFill>
              </a:rPr>
              <a:t>ลักษณะเงื่อนไขและขอบเขตการ</a:t>
            </a:r>
            <a:r>
              <a:rPr lang="th-TH" sz="3200" dirty="0" smtClean="0">
                <a:solidFill>
                  <a:schemeClr val="tx1"/>
                </a:solidFill>
              </a:rPr>
              <a:t>ดำเนินการ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 smtClean="0">
                <a:solidFill>
                  <a:schemeClr val="tx1"/>
                </a:solidFill>
              </a:rPr>
              <a:t>การ</a:t>
            </a:r>
            <a:r>
              <a:rPr lang="th-TH" sz="3200" dirty="0" smtClean="0">
                <a:solidFill>
                  <a:schemeClr val="tx1"/>
                </a:solidFill>
              </a:rPr>
              <a:t>พัฒนามาตรฐาน</a:t>
            </a:r>
            <a:r>
              <a:rPr lang="th-TH" sz="3200" dirty="0" smtClean="0">
                <a:solidFill>
                  <a:schemeClr val="tx1"/>
                </a:solidFill>
              </a:rPr>
              <a:t>อาชีพ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200" dirty="0" smtClean="0">
                <a:solidFill>
                  <a:schemeClr val="tx1"/>
                </a:solidFill>
              </a:rPr>
              <a:t>การ</a:t>
            </a:r>
            <a:r>
              <a:rPr lang="th-TH" sz="3200" dirty="0" smtClean="0">
                <a:solidFill>
                  <a:schemeClr val="tx1"/>
                </a:solidFill>
              </a:rPr>
              <a:t>จัดคุณวุฒิ</a:t>
            </a:r>
            <a:r>
              <a:rPr lang="th-TH" sz="3200" dirty="0" smtClean="0">
                <a:solidFill>
                  <a:schemeClr val="tx1"/>
                </a:solidFill>
              </a:rPr>
              <a:t>วิชาชีพ</a:t>
            </a:r>
            <a:endParaRPr lang="th-TH" sz="32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200" dirty="0" smtClean="0">
                <a:solidFill>
                  <a:schemeClr val="tx1"/>
                </a:solidFill>
              </a:rPr>
              <a:t>แบบฟอร์มและรูปแบบการลงข้อมูล </a:t>
            </a:r>
            <a:r>
              <a:rPr lang="en-US" sz="3200" dirty="0" smtClean="0">
                <a:solidFill>
                  <a:schemeClr val="tx1"/>
                </a:solidFill>
              </a:rPr>
              <a:t>(Template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9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Qualification of Vocational Competence 1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76694"/>
              </p:ext>
            </p:extLst>
          </p:nvPr>
        </p:nvGraphicFramePr>
        <p:xfrm>
          <a:off x="251520" y="1412776"/>
          <a:ext cx="8712968" cy="400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79"/>
                <a:gridCol w="1914938"/>
                <a:gridCol w="4595851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299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Basic Skilled</a:t>
                      </a: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personnel/worker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ผู้ปฏิบัติงานที่ใช้ทักษะเบื้องต้น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มีทักษะในการปฏิบัติงานประจำขั้นพื้นฐานทั่วไป สามารถแก้ปัญหาพื้นฐานในการปฏิบัติงานได้อย่างจำกัด โดยมีการควบคุมดูแลอย่างใกล้ชิด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693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Qualification of Vocational Competence 1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53299"/>
              </p:ext>
            </p:extLst>
          </p:nvPr>
        </p:nvGraphicFramePr>
        <p:xfrm>
          <a:off x="131763" y="1052736"/>
          <a:ext cx="8647459" cy="5666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802"/>
                <a:gridCol w="6723657"/>
              </a:tblGrid>
              <a:tr h="560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ความรู้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(Knowledge)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rdia New"/>
                        <a:buNone/>
                      </a:pPr>
                      <a:r>
                        <a:rPr lang="th-TH" sz="2000" b="1" spc="-2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มีความรู้พื้นฐานในการเขียน อ่าน พูด สื่อสาร การคำนวณ วัฒนธรรมและเอกลักษณ์ของขาติ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0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ทักษะ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(Skills)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rdia New"/>
                        <a:buChar char="-"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มีทักษะขั้นพื้นฐานในการปฎิบัติงาน การสื่อสารและการทำงานประจำ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rdia New"/>
                        <a:buChar char="-"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มีทักษะการใช้เทคโนโลยีสารสนเทศพื้นฐาน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rdia New"/>
                        <a:buChar char="-"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มีทักษะการคิด 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และวิจารณญาณ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rdia New"/>
                        <a:buChar char="-"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มีทักษะเรื่องความปลอดภัย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rdia New"/>
                        <a:buChar char="-"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มีความสามารถในการแก้ปัญหาขั้นพื้นฐาน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ผลผลิต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(Productivity)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สามารถปฏิบัติงานได้สำเร็จตามที่ได้รับมอบหมาย ถูกต้อง ตรงต่อเวลา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นวัตกรรม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(Innovation)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มีสมรรถนะในการปฏิบัติงานภายใต้การกำกับดูแล สามารถใช้การพิจารณาความสัมพันธ์ของงานที่ปฎิบัติในขั้นพื้นฐาน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การประยุกต์ใช้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(Application)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ปฏิบัติงานขั้นพื้นฐานที่กำหนดไว้เป็นอย่างดีแล้ว สามารถแก้ปัญหาพื้นฐานได้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(Responsibility)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มีการควบคุมดูแลอย่างใกล้ชิด และมีอำนาจการตัดสินใจอย่างจำกัด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615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Qualification of Vocational Competence </a:t>
              </a:r>
              <a:r>
                <a:rPr lang="en-US" sz="1800" dirty="0" smtClean="0">
                  <a:solidFill>
                    <a:prstClr val="black"/>
                  </a:solidFill>
                </a:rPr>
                <a:t>2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44959"/>
              </p:ext>
            </p:extLst>
          </p:nvPr>
        </p:nvGraphicFramePr>
        <p:xfrm>
          <a:off x="251520" y="1412776"/>
          <a:ext cx="8712968" cy="400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79"/>
                <a:gridCol w="1914938"/>
                <a:gridCol w="4595851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299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Semi-Skilled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personnel /worker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ผู้ปฏิบัติงานที่ใช้ทักษะอาชีพ ระดับกึ่งฝีมือ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มีทักษะกึ่งฝีมือในการปฏิบัติงานที่ถูกกำหนดไว้แล้ว สามารถแก้ปัญหาพื้นฐานที่พบเป็นประจำ โดยประยุกต์ใช้ทฤษฎี เครื่องมือและข้อมูลพื้นฐานภายใต้การควบคุมแนะแนวของผู้บังคับบัญชา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259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Qualification of Vocational Competence </a:t>
              </a:r>
              <a:r>
                <a:rPr lang="en-US" sz="1800" dirty="0" smtClean="0">
                  <a:solidFill>
                    <a:prstClr val="black"/>
                  </a:solidFill>
                </a:rPr>
                <a:t>2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35148"/>
              </p:ext>
            </p:extLst>
          </p:nvPr>
        </p:nvGraphicFramePr>
        <p:xfrm>
          <a:off x="131763" y="1052736"/>
          <a:ext cx="8647459" cy="5609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802"/>
                <a:gridCol w="6723657"/>
              </a:tblGrid>
              <a:tr h="560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ความรู้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(Knowledge)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มีความรู้ในการเขียน อ่าน พูด คำนวณ ขั้นพื้นฐาน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มีความรู้ความเข้าใจในวิชาชีพพื้นฐานและภาษาต่างประเทศที่เกี่ยวกับงาน หรือภาษาในประเทศอาเซียน ที่ใช้ในการสื่อสารเบื้องต้น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9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ทักษะ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(Skills)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มีทักษะกึ่งฝีมือ สามารถทำงานประจำตามลักษณะวิชาชีพ ดัดแปลงและเลือกใช้วิธีการทำงานที่เหมาะสม มีทักษะในการใช้เทคโนโลยีในการปฏิบัติงาน มีทักษะการคิด การสื่อสารอย่างสร้างสรรค์ สามารถสื่อสารด้วยภาษาต่างประเทศหรือภาษาในประเทศอาเซียนในการ</a:t>
                      </a:r>
                      <a:r>
                        <a:rPr lang="th-TH" sz="2000" b="1" spc="-3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ประกอบอาชีพเบื้องต้น สามารถแก้ปัญหาพื้นฐานที่พบประจำ และมีทักษะเรื่องความปลอดภัย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ผลผลิต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(Productivity)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สามารถเลือกวิธีการขั้นพื้นฐาน เครื่องมือ วัสดุ และข้อมูลสำหรับการทำงานในสาขาอาชีพของตนเอง สามารถปฎิบัติงานได้ตามเกณฑ์ที่กำหนดไว้ ทำงานสำเร็จตามที่ได้รับมอบหมาย ถูกต้อง ตรงต่อเวลา</a:t>
                      </a:r>
                      <a:endParaRPr lang="en-US" sz="2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นวัตกรรม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(Innovation)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วิเคราะห์และแก้ปัญหา โดยปฎิบัติตามกฎเกณฑ์การปฏิบัติงานที่กำหนดไว้</a:t>
                      </a:r>
                      <a:endParaRPr lang="en-US" sz="2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การประยุกต์ใช้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(Application)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ปฏิบัติงานอย่างมีประสิทธิภาพตามกรอบมาตรฐานที่กำหนด แก้ปัญหาที่พบบ่อยได้</a:t>
                      </a:r>
                      <a:endParaRPr lang="en-US" sz="2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(Responsibility)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มีการดูแลและควบคุมเป็นประจำ และมีอำนาจในการตัดสินใจอย่างจำกัด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889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Diploma Qualification </a:t>
              </a:r>
              <a:r>
                <a:rPr lang="en-US" sz="1800" dirty="0">
                  <a:solidFill>
                    <a:prstClr val="black"/>
                  </a:solidFill>
                </a:rPr>
                <a:t>of Vocational Competence </a:t>
              </a:r>
              <a:r>
                <a:rPr lang="en-US" sz="1800" dirty="0" smtClean="0">
                  <a:solidFill>
                    <a:prstClr val="black"/>
                  </a:solidFill>
                </a:rPr>
                <a:t>3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4074"/>
              </p:ext>
            </p:extLst>
          </p:nvPr>
        </p:nvGraphicFramePr>
        <p:xfrm>
          <a:off x="251520" y="1412776"/>
          <a:ext cx="8712968" cy="400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79"/>
                <a:gridCol w="1914938"/>
                <a:gridCol w="4595851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299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Skilled personnel/worker</a:t>
                      </a:r>
                      <a:endParaRPr lang="en-US" sz="2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ผู้ปฏิบัติงาน</a:t>
                      </a:r>
                      <a:br>
                        <a:rPr lang="th-TH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เฉพาะทาง</a:t>
                      </a:r>
                      <a:endParaRPr lang="en-US" sz="2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มีทักษะระดับฝีมือและเทคนิคในการปฎิบัติงาน กระบวนการคิดและปฏิบัติที่หลากหลาย สามารถแก้ปัญหาทางเทคนิคควบคู่กับการใช้คู่มือ และข้อมูลที่เกี่ยวข้องภายใต้การแนะแนวของผู้บังคับบัญชา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967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Diploma Qualification </a:t>
              </a:r>
              <a:r>
                <a:rPr lang="en-US" sz="1800" dirty="0">
                  <a:solidFill>
                    <a:prstClr val="black"/>
                  </a:solidFill>
                </a:rPr>
                <a:t>of Vocational Competence </a:t>
              </a:r>
              <a:r>
                <a:rPr lang="en-US" sz="1800" dirty="0" smtClean="0">
                  <a:solidFill>
                    <a:prstClr val="black"/>
                  </a:solidFill>
                </a:rPr>
                <a:t>3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49716"/>
              </p:ext>
            </p:extLst>
          </p:nvPr>
        </p:nvGraphicFramePr>
        <p:xfrm>
          <a:off x="131763" y="1052736"/>
          <a:ext cx="8647459" cy="5509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802"/>
                <a:gridCol w="6723657"/>
              </a:tblGrid>
              <a:tr h="560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ความรู้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(Knowledge)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มีความรู้ความเข้าใจในหลักการ วิธีการ ในสาขาวิชาชีพเฉพาะ มีความรู้ ความเข้าใจในหลักการความปลอดภัยที่เกี่ยวข้อง </a:t>
                      </a:r>
                      <a:r>
                        <a:rPr lang="th-TH" sz="2000" b="1" spc="-2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มีความรู้ ความเข้าใจในภาษาต่างประเทศหรือภาษาในประเทศอาเซียนที่ใช้ในการประกอบอาชีพ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0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ทักษะ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(Skills)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มีทักษะระดับฝีมือเฉพาะทางและเทคนิคในการปฎิบัติงาน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มีทักษะในการเชื่อมโยงความรู้ในการปฏิบัติงานที่รับผิดชอบ มีทักษะด้านความปลอดภัย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การสื่อสารด้วยภาษาไทย ภาษาต่างประเทศ หรือภาษาในประเทศอาเซียน และมีทักษะพื้นฐานในการใช้เทคโนโลยีสารสนเทศ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ผลผลิต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(Productivity)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3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สามารถใช้คู่มือและข้อมูลที่เกี่ยวข้องกับการดำเนินการภายในขอบเขตของตนเองในการทำงาน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นวัตกรรม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(Innovation)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3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สามารถประยุกต์ใช้ความรู้อย่างง่าย ทำงานอย่างอิสระและรับผิดชอบในงานประจำของตนเองได้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การประยุกต์ใช้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(Application)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มีความคิดริ่เริ่มสิ่งใหม่ๆ และสามารถปฏิบัติได้อย่างมีหลักการ แก้ปัญหาที่พบเจอบ่อยได้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(Responsibility)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มีการแนะนำทั่วไป สามารถตัดสินใจและวางแผนเบื้องต้นได้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424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Advanced Diploma Qualification </a:t>
              </a:r>
              <a:r>
                <a:rPr lang="en-US" sz="1800" dirty="0">
                  <a:solidFill>
                    <a:prstClr val="black"/>
                  </a:solidFill>
                </a:rPr>
                <a:t>of Vocational Competence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589123"/>
              </p:ext>
            </p:extLst>
          </p:nvPr>
        </p:nvGraphicFramePr>
        <p:xfrm>
          <a:off x="251520" y="1412776"/>
          <a:ext cx="8712968" cy="4680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79"/>
                <a:gridCol w="1914938"/>
                <a:gridCol w="4595851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299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supervisors, foremen, superintendents academically qualified workers, junior management,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ผู้เชี่ยวชาญในอาชีพระดับต้น</a:t>
                      </a:r>
                      <a:r>
                        <a:rPr lang="en-US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, 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ผู้บริหารระดับต้น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มีทักษะทางเทคนิคในการปฎิบัติงาน มีทักษะทางความคิดและปฏิบัติที่หลากหลาย ครอบคลุมการปฏิบัติงาน  หาข้อสรุปและการตัดสินใจแก้ปัญหาที่เกี่ยวข้องกับงานโดยใช้ทฤษฎีและเทคนิคอย่างอิสระด้วยตนเอง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41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Advanced Diploma Qualification </a:t>
              </a:r>
              <a:r>
                <a:rPr lang="en-US" sz="1800" dirty="0">
                  <a:solidFill>
                    <a:prstClr val="black"/>
                  </a:solidFill>
                </a:rPr>
                <a:t>of Vocational Competence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79305"/>
              </p:ext>
            </p:extLst>
          </p:nvPr>
        </p:nvGraphicFramePr>
        <p:xfrm>
          <a:off x="131763" y="1052736"/>
          <a:ext cx="8647459" cy="5509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802"/>
                <a:gridCol w="6723657"/>
              </a:tblGrid>
              <a:tr h="560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ความรู้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(Knowledge)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นำความรู้ความเข้าใจในวิชาการและวิชาชีพ ความปลอดภัย ความรู้ภาษาต่างประเทศหรือภาษาในประเทศอาเซียน การใช้เทคโนโลยีสารสนเทศ ความรู้ทางกฎหมายที่เกี่ยวข้องและการบริหารจัดการระดับต้นมาประยุกต์ใช้ในการปฎิบัติงานได้อย่างเหมาะสม 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0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ทักษะ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(Skills)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มีทักษะทางเทคนิคในการปฎิบัติงาน มีทักษะในการประยุกต์ใช้ความรู้ในการปฏิบัติงานที่รับผิดชอบ มีทักษะด้านความปลอดภัย   ด้านการสื่อสารด้วยภาษาไทย ภาษาต่างประเทศหรือภาษาในประเทศอาเซียน และมีทักษะการใช้เทคโนโลยีสารสนเทศ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ผลผลิต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(Productivity)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สามารถแก้ปัญหาเฉพาะด้านที่เกี่ยวข้องกับงาน โดยใช้ความรู้ทางทฤษฎี และเทคนิค</a:t>
                      </a:r>
                      <a:endParaRPr lang="en-US" sz="2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นวัตกรรม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(Innovation)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ปฏิบัติงานเป็นอิสระในขอบเขตของความรับผิดชอบของตนเอง และมีการแก้ปัญหา</a:t>
                      </a:r>
                      <a:b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เฉพาะหน้า สามารถประเมินผลการทำงานของตนเองได้</a:t>
                      </a:r>
                      <a:endParaRPr lang="en-US" sz="2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การประยุกต์ใช้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(Application)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สามารถปฏิบัติงานที่หลากหลาย แก้ปัญหาเฉพาะหน้าได้</a:t>
                      </a:r>
                      <a:endParaRPr lang="en-US" sz="20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(Responsibility)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มีส่วนร่วมในการปฏิบัติงานโดยรวม สามารถตัดสินใจได้ด้วยตนเอง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209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Qualification </a:t>
              </a:r>
              <a:r>
                <a:rPr lang="en-US" sz="1800" dirty="0">
                  <a:solidFill>
                    <a:prstClr val="black"/>
                  </a:solidFill>
                </a:rPr>
                <a:t>of </a:t>
              </a:r>
              <a:r>
                <a:rPr lang="en-US" sz="1800" dirty="0" smtClean="0">
                  <a:solidFill>
                    <a:prstClr val="black"/>
                  </a:solidFill>
                </a:rPr>
                <a:t>Professional Competency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90142"/>
              </p:ext>
            </p:extLst>
          </p:nvPr>
        </p:nvGraphicFramePr>
        <p:xfrm>
          <a:off x="251520" y="1412776"/>
          <a:ext cx="8712968" cy="472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79"/>
                <a:gridCol w="1914938"/>
                <a:gridCol w="4595851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299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Professionally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qualified, 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and mid-management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ผู้เชี่ยวชาญใน</a:t>
                      </a:r>
                      <a:endParaRPr lang="en-US" sz="3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  อาชีพ</a:t>
                      </a:r>
                      <a:endParaRPr lang="en-US" sz="3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 ผู้บริหาร</a:t>
                      </a:r>
                      <a:endParaRPr lang="en-US" sz="3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 ระดับกลาง</a:t>
                      </a:r>
                      <a:endParaRPr lang="en-US" sz="3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มีทักษะทางเทคนิคในการปฎิบัติงาน มีทักษะในการปฏิบัติงานที่ซับซ้อน มีส่วนร่วมในการวางแผน บริหารจัดการ และกำหนดนโยบายขององค์กรโดยใช้ทฤษฎีและเทคนิคในการแก้ปัญหาอย่างอิสระ สามารถพัฒนานวัตกรรมเทคโนโลยีใหม่ๆได้ สามารถใช้ภาษาต่างประเทศและเทคโนโลยีในการปฏิบัติงานและสามารถอบรมและฝึกฝนบุคคลอื่นได้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776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Qualification </a:t>
              </a:r>
              <a:r>
                <a:rPr lang="en-US" sz="1800" dirty="0">
                  <a:solidFill>
                    <a:prstClr val="black"/>
                  </a:solidFill>
                </a:rPr>
                <a:t>of </a:t>
              </a:r>
              <a:r>
                <a:rPr lang="en-US" sz="1800" dirty="0" smtClean="0">
                  <a:solidFill>
                    <a:prstClr val="black"/>
                  </a:solidFill>
                </a:rPr>
                <a:t>Professional Competency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77749"/>
              </p:ext>
            </p:extLst>
          </p:nvPr>
        </p:nvGraphicFramePr>
        <p:xfrm>
          <a:off x="131763" y="1052736"/>
          <a:ext cx="8647459" cy="5509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802"/>
                <a:gridCol w="6723657"/>
              </a:tblGrid>
              <a:tr h="560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ความรู้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(Knowledge)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มีความรู้ความเข้าใจที่ครอบคลุม สอดคล้องและเป็นระบบในสาขาวิชาชีพ มีความรู้และทักษะที่จำเป็นต่อการปฏิบัติงานอย่างมีประสิทธิภาพในเชิงลึก การ</a:t>
                      </a:r>
                      <a:r>
                        <a:rPr lang="th-TH" sz="2000" b="1" spc="-3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พัฒนาการเรียนรู้ทางวิชาการและการบริหารระดับกลาง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0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ทักษะ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(Skills)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มีทักษะทางเทคนิคในการปฎิบัติงาน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มีทักษะในการวางแผนการบริหารจัดการในการทำงาน การผลิตหรือการบริการ  การปฏิบัติงานที่ซับซ้อน การพัฒนานวัตกรรมและเทคโนโลยี การใช้ภาษาต่างประเทศและเทคโนโลยีสารสนเทศในระดับสากล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ผลผลิต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(Productivity)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spc="-3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สามารถแก้ปัญหาและกำหนดกระบวนการทำงาน แผนงาน ประเมินผลการทำงาน  โดยพิจารณาครอบคลุมถึงผลกระทบในการทำงาน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นวัตกรรม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(Innovation)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มีทักษะเฉพาะทาง มีความรู้ความเชี่ยวชาญในอาชีพ กำหนดแนวทางในการแก้ปัญหา</a:t>
                      </a:r>
                      <a:br>
                        <a:rPr lang="th-TH" sz="20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0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ที่ซับซ้อน สามารถเลือกวิธีในการแก้ปัญหาที่เหมาะสม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การประยุกต์ใช้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(Application)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สามารถปฏิบัติงานที่ซับซ้อน และใช้ทฤษฎีในการแก้ปัญหาได้อย่างอิสระ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(Responsibility)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มีส่วนร่วมในการกำหนดนโยบายและวางแผน สามารถประยุกต์ใช้ทฤษฎีและเทคนิคอย่างอิสระ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518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23342">
            <a:off x="4180109" y="2962291"/>
            <a:ext cx="3233522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06" y="609600"/>
            <a:ext cx="2244778" cy="1590322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0" y="0"/>
            <a:ext cx="9144001" cy="6810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th-TH" sz="1800" b="0">
              <a:solidFill>
                <a:srgbClr val="000000"/>
              </a:solidFill>
            </a:endParaRPr>
          </a:p>
        </p:txBody>
      </p:sp>
      <p:sp>
        <p:nvSpPr>
          <p:cNvPr id="11" name="สามเหลี่ยมหน้าจั่ว 10"/>
          <p:cNvSpPr/>
          <p:nvPr/>
        </p:nvSpPr>
        <p:spPr>
          <a:xfrm rot="5400000">
            <a:off x="-59532" y="59533"/>
            <a:ext cx="681037" cy="561972"/>
          </a:xfrm>
          <a:prstGeom prst="triangle">
            <a:avLst>
              <a:gd name="adj" fmla="val 523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th-TH" sz="1800" b="0">
              <a:solidFill>
                <a:srgbClr val="FFFFFF"/>
              </a:solidFill>
            </a:endParaRPr>
          </a:p>
        </p:txBody>
      </p:sp>
      <p:sp>
        <p:nvSpPr>
          <p:cNvPr id="17413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13738" cy="50165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ความเป็นมาของสถาบันคุณวุฒิวิชาชีพ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414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848600" y="6492875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3E5C12-990F-45FD-A214-0D2882093ADD}" type="slidenum">
              <a:rPr lang="th-TH" altLang="th-TH" sz="2400">
                <a:solidFill>
                  <a:srgbClr val="FFFFFF"/>
                </a:solidFill>
                <a:latin typeface="TH SarabunPSK" pitchFamily="34" charset="-34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th-TH" altLang="th-TH" sz="2400">
              <a:solidFill>
                <a:srgbClr val="FFFFFF"/>
              </a:solidFill>
              <a:latin typeface="TH SarabunPSK" pitchFamily="34" charset="-34"/>
            </a:endParaRPr>
          </a:p>
        </p:txBody>
      </p:sp>
      <p:sp>
        <p:nvSpPr>
          <p:cNvPr id="4" name="Cloud 3"/>
          <p:cNvSpPr/>
          <p:nvPr/>
        </p:nvSpPr>
        <p:spPr>
          <a:xfrm>
            <a:off x="-57404" y="1411353"/>
            <a:ext cx="2596766" cy="116553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2000" dirty="0">
                <a:solidFill>
                  <a:srgbClr val="C0504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ภาคการศึกษายังผลิต</a:t>
            </a:r>
            <a:r>
              <a:rPr lang="th-TH" sz="2000" dirty="0" smtClean="0">
                <a:solidFill>
                  <a:srgbClr val="C0504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คนไม่</a:t>
            </a:r>
            <a:r>
              <a:rPr lang="th-TH" sz="2000" dirty="0">
                <a:solidFill>
                  <a:srgbClr val="C0504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ตรงกับสมรรถนะที่ผู้ประกอบการต้องการ</a:t>
            </a:r>
            <a:endParaRPr lang="en-US" sz="2000" dirty="0">
              <a:solidFill>
                <a:srgbClr val="C0504D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7310" y="2616404"/>
            <a:ext cx="2248098" cy="1219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2200" dirty="0" smtClean="0">
                <a:solidFill>
                  <a:srgbClr val="C0504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คัดเลือกบุคลากรโดยพิจารณาจากคุณวุฒิการศึกษา</a:t>
            </a:r>
            <a:endParaRPr lang="en-US" sz="2200" dirty="0">
              <a:solidFill>
                <a:srgbClr val="C0504D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51287" y="3853383"/>
            <a:ext cx="2502363" cy="137477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2200" dirty="0" smtClean="0">
                <a:solidFill>
                  <a:srgbClr val="C0504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ขาดหน่วยงานที่ดูแลเรื่องกระบวนการรับรองคุณวุฒิวิชาชีพ</a:t>
            </a:r>
            <a:endParaRPr lang="en-US" sz="2200" dirty="0">
              <a:solidFill>
                <a:srgbClr val="C0504D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76200" y="685800"/>
            <a:ext cx="2124057" cy="725552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108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สภาพปัญหา</a:t>
            </a:r>
            <a:endParaRPr lang="en-US" dirty="0">
              <a:solidFill>
                <a:srgbClr val="EEECE1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73472" y="654050"/>
            <a:ext cx="938186" cy="75730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จัดตั้ง</a:t>
            </a:r>
            <a:endParaRPr lang="en-US" sz="2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" name="Picture 3" descr="TPQI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1452253" cy="13720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515467" y="1898896"/>
            <a:ext cx="2131220" cy="98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240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สถาบันคุณวุฒิวิชาชีพ </a:t>
            </a:r>
            <a:br>
              <a:rPr lang="th-TH" sz="240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(องค์การมหาชน)</a:t>
            </a:r>
            <a:endParaRPr lang="th-TH" sz="2400" b="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Cloud 44"/>
          <p:cNvSpPr/>
          <p:nvPr/>
        </p:nvSpPr>
        <p:spPr>
          <a:xfrm>
            <a:off x="24668" y="5228158"/>
            <a:ext cx="2407068" cy="15951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2200" dirty="0" smtClean="0">
                <a:solidFill>
                  <a:srgbClr val="C0504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ขาดการเชื่อมโยงระหว่างโลกแห่งการทำงานและโลกแห่งการศึกษา</a:t>
            </a:r>
            <a:endParaRPr lang="en-US" sz="2200" dirty="0">
              <a:solidFill>
                <a:srgbClr val="C0504D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69755957"/>
              </p:ext>
            </p:extLst>
          </p:nvPr>
        </p:nvGraphicFramePr>
        <p:xfrm>
          <a:off x="5405590" y="3581400"/>
          <a:ext cx="3517748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9" name="Diagram 28"/>
          <p:cNvGraphicFramePr/>
          <p:nvPr>
            <p:extLst/>
          </p:nvPr>
        </p:nvGraphicFramePr>
        <p:xfrm>
          <a:off x="5638800" y="604836"/>
          <a:ext cx="3444284" cy="328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2544701" y="2716620"/>
            <a:ext cx="2502255" cy="811628"/>
            <a:chOff x="1896167" y="0"/>
            <a:chExt cx="1339958" cy="596018"/>
          </a:xfrm>
          <a:solidFill>
            <a:schemeClr val="bg1"/>
          </a:solidFill>
        </p:grpSpPr>
        <p:sp>
          <p:nvSpPr>
            <p:cNvPr id="62" name="Rectangle 61"/>
            <p:cNvSpPr/>
            <p:nvPr/>
          </p:nvSpPr>
          <p:spPr>
            <a:xfrm>
              <a:off x="1896167" y="0"/>
              <a:ext cx="1339958" cy="596018"/>
            </a:xfrm>
            <a:prstGeom prst="rect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ectangle 62"/>
            <p:cNvSpPr/>
            <p:nvPr/>
          </p:nvSpPr>
          <p:spPr>
            <a:xfrm>
              <a:off x="1896167" y="0"/>
              <a:ext cx="1339958" cy="5960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36000" rIns="72000" bIns="3600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buClrTx/>
                <a:buFontTx/>
                <a:buNone/>
              </a:pPr>
              <a:r>
                <a:rPr lang="th-TH" sz="2200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พัฒนาระบบคุณวุฒิวิชาชีพ</a:t>
              </a:r>
              <a:endParaRPr lang="th-TH" sz="22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56000" y="3600000"/>
            <a:ext cx="2495336" cy="819600"/>
            <a:chOff x="0" y="0"/>
            <a:chExt cx="2395956" cy="1203511"/>
          </a:xfrm>
        </p:grpSpPr>
        <p:sp>
          <p:nvSpPr>
            <p:cNvPr id="65" name="Rectangle 64"/>
            <p:cNvSpPr/>
            <p:nvPr/>
          </p:nvSpPr>
          <p:spPr>
            <a:xfrm>
              <a:off x="0" y="0"/>
              <a:ext cx="2395956" cy="1085047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plastic"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ectangle 65"/>
            <p:cNvSpPr/>
            <p:nvPr/>
          </p:nvSpPr>
          <p:spPr>
            <a:xfrm>
              <a:off x="0" y="118464"/>
              <a:ext cx="2395956" cy="1085047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plastic"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buClrTx/>
                <a:buFontTx/>
                <a:buNone/>
              </a:pPr>
              <a:r>
                <a:rPr lang="th-TH" sz="2200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สนับสนุนการจัดทำมาตรฐานอาชีพ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7006912" y="984366"/>
            <a:ext cx="202064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th-TH" sz="1900" b="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574261" y="4343400"/>
            <a:ext cx="2490956" cy="736256"/>
            <a:chOff x="0" y="-231519"/>
            <a:chExt cx="2395956" cy="1161733"/>
          </a:xfrm>
        </p:grpSpPr>
        <p:sp>
          <p:nvSpPr>
            <p:cNvPr id="82" name="Rectangle 81"/>
            <p:cNvSpPr/>
            <p:nvPr/>
          </p:nvSpPr>
          <p:spPr>
            <a:xfrm>
              <a:off x="0" y="-154833"/>
              <a:ext cx="2395956" cy="1085047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ectangle 82"/>
            <p:cNvSpPr/>
            <p:nvPr/>
          </p:nvSpPr>
          <p:spPr>
            <a:xfrm>
              <a:off x="0" y="-231519"/>
              <a:ext cx="2395956" cy="1090058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144000" rIns="83820" bIns="8382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buClrTx/>
                <a:buFontTx/>
                <a:buNone/>
              </a:pPr>
              <a:r>
                <a:rPr lang="th-TH" sz="2200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ให้การรับรององค์กรรับรองสมรรถนะฯ</a:t>
              </a:r>
              <a:endParaRPr lang="th-TH" sz="22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556000" y="5148000"/>
            <a:ext cx="2490956" cy="713962"/>
            <a:chOff x="0" y="0"/>
            <a:chExt cx="2395956" cy="1085047"/>
          </a:xfrm>
        </p:grpSpPr>
        <p:sp>
          <p:nvSpPr>
            <p:cNvPr id="85" name="Rectangle 84"/>
            <p:cNvSpPr/>
            <p:nvPr/>
          </p:nvSpPr>
          <p:spPr>
            <a:xfrm>
              <a:off x="0" y="0"/>
              <a:ext cx="2395956" cy="1085047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ectangle 85"/>
            <p:cNvSpPr/>
            <p:nvPr/>
          </p:nvSpPr>
          <p:spPr>
            <a:xfrm>
              <a:off x="0" y="0"/>
              <a:ext cx="2395956" cy="1085047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buClrTx/>
                <a:buFontTx/>
                <a:buNone/>
              </a:pPr>
              <a:r>
                <a:rPr lang="th-TH" sz="2200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เป็นศูนย์กลางข้อมูลเกี่ยวกับระบบคุณวุฒิวิชาชีพ</a:t>
              </a:r>
              <a:endParaRPr lang="th-TH" sz="22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556000" y="5940000"/>
            <a:ext cx="2490956" cy="936000"/>
            <a:chOff x="0" y="-18923"/>
            <a:chExt cx="2395956" cy="1103971"/>
          </a:xfrm>
        </p:grpSpPr>
        <p:sp>
          <p:nvSpPr>
            <p:cNvPr id="88" name="Rectangle 87"/>
            <p:cNvSpPr/>
            <p:nvPr/>
          </p:nvSpPr>
          <p:spPr>
            <a:xfrm>
              <a:off x="0" y="0"/>
              <a:ext cx="2395956" cy="1085047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Rectangle 88"/>
            <p:cNvSpPr/>
            <p:nvPr/>
          </p:nvSpPr>
          <p:spPr>
            <a:xfrm>
              <a:off x="0" y="-18923"/>
              <a:ext cx="2395956" cy="1103971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buClrTx/>
                <a:buFontTx/>
                <a:buNone/>
              </a:pPr>
              <a:r>
                <a:rPr lang="th-TH" sz="2200" dirty="0" smtClean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สร้างความร่วมมือกับหน่วยงานทั้งภายในและต่างประเทศ</a:t>
              </a:r>
              <a:endParaRPr lang="th-TH" sz="22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7" name="Flowchart: Terminator 76"/>
          <p:cNvSpPr/>
          <p:nvPr/>
        </p:nvSpPr>
        <p:spPr>
          <a:xfrm>
            <a:off x="5724000" y="6318000"/>
            <a:ext cx="2982355" cy="540000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การรวมตัวของคนใน</a:t>
            </a:r>
            <a:r>
              <a:rPr lang="th-TH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วิชาชีพ</a:t>
            </a:r>
            <a:endParaRPr lang="th-TH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558153" y="2642834"/>
            <a:ext cx="1273832" cy="633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24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2400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แรงงาน</a:t>
            </a:r>
            <a:endParaRPr lang="th-TH" sz="2400" b="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68173" y="1593802"/>
            <a:ext cx="2020648" cy="600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Missing Link</a:t>
            </a:r>
            <a:endParaRPr lang="th-TH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2" name="Curved Down Arrow 21"/>
          <p:cNvSpPr/>
          <p:nvPr/>
        </p:nvSpPr>
        <p:spPr>
          <a:xfrm rot="21067246" flipH="1">
            <a:off x="5057986" y="763306"/>
            <a:ext cx="2880324" cy="828586"/>
          </a:xfrm>
          <a:prstGeom prst="curvedDownArrow">
            <a:avLst>
              <a:gd name="adj1" fmla="val 24631"/>
              <a:gd name="adj2" fmla="val 50000"/>
              <a:gd name="adj3" fmla="val 25709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th-TH" sz="1800" b="0">
              <a:solidFill>
                <a:prstClr val="black"/>
              </a:solidFill>
            </a:endParaRPr>
          </a:p>
        </p:txBody>
      </p:sp>
      <p:sp>
        <p:nvSpPr>
          <p:cNvPr id="56" name="Curved Down Arrow 55"/>
          <p:cNvSpPr/>
          <p:nvPr/>
        </p:nvSpPr>
        <p:spPr>
          <a:xfrm rot="20978644" flipV="1">
            <a:off x="5331771" y="1799389"/>
            <a:ext cx="2865457" cy="1082647"/>
          </a:xfrm>
          <a:prstGeom prst="curvedDownArrow">
            <a:avLst>
              <a:gd name="adj1" fmla="val 9328"/>
              <a:gd name="adj2" fmla="val 30284"/>
              <a:gd name="adj3" fmla="val 19761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th-TH" sz="1800" b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047151" y="838200"/>
            <a:ext cx="2020649" cy="689092"/>
          </a:xfrm>
          <a:prstGeom prst="ellipse">
            <a:avLst/>
          </a:prstGeom>
          <a:solidFill>
            <a:srgbClr val="E600E6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63500"/>
          </a:effectLst>
          <a:scene3d>
            <a:camera prst="orthographicFront"/>
            <a:lightRig rig="sunset" dir="t"/>
          </a:scene3d>
          <a:sp3d prstMaterial="flat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th-TH" sz="1800" b="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330" y="906600"/>
            <a:ext cx="1846289" cy="61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800" b="0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Demand </a:t>
            </a:r>
            <a:r>
              <a:rPr lang="en-US" sz="1800" b="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Driven</a:t>
            </a:r>
            <a:endParaRPr lang="th-TH" sz="1800" b="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09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Qualification  of Higher </a:t>
              </a:r>
              <a:r>
                <a:rPr lang="en-US" sz="1800" dirty="0" smtClean="0">
                  <a:solidFill>
                    <a:prstClr val="black"/>
                  </a:solidFill>
                </a:rPr>
                <a:t>Professional Competency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49546"/>
              </p:ext>
            </p:extLst>
          </p:nvPr>
        </p:nvGraphicFramePr>
        <p:xfrm>
          <a:off x="251520" y="1412776"/>
          <a:ext cx="8712968" cy="472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79"/>
                <a:gridCol w="1914938"/>
                <a:gridCol w="4595851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299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Experienced</a:t>
                      </a:r>
                      <a:endParaRPr lang="en-US" sz="3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Specialists and Senior management</a:t>
                      </a:r>
                      <a:endParaRPr lang="en-US" sz="3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ผู้เชี่ยวชาญในอาชีพ</a:t>
                      </a:r>
                      <a:endParaRPr lang="en-US" sz="3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ผู้บริหารในอาชีพระดับสูง</a:t>
                      </a:r>
                      <a:endParaRPr lang="en-US" sz="3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มีทักษะในการบริหารจัดการ  วิเคราะห์และประเมินเพื่อแก้ไขปัญหาที่ซับซ้อนและที่ไม่สามารถคาดการณ์ได้อย่างเป็นระบบและมีประสิทธิภาพ โดยสามารถนำ</a:t>
                      </a:r>
                      <a:b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องค์ความรู้ และทักษะจากสาขาอาชีพอื่นๆที่มีความหลากหลายมาประยุกต์ใช้ได้ สามารถกำหนดนโยบายกลยุทธ์ขององค์กรโดยจัดสรรทรัพยากรที่มีอยู่อย่างมีประสิทธิภาพ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961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Qualification  of Higher </a:t>
              </a:r>
              <a:r>
                <a:rPr lang="en-US" sz="1800" dirty="0" smtClean="0">
                  <a:solidFill>
                    <a:prstClr val="black"/>
                  </a:solidFill>
                </a:rPr>
                <a:t>Professional Competency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80096"/>
              </p:ext>
            </p:extLst>
          </p:nvPr>
        </p:nvGraphicFramePr>
        <p:xfrm>
          <a:off x="131763" y="1052736"/>
          <a:ext cx="8647459" cy="5606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802"/>
                <a:gridCol w="6723657"/>
              </a:tblGrid>
              <a:tr h="560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ความรู้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(Knowledge)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มีความรู้ระดับสูงทั้งภาคทฤษฎีและภาคปฏิบัติในทางวิชาชีพและวิชาการที่เกี่ยวข้องกับ การปฏิบัติงาน และสามารถนำมาประยุกต์ในการศึกษาค้นคว้า วิจัยและสร้างองค์ความรู้ใหม่ การบริหารจัดการองค์ความรู้และพัฒนานวัตกรรมใหม่ๆ ในวิชาชีพ และการบริหารจัดการในระดับค่อนข้างสูง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0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ทักษะ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(Skills)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ใช้ความรู้ทางทฤษฎีและประสบการณ์จากการปฏิบัติ เพื่อศึกษาวิเคราะห์ประเด็นปัญหาที่ซับซ้อน โดยระบุแหล่งข้อมูลและเทคนิคการวิเคราะห์ต่างๆ เพื่อนำไปสู่การสรุปผลและจัดทำข้อเสนอในการแก้ปัญหาและการพัฒนางานในอนาคต มีทักษะในการคิดริเริ่มสร้างสรรค์ 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การ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วิจัย การพัฒนานวัตกรรมและการใช้เทคโนโลยีที่เหมาะสมกับวิชาการและวิชาชีพ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ผลผลิต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(Productivity)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มีความเป็นมืออาชีพในการจัดการทรัพยากร กำหนดกระบวนการวิธีการผลิต การให้บริการ มีความสามารถในการตัดสินใจในกิจการหรือโครงการที่รับผิดชอบ สนับสนุนและจัดการการพัฒนาบุคคลหรือกลุ่มคนในอาชีพนั้นๆ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นวัตกรรม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(Innovation)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มีการพัฒนานวัตกรรมหรือวิธีการใหม่ การรวบรวมองค์ความรู้จากสาขาที่แตกต่างเพื่อพัฒนานวัตกรรมในสาขาอาชีพของตนเอง พิจารณาวิเคราะห์การใช้กลยุทธ์ใหม่ หรือกระบวนการใหม่ที่มีผลกระทบต่อสังคม เศรษฐกิจ วัฒนธรรม และได้พัฒนาแนวทางในการแก้ไขผลกระทบ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การประยุกต์ใช้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(Application)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สามารถปฏิบัติงานที่ซับซ้อนและเหตุการณ์เฉพาะหน้าได้ สามารถนำองค์ความรู้และทักษะ</a:t>
                      </a:r>
                      <a:b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ที่หลากหลาย โดยนำนวัตกรรมที่แปลกใหม่มาแก้ปัญหาได้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(Responsibility)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สามารถปฏิบัติงานเฉพาะทางและซับซ้อนได้อย่างมีประสิทธิภาพ สามารถคิดค้นและ</a:t>
                      </a:r>
                      <a:b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ใช้นวัตกรรมใหม่ๆ มาแก้วิกฤติปัญหาได้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574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Qualification </a:t>
              </a:r>
              <a:r>
                <a:rPr lang="en-US" sz="1800" dirty="0">
                  <a:solidFill>
                    <a:prstClr val="black"/>
                  </a:solidFill>
                </a:rPr>
                <a:t>of </a:t>
              </a:r>
              <a:r>
                <a:rPr lang="en-US" sz="1800" dirty="0" err="1" smtClean="0">
                  <a:solidFill>
                    <a:prstClr val="black"/>
                  </a:solidFill>
                </a:rPr>
                <a:t>Advenced</a:t>
              </a:r>
              <a:r>
                <a:rPr lang="en-US" sz="1800" dirty="0" smtClean="0">
                  <a:solidFill>
                    <a:prstClr val="black"/>
                  </a:solidFill>
                </a:rPr>
                <a:t> Professional Competency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40848"/>
              </p:ext>
            </p:extLst>
          </p:nvPr>
        </p:nvGraphicFramePr>
        <p:xfrm>
          <a:off x="251520" y="1412776"/>
          <a:ext cx="8712968" cy="4265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79"/>
                <a:gridCol w="1914938"/>
                <a:gridCol w="4595851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36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299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Top management, Novel &amp; Original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ผู้เชี่ยวชาญในอาชีพระดับพิเศษ ผู้บริหารอาวุโสระดับสูง</a:t>
                      </a:r>
                      <a:endParaRPr lang="en-US" sz="3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มีทักษะที่เป็นเลิศในการพัฒนาการบริหารจัดการองค์กร  ระบบและนวัตกรรมการทำงาน และบุคลากรอย่างต่อเนื่อง ตลอดจนสามารถสังเคราะห์ และประเมินเพื่อแก้ไขวิกฤตปัญหาขององค์กร กำหนดทิศทางและอนาคตและเปลี่ยนวัฒนธรรมขององค์กรได้ อย่างเป็นที่ยอมรับทั้งในระดับประเทศและนานาชาติ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830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Qualification </a:t>
              </a:r>
              <a:r>
                <a:rPr lang="en-US" sz="1800" dirty="0">
                  <a:solidFill>
                    <a:prstClr val="black"/>
                  </a:solidFill>
                </a:rPr>
                <a:t>of </a:t>
              </a:r>
              <a:r>
                <a:rPr lang="en-US" sz="1800" dirty="0" err="1" smtClean="0">
                  <a:solidFill>
                    <a:prstClr val="black"/>
                  </a:solidFill>
                </a:rPr>
                <a:t>Advenced</a:t>
              </a:r>
              <a:r>
                <a:rPr lang="en-US" sz="1800" dirty="0" smtClean="0">
                  <a:solidFill>
                    <a:prstClr val="black"/>
                  </a:solidFill>
                </a:rPr>
                <a:t> Professional Competency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57914"/>
              </p:ext>
            </p:extLst>
          </p:nvPr>
        </p:nvGraphicFramePr>
        <p:xfrm>
          <a:off x="131763" y="1052736"/>
          <a:ext cx="8647459" cy="5538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3802"/>
                <a:gridCol w="6723657"/>
              </a:tblGrid>
              <a:tr h="560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ความรู้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(Knowledge)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มีความรู้ลึกซึ้งและทันสมัยในสาขาอาชีพของตนเองและสาขาอื่นที่เกี่ยวข้อง สามารถใช้ความรู้ทางการวิจัย และวิเคราะห์ปัญหาที่ซับซ้อนได้อย่างเข้มข้น คิดค้นกระบวนการการสร้างองค์ความรู้ใหม่ และพัฒนาการจัดการบริหารองค์กร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7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ทักษะ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(Skills)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มีทักษะในการวิเคราะห์สถานการณ์ใหม่ๆที่ซับซ้อน ใช้ความรู้ทางการวิจัยเพื่อพัฒนาการปฏิบัติงานและองค์ความรู้ใหม่ในวิชาชีพ มีทักษะการสร้างเครือข่ายความร่วมมือระดับชาติและนานาชาติ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ผลผลิต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(Productivity)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มีความสามารถในทางบริหารและจัดการองค์กร โดยคิดค้นกระบวนการพัฒนาบุคลากร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อย่างต่อเนื่องในอาชีพของตนเองและอาจจะเป็นประโยชน์ต่ออาชีพอื่นด้วย เป็นที่ยอมรับระดับประเทศและนานาชาติ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นวัตกรรม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(Innovation)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มีความเชี่ยวชาญในการพัฒนาวิธีการหรือกระบวนการที่ทำให้เกิดการพัฒนาศักยภาพของอาชีพ โดยใช้หลักทางวิทยาศาสตร์ ในการสร้าง วิธีการหรือกระบวนการใหม่ๆ ที่เกี่ยวข้องกับอาชีพนั้น เป็นที่ยอมรับกับอาชีพทั้งในประเทศและต่างประเทศ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9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การประยุกต์ใช้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(Application)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สามารถประยุกต์ใช้ทรัพยากรที่มีได้อย่างมีประสิทธิภาพ คิดค้นวิธีการทำงานใหม่ๆเพื่อให้การทำงานมีประสิทธิภาพมากขึ้น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ความรับผิดชอบ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(Responsibility)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กำหนดกลยุทธ์ นโยบาย แผนและการกำกับดูแล สร้างระบบงานที่มีความซับซ้อน รวมถึงการแก้ปัญหาพร้อมให้คำแนะนำกับบุคลากรในองค์กร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4521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260648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การพัฒนาระบบ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คุณวุฒิวิชาชีพในประเทศไทย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8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205756"/>
            <a:ext cx="8901113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762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128826"/>
            <a:ext cx="7488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การพัฒนามาตรฐานอาชีพในประเทศไทย</a:t>
            </a:r>
            <a:endParaRPr lang="th-TH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23" y="796930"/>
            <a:ext cx="8687553" cy="52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42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นิยามความหมายที่สำคัญในการดำเนินการพัฒนามาตรฐานอาชีพ</a:t>
            </a:r>
            <a:endParaRPr lang="th-TH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71" y="1580594"/>
            <a:ext cx="8832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“สถาบัน”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สถาบันคุณวุฒิวิชาชีพ (องค์การมหาชน</a:t>
            </a:r>
            <a:r>
              <a:rPr lang="th-TH" sz="3200" dirty="0" smtClean="0">
                <a:solidFill>
                  <a:schemeClr val="tx1"/>
                </a:solidFill>
              </a:rPr>
              <a:t>)</a:t>
            </a:r>
          </a:p>
          <a:p>
            <a:pPr algn="thaiDist">
              <a:buNone/>
            </a:pPr>
            <a:endParaRPr lang="th-TH" sz="3200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“คุณวุฒิวิชาชีพ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Qualification)”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การรับรองความรู้ ความสามารถ และทักษะของบุคคลในการทำงานตามมาตรฐาน</a:t>
            </a:r>
            <a:r>
              <a:rPr lang="th-TH" sz="3200" dirty="0" smtClean="0">
                <a:solidFill>
                  <a:schemeClr val="tx1"/>
                </a:solidFill>
              </a:rPr>
              <a:t>อาชีพ</a:t>
            </a:r>
          </a:p>
          <a:p>
            <a:pPr algn="thaiDist">
              <a:buNone/>
            </a:pPr>
            <a:endParaRPr lang="th-TH" sz="3200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“มาตรฐานอาชีพ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Occupational Standards)”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การกำหนดระดับสมรรถนะของบุคคลในการประกอบ</a:t>
            </a:r>
            <a:r>
              <a:rPr lang="th-TH" sz="3200" dirty="0" smtClean="0">
                <a:solidFill>
                  <a:schemeClr val="tx1"/>
                </a:solidFill>
              </a:rPr>
              <a:t>อาชีพ</a:t>
            </a:r>
          </a:p>
          <a:p>
            <a:pPr algn="thaiDist">
              <a:buNone/>
            </a:pPr>
            <a:endParaRPr lang="th-TH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(Competency)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การใช้ความรู้ ทักษะ และความสามารถมาประยุกต์ใช้เพื่อการประกอบ</a:t>
            </a:r>
            <a:r>
              <a:rPr lang="th-TH" sz="3200" dirty="0" smtClean="0">
                <a:solidFill>
                  <a:schemeClr val="tx1"/>
                </a:solidFill>
              </a:rPr>
              <a:t>อาชีพ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76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นิยามความหมายที่สำคัญในการดำเนินการพัฒนามาตรฐานอาชีพ</a:t>
            </a:r>
            <a:endParaRPr lang="th-TH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71" y="1628800"/>
            <a:ext cx="8832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วิชาชีพ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ความรู้ ความสามารถ และทักษะในการทำงานของบุคคลซึ่งต้องอาศัยความเชี่ยวชาญและความชำนาญเฉพาะ</a:t>
            </a:r>
            <a:r>
              <a:rPr lang="th-TH" sz="3200" dirty="0" smtClean="0">
                <a:solidFill>
                  <a:schemeClr val="tx1"/>
                </a:solidFill>
              </a:rPr>
              <a:t>ด้าน</a:t>
            </a:r>
          </a:p>
          <a:p>
            <a:pPr algn="thaiDist">
              <a:buNone/>
            </a:pPr>
            <a:endParaRPr lang="th-TH" sz="3200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“กลุ่มวิสาหกิจ หรือกลุ่มวิชาชีพ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</a:t>
            </a:r>
            <a:r>
              <a:rPr lang="th-TH" sz="3200" dirty="0" smtClean="0">
                <a:solidFill>
                  <a:schemeClr val="tx1"/>
                </a:solidFill>
              </a:rPr>
              <a:t>กลุ่มผู้ประกอบการที่มีกิจกรรมทางธุรกิจในลักษณะเดียวกัน มีบุคคลที่ประกอบวิชาชีพในลักษณะเดียวกัน มีเป้าหมายการดำเนินกิจกรรมและใช้ทรัพยากรต่างๆ เพื่อให้เกิดมูลค่าของผลิตภัณฑ์ในกลุ่มวิสาหกิจในลักษณะเดียวกัน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383861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นิยามความหมายที่สำคัญในการดำเนินการพัฒนามาตรฐานอาชีพ</a:t>
            </a:r>
            <a:endParaRPr lang="th-TH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71" y="1412776"/>
            <a:ext cx="8832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“ความมุ่งหมายหลัก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Purpose)”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ขอบข่ายโดยรวมของงาน ในระดับกลุ่มอาชีพ เป็นคำบรรยายคุณลักษณะที่แสดงถึงเป้าหมายของอาชีพที่แตกต่างจากอาชีพ</a:t>
            </a:r>
            <a:r>
              <a:rPr lang="th-TH" sz="3200" dirty="0" smtClean="0">
                <a:solidFill>
                  <a:schemeClr val="tx1"/>
                </a:solidFill>
              </a:rPr>
              <a:t>อื่น</a:t>
            </a:r>
          </a:p>
          <a:p>
            <a:pPr algn="thaiDist">
              <a:buNone/>
            </a:pPr>
            <a:endParaRPr lang="th-TH" sz="3200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“บทบาทหลัก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Role</a:t>
            </a:r>
            <a:r>
              <a:rPr lang="en-US" sz="3200" dirty="0">
                <a:solidFill>
                  <a:schemeClr val="tx1"/>
                </a:solidFill>
              </a:rPr>
              <a:t>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ขอบข่ายงานแต่ละด้านในกลุ่มอาชีพ เพื่อให้บรรลุความมุ่งหมายหลัก (</a:t>
            </a:r>
            <a:r>
              <a:rPr lang="en-US" sz="3200" dirty="0">
                <a:solidFill>
                  <a:schemeClr val="tx1"/>
                </a:solidFill>
              </a:rPr>
              <a:t>Key Purpose) </a:t>
            </a:r>
            <a:r>
              <a:rPr lang="th-TH" sz="3200" dirty="0">
                <a:solidFill>
                  <a:schemeClr val="tx1"/>
                </a:solidFill>
              </a:rPr>
              <a:t>ของ</a:t>
            </a:r>
            <a:r>
              <a:rPr lang="th-TH" sz="3200" dirty="0" smtClean="0">
                <a:solidFill>
                  <a:schemeClr val="tx1"/>
                </a:solidFill>
              </a:rPr>
              <a:t>อาชีพ</a:t>
            </a:r>
          </a:p>
          <a:p>
            <a:pPr algn="thaiDist">
              <a:buNone/>
            </a:pPr>
            <a:endParaRPr lang="th-TH" sz="3200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“หน้าที่หลัก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Function)”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ขอบข่ายของหน้าที่และความรับผิดชอบของกลุ่มงาน เฉพาะในกลุ่มอาชีพ ที่คาดหวังว่าบุคลากรสามารถจะทำได้เพื่อให้บรรลุบทบาทหลัก (</a:t>
            </a:r>
            <a:r>
              <a:rPr lang="en-US" sz="3200" dirty="0">
                <a:solidFill>
                  <a:schemeClr val="tx1"/>
                </a:solidFill>
              </a:rPr>
              <a:t>Key Role)</a:t>
            </a:r>
          </a:p>
        </p:txBody>
      </p:sp>
    </p:spTree>
    <p:extLst>
      <p:ext uri="{BB962C8B-B14F-4D97-AF65-F5344CB8AC3E}">
        <p14:creationId xmlns:p14="http://schemas.microsoft.com/office/powerpoint/2010/main" val="36154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นิยามความหมายที่สำคัญในการดำเนินการพัฒนามาตรฐานอาชีพ</a:t>
            </a:r>
            <a:endParaRPr lang="th-TH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71" y="1412776"/>
            <a:ext cx="8832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“หน่วยสมรรถนะ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</a:t>
            </a:r>
            <a:r>
              <a:rPr lang="th-TH" sz="3200" dirty="0" smtClean="0">
                <a:solidFill>
                  <a:schemeClr val="tx1"/>
                </a:solidFill>
              </a:rPr>
              <a:t>ข้อความแสดงขอบข่าย</a:t>
            </a:r>
            <a:r>
              <a:rPr lang="th-TH" sz="3200" dirty="0">
                <a:solidFill>
                  <a:schemeClr val="tx1"/>
                </a:solidFill>
              </a:rPr>
              <a:t>ของผลลัพธ์งาน (</a:t>
            </a:r>
            <a:r>
              <a:rPr lang="en-US" sz="3200" dirty="0">
                <a:solidFill>
                  <a:schemeClr val="tx1"/>
                </a:solidFill>
              </a:rPr>
              <a:t>Outcome) </a:t>
            </a:r>
            <a:r>
              <a:rPr lang="th-TH" sz="3200" dirty="0">
                <a:solidFill>
                  <a:schemeClr val="tx1"/>
                </a:solidFill>
              </a:rPr>
              <a:t>ที่มีจุดเริ่มต้นและสิ้นสุด สามารถกระทำได้โดยลำพังโดยบุคคลหรือกลุ่มคนในกลุ่ม</a:t>
            </a:r>
            <a:r>
              <a:rPr lang="th-TH" sz="3200" dirty="0" smtClean="0">
                <a:solidFill>
                  <a:schemeClr val="tx1"/>
                </a:solidFill>
              </a:rPr>
              <a:t>อาชีพ</a:t>
            </a:r>
          </a:p>
          <a:p>
            <a:pPr algn="thaiDist">
              <a:buNone/>
            </a:pPr>
            <a:endParaRPr lang="th-TH" sz="3200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“สมรรถนะย่อย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 of Competence)”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องค์ประกอบย่อยของหน่วยสมรรถนะ (</a:t>
            </a:r>
            <a:r>
              <a:rPr lang="en-US" sz="3200" dirty="0">
                <a:solidFill>
                  <a:schemeClr val="tx1"/>
                </a:solidFill>
              </a:rPr>
              <a:t>Unit of Competence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algn="thaiDist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เกณฑ์การปฏิบัติงาน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Criteria)”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</a:t>
            </a:r>
            <a:r>
              <a:rPr lang="th-TH" sz="3200" dirty="0" smtClean="0">
                <a:solidFill>
                  <a:schemeClr val="tx1"/>
                </a:solidFill>
              </a:rPr>
              <a:t>ข้อกำหนดแสดงขอบข่าย</a:t>
            </a:r>
            <a:r>
              <a:rPr lang="th-TH" sz="3200" dirty="0">
                <a:solidFill>
                  <a:schemeClr val="tx1"/>
                </a:solidFill>
              </a:rPr>
              <a:t>ของการปฏิบัติงานที่สามารถวัดและประเมินผลลัพธ์ของการทำงานได้ตามสมรรถนะ</a:t>
            </a:r>
            <a:r>
              <a:rPr lang="th-TH" sz="3200" dirty="0" smtClean="0">
                <a:solidFill>
                  <a:schemeClr val="tx1"/>
                </a:solidFill>
              </a:rPr>
              <a:t>ย่อย และครอบคลุมหน่วยสมรรถนะ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Tx/>
              <a:buFontTx/>
              <a:buNone/>
              <a:defRPr/>
            </a:pPr>
            <a:endParaRPr lang="th-TH" b="0" dirty="0">
              <a:solidFill>
                <a:prstClr val="black"/>
              </a:solidFill>
            </a:endParaRPr>
          </a:p>
        </p:txBody>
      </p:sp>
      <p:sp>
        <p:nvSpPr>
          <p:cNvPr id="11" name="สามเหลี่ยมหน้าจั่ว 10"/>
          <p:cNvSpPr/>
          <p:nvPr/>
        </p:nvSpPr>
        <p:spPr>
          <a:xfrm rot="5400000">
            <a:off x="-290512" y="290512"/>
            <a:ext cx="1295400" cy="7143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ClrTx/>
              <a:buFontTx/>
              <a:buNone/>
              <a:defRPr/>
            </a:pPr>
            <a:endParaRPr lang="th-TH" b="0" dirty="0">
              <a:solidFill>
                <a:prstClr val="white"/>
              </a:solidFill>
            </a:endParaRPr>
          </a:p>
        </p:txBody>
      </p:sp>
      <p:sp>
        <p:nvSpPr>
          <p:cNvPr id="45061" name="ชื่อเรื่อง 1"/>
          <p:cNvSpPr>
            <a:spLocks noGrp="1"/>
          </p:cNvSpPr>
          <p:nvPr>
            <p:ph type="title"/>
          </p:nvPr>
        </p:nvSpPr>
        <p:spPr>
          <a:xfrm>
            <a:off x="785813" y="44450"/>
            <a:ext cx="8281987" cy="1128713"/>
          </a:xfrm>
        </p:spPr>
        <p:txBody>
          <a:bodyPr/>
          <a:lstStyle/>
          <a:p>
            <a:pPr algn="l" eaLnBrk="1" hangingPunct="1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มาตรฐานอาชีพ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 การพัฒนาขีด</a:t>
            </a:r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ในการแข่งขันของประเทศ</a:t>
            </a:r>
            <a:endParaRPr lang="th-TH" altLang="th-TH" sz="4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5063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5064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7E425B-6ADB-47C4-9EBC-2DED46485BF4}" type="slidenum">
              <a:rPr lang="th-TH" altLang="th-TH" sz="24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th-TH" altLang="th-TH" sz="2400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81000" y="6248400"/>
            <a:ext cx="3429000" cy="431800"/>
            <a:chOff x="381000" y="6248400"/>
            <a:chExt cx="3429000" cy="431956"/>
          </a:xfrm>
        </p:grpSpPr>
        <p:pic>
          <p:nvPicPr>
            <p:cNvPr id="16" name="Picture 3" descr="TPQI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248400"/>
              <a:ext cx="457200" cy="43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14400" y="6280161"/>
              <a:ext cx="2895600" cy="3684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th-TH" altLang="ja-JP" sz="1800" b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สถาบันคุณวุฒิวิชาชีพ (องค์การมหาชน)</a:t>
              </a:r>
              <a:endParaRPr lang="en-US" sz="18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14400" y="6284926"/>
              <a:ext cx="0" cy="35890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0" y="5723751"/>
            <a:ext cx="9144000" cy="300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1350" dirty="0">
                <a:solidFill>
                  <a:prstClr val="black"/>
                </a:solidFill>
              </a:rPr>
              <a:t>ที่มา</a:t>
            </a:r>
            <a:r>
              <a:rPr lang="en-US" sz="1350" dirty="0">
                <a:solidFill>
                  <a:prstClr val="black"/>
                </a:solidFill>
              </a:rPr>
              <a:t>: </a:t>
            </a:r>
            <a:r>
              <a:rPr lang="th-TH" sz="1350" dirty="0">
                <a:solidFill>
                  <a:prstClr val="black"/>
                </a:solidFill>
              </a:rPr>
              <a:t>โครงการศึกษาการจัดตั้งสถาบันคุณวิชาชีพประเทศไทย สำนักงานคณะกรรมการพัฒนาการเศรษฐกิจ และสังคมแห่งชาติ (ศูนย์บริการวิชาการแห่งจุฬาลงกรณ์มหาวิทยาลัย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9" name="Content Placeholder 4"/>
          <p:cNvSpPr>
            <a:spLocks noGrp="1"/>
          </p:cNvSpPr>
          <p:nvPr>
            <p:ph idx="1"/>
          </p:nvPr>
        </p:nvSpPr>
        <p:spPr>
          <a:xfrm>
            <a:off x="228600" y="1517508"/>
            <a:ext cx="5783560" cy="4084005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ระดับมาตรฐานวิชาชีพของผู้ประกอบอาชีพมีนัยสำคัญอย่างยิ่งต่อขีดความสามารถในการแข่งขันของประเทศ (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Nation Competitiveness) 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Clr>
                <a:srgbClr val="C00000"/>
              </a:buClr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ระดับมาตรฐานต่ำฯ ขีดความสามารถในการแข่งขันฯ ต่ำ ความเกื้อกูลต่อระบบเศรษฐกิจ และ สังคมต่ำ</a:t>
            </a:r>
          </a:p>
          <a:p>
            <a:pPr>
              <a:buClr>
                <a:srgbClr val="C00000"/>
              </a:buClr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ระดับมาตรฐานสูงฯ ขีดความสามารถในการแข่งขันฯ สูง ความเกื้อกูลต่อระบบเศรษฐกิจ และ สังคมสูง</a:t>
            </a:r>
          </a:p>
          <a:p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1" name="Picture 4" descr="http://insight.jbs.cam.ac.uk/assets/2013_podcast_pitelis_boulouta_cs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26" y="1772816"/>
            <a:ext cx="3153186" cy="28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00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นิยามความหมายที่สำคัญในการดำเนินการพัฒนามาตรฐานอาชีพ</a:t>
            </a:r>
            <a:endParaRPr lang="th-TH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71" y="1376184"/>
            <a:ext cx="88327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คณะทำงาน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Group)”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คณะทำงานจัดทำมาตรฐานอาชีพและคุณวุฒิวิชาชีพ โดยต้องประกอบด้วยผู้ปฏิบัติการ หรือ ผู้ชำนาญการ หรือ ผู้เชี่ยวชาญที่อยู่ในกลุ่มอาชีพมากกว่ากึ่ง</a:t>
            </a:r>
            <a:r>
              <a:rPr lang="th-TH" sz="3200" dirty="0" smtClean="0">
                <a:solidFill>
                  <a:schemeClr val="tx1"/>
                </a:solidFill>
              </a:rPr>
              <a:t>หนึ่ง</a:t>
            </a:r>
          </a:p>
          <a:p>
            <a:pPr algn="thaiDist">
              <a:buNone/>
            </a:pPr>
            <a:endParaRPr lang="th-TH" sz="3200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“คณะรับรองมาตรฐานอาชีพ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Endorsement Board)”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คณะรับรองการจัดทำมาตรฐานอาชีพและคุณวุฒิวิชาชีพ </a:t>
            </a:r>
            <a:r>
              <a:rPr lang="th-TH" sz="3200" dirty="0" smtClean="0">
                <a:solidFill>
                  <a:schemeClr val="tx1"/>
                </a:solidFill>
              </a:rPr>
              <a:t>ที่ประกอบด้วยผู้แทน</a:t>
            </a:r>
            <a:r>
              <a:rPr lang="th-TH" sz="3200" dirty="0">
                <a:solidFill>
                  <a:schemeClr val="tx1"/>
                </a:solidFill>
              </a:rPr>
              <a:t>สมาคม สมาพันธ์ ชมรม มูลนิธิ สภาวิชาชีพ สภาอุตสาหกรรม สภาหอการค้า และอื่นๆ ในกลุ่ม</a:t>
            </a:r>
            <a:r>
              <a:rPr lang="th-TH" sz="3200" dirty="0" smtClean="0">
                <a:solidFill>
                  <a:schemeClr val="tx1"/>
                </a:solidFill>
              </a:rPr>
              <a:t>อาชีพ ผู้เชี่ยวชาญ</a:t>
            </a:r>
            <a:r>
              <a:rPr lang="th-TH" sz="3200" dirty="0">
                <a:solidFill>
                  <a:schemeClr val="tx1"/>
                </a:solidFill>
              </a:rPr>
              <a:t>ในกลุ่ม</a:t>
            </a:r>
            <a:r>
              <a:rPr lang="th-TH" sz="3200" dirty="0" smtClean="0">
                <a:solidFill>
                  <a:schemeClr val="tx1"/>
                </a:solidFill>
              </a:rPr>
              <a:t>อาชีพ ผู้แทน</a:t>
            </a:r>
            <a:r>
              <a:rPr lang="th-TH" sz="3200" dirty="0">
                <a:solidFill>
                  <a:schemeClr val="tx1"/>
                </a:solidFill>
              </a:rPr>
              <a:t>องค์กร</a:t>
            </a:r>
            <a:r>
              <a:rPr lang="th-TH" sz="3200" dirty="0" smtClean="0">
                <a:solidFill>
                  <a:schemeClr val="tx1"/>
                </a:solidFill>
              </a:rPr>
              <a:t>ภาครัฐ </a:t>
            </a:r>
            <a:r>
              <a:rPr lang="th-TH" sz="3200" dirty="0">
                <a:solidFill>
                  <a:schemeClr val="tx1"/>
                </a:solidFill>
              </a:rPr>
              <a:t>และผู้แทนสถาบัน </a:t>
            </a:r>
            <a:r>
              <a:rPr lang="th-TH" sz="3200" dirty="0" smtClean="0">
                <a:solidFill>
                  <a:schemeClr val="tx1"/>
                </a:solidFill>
              </a:rPr>
              <a:t>รวม</a:t>
            </a:r>
            <a:r>
              <a:rPr lang="th-TH" sz="3200" dirty="0">
                <a:solidFill>
                  <a:schemeClr val="tx1"/>
                </a:solidFill>
              </a:rPr>
              <a:t>ไม่น้อยกว่า ๙ คน ซึ่งคณะรับรองมาตรฐานอาชีพมีหน้าที่ให้ความเห็นชอบมาตรฐานอาชีพและคุณวุฒิวิชาชีพก่อนเสนอต่อคณะกรรมการบริหารสถาบันคุณวุฒิวิชาชีพ</a:t>
            </a:r>
          </a:p>
        </p:txBody>
      </p:sp>
    </p:spTree>
    <p:extLst>
      <p:ext uri="{BB962C8B-B14F-4D97-AF65-F5344CB8AC3E}">
        <p14:creationId xmlns:p14="http://schemas.microsoft.com/office/powerpoint/2010/main" val="36154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นิยามความหมายที่สำคัญในการดำเนินการพัฒนามาตรฐานอาชีพ</a:t>
            </a:r>
            <a:endParaRPr lang="th-TH" sz="4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771" y="1484784"/>
            <a:ext cx="88327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“</a:t>
            </a: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ผู้เชี่ยวชาญ (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or Specialist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r>
              <a:rPr lang="th-TH" sz="3200" dirty="0" smtClean="0">
                <a:solidFill>
                  <a:schemeClr val="tx1"/>
                </a:solidFill>
              </a:rPr>
              <a:t>” หมายความถึง บุคลากรที่มี</a:t>
            </a:r>
            <a:r>
              <a:rPr lang="th-TH" sz="3200" dirty="0">
                <a:solidFill>
                  <a:schemeClr val="tx1"/>
                </a:solidFill>
              </a:rPr>
              <a:t>ความสามารถในการประเมินคุณภาพของเครื่องมือประเมินและทดสอบ</a:t>
            </a:r>
            <a:r>
              <a:rPr lang="th-TH" sz="3200" dirty="0" smtClean="0">
                <a:solidFill>
                  <a:schemeClr val="tx1"/>
                </a:solidFill>
              </a:rPr>
              <a:t>ได้ และมีความรู้ความสามารถใน</a:t>
            </a:r>
            <a:r>
              <a:rPr lang="th-TH" sz="3200" dirty="0">
                <a:solidFill>
                  <a:schemeClr val="tx1"/>
                </a:solidFill>
              </a:rPr>
              <a:t>วิชาชีพ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thaiDist">
              <a:buNone/>
            </a:pPr>
            <a:endParaRPr lang="th-TH" sz="3200" dirty="0" smtClean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เจ้าหน้าที่สอบ 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Examiner)” </a:t>
            </a:r>
            <a:r>
              <a:rPr lang="th-TH" sz="3200" dirty="0">
                <a:solidFill>
                  <a:schemeClr val="tx1"/>
                </a:solidFill>
              </a:rPr>
              <a:t>หมายความว่า บุคลากรที่มีความสามารถในการดำเนินการสอบและประเมินตามที่กำหนดไว้ในมาตรฐานอาชีพ และได้การรับรองโดย</a:t>
            </a:r>
            <a:r>
              <a:rPr lang="th-TH" sz="3200" dirty="0" smtClean="0">
                <a:solidFill>
                  <a:schemeClr val="tx1"/>
                </a:solidFill>
              </a:rPr>
              <a:t>สถาบัน</a:t>
            </a:r>
          </a:p>
          <a:p>
            <a:pPr algn="thaiDist">
              <a:buNone/>
            </a:pPr>
            <a:endParaRPr lang="th-TH" sz="3200" dirty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“ผู้รับการประเมิน” </a:t>
            </a:r>
            <a:r>
              <a:rPr lang="th-TH" sz="3200" dirty="0" smtClean="0">
                <a:solidFill>
                  <a:schemeClr val="tx1"/>
                </a:solidFill>
              </a:rPr>
              <a:t>หมายความถึงบุคคลที่มีสมรรถนะวิชาชีพสอดคล้องกับมาตรฐานอาชีพที่เข้ารับการประเมิน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556792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400" dirty="0" smtClean="0">
                <a:solidFill>
                  <a:schemeClr val="tx1"/>
                </a:solidFill>
              </a:rPr>
              <a:t>มีวัตถุประสงค์</a:t>
            </a:r>
            <a:r>
              <a:rPr lang="th-TH" sz="3400" dirty="0" smtClean="0">
                <a:solidFill>
                  <a:schemeClr val="tx1"/>
                </a:solidFill>
              </a:rPr>
              <a:t>เพื่อกำหนดแนวทางการดำเนินการ และใช้ในการจัด</a:t>
            </a:r>
            <a:r>
              <a:rPr lang="th-TH" sz="3400" dirty="0" smtClean="0">
                <a:solidFill>
                  <a:schemeClr val="tx1"/>
                </a:solidFill>
              </a:rPr>
              <a:t>จ้างที่ปรึกษาที่มีความเข้าใจในระบบคุณวุฒิวิชาชีพ มาเป็นผู้บริหารโครงการ </a:t>
            </a:r>
            <a:r>
              <a:rPr lang="th-TH" sz="3400" dirty="0" smtClean="0">
                <a:solidFill>
                  <a:schemeClr val="tx1"/>
                </a:solidFill>
              </a:rPr>
              <a:t>เพื่อ</a:t>
            </a:r>
            <a:r>
              <a:rPr lang="th-TH" sz="3400" dirty="0" smtClean="0">
                <a:solidFill>
                  <a:schemeClr val="tx1"/>
                </a:solidFill>
              </a:rPr>
              <a:t>สนับสนุนกลุ่มวิสาหกิจหรือกลุ่มอาชีพ </a:t>
            </a:r>
            <a:r>
              <a:rPr lang="th-TH" sz="3400" dirty="0" smtClean="0">
                <a:solidFill>
                  <a:schemeClr val="tx1"/>
                </a:solidFill>
              </a:rPr>
              <a:t>ใน</a:t>
            </a:r>
            <a:r>
              <a:rPr lang="th-TH" sz="3400" dirty="0" smtClean="0">
                <a:solidFill>
                  <a:schemeClr val="tx1"/>
                </a:solidFill>
              </a:rPr>
              <a:t>การ ประสานงาน </a:t>
            </a:r>
            <a:r>
              <a:rPr lang="th-TH" sz="3400" dirty="0">
                <a:solidFill>
                  <a:schemeClr val="tx1"/>
                </a:solidFill>
              </a:rPr>
              <a:t>จัดประชุม รวบรวม</a:t>
            </a:r>
            <a:r>
              <a:rPr lang="th-TH" sz="3400" dirty="0" smtClean="0">
                <a:solidFill>
                  <a:schemeClr val="tx1"/>
                </a:solidFill>
              </a:rPr>
              <a:t>ข้อมูล วิเคราะห์ นำเสนอ จัดทำ ร่าง เรียบเรียง มาตรฐาน</a:t>
            </a:r>
            <a:r>
              <a:rPr lang="th-TH" sz="3400" dirty="0" smtClean="0">
                <a:solidFill>
                  <a:schemeClr val="tx1"/>
                </a:solidFill>
              </a:rPr>
              <a:t>อาชีพและคุณวุฒิวิชาชีพ </a:t>
            </a:r>
            <a:r>
              <a:rPr lang="th-TH" sz="3400" dirty="0" smtClean="0">
                <a:solidFill>
                  <a:schemeClr val="tx1"/>
                </a:solidFill>
              </a:rPr>
              <a:t>โดยแบ่ง</a:t>
            </a:r>
            <a:r>
              <a:rPr lang="th-TH" sz="3400" dirty="0" smtClean="0">
                <a:solidFill>
                  <a:schemeClr val="tx1"/>
                </a:solidFill>
              </a:rPr>
              <a:t>การดำเนินการเป็น </a:t>
            </a:r>
            <a:r>
              <a:rPr lang="en-US" sz="3400" dirty="0" smtClean="0">
                <a:solidFill>
                  <a:schemeClr val="tx1"/>
                </a:solidFill>
              </a:rPr>
              <a:t>4 </a:t>
            </a:r>
            <a:r>
              <a:rPr lang="th-TH" sz="3400" dirty="0" smtClean="0">
                <a:solidFill>
                  <a:schemeClr val="tx1"/>
                </a:solidFill>
              </a:rPr>
              <a:t>ขั้นคือ</a:t>
            </a:r>
            <a:endParaRPr lang="th-TH" sz="3400" dirty="0" smtClean="0">
              <a:solidFill>
                <a:schemeClr val="tx1"/>
              </a:solidFill>
            </a:endParaRPr>
          </a:p>
          <a:p>
            <a:pPr algn="thaiDist">
              <a:buNone/>
            </a:pPr>
            <a:r>
              <a:rPr lang="th-TH" sz="3400" dirty="0" smtClean="0">
                <a:solidFill>
                  <a:schemeClr val="tx1"/>
                </a:solidFill>
              </a:rPr>
              <a:t>	ขั้นตอน</a:t>
            </a:r>
            <a:r>
              <a:rPr lang="th-TH" sz="3400" dirty="0" smtClean="0">
                <a:solidFill>
                  <a:schemeClr val="tx1"/>
                </a:solidFill>
              </a:rPr>
              <a:t>ที่ </a:t>
            </a:r>
            <a:r>
              <a:rPr lang="en-US" sz="3400" dirty="0" smtClean="0">
                <a:solidFill>
                  <a:schemeClr val="tx1"/>
                </a:solidFill>
              </a:rPr>
              <a:t>1 </a:t>
            </a:r>
            <a:r>
              <a:rPr lang="th-TH" sz="3400" dirty="0" smtClean="0">
                <a:solidFill>
                  <a:schemeClr val="tx1"/>
                </a:solidFill>
              </a:rPr>
              <a:t>การเตรียมการ</a:t>
            </a:r>
          </a:p>
          <a:p>
            <a:pPr algn="thaiDist">
              <a:buNone/>
            </a:pPr>
            <a:r>
              <a:rPr lang="th-TH" sz="3400" dirty="0" smtClean="0">
                <a:solidFill>
                  <a:schemeClr val="tx1"/>
                </a:solidFill>
              </a:rPr>
              <a:t>	ขั้นตอน</a:t>
            </a:r>
            <a:r>
              <a:rPr lang="th-TH" sz="3400" dirty="0" smtClean="0">
                <a:solidFill>
                  <a:schemeClr val="tx1"/>
                </a:solidFill>
              </a:rPr>
              <a:t>ที่ </a:t>
            </a:r>
            <a:r>
              <a:rPr lang="en-US" sz="3400" dirty="0" smtClean="0">
                <a:solidFill>
                  <a:schemeClr val="tx1"/>
                </a:solidFill>
              </a:rPr>
              <a:t>2 </a:t>
            </a:r>
            <a:r>
              <a:rPr lang="th-TH" sz="3400" dirty="0" smtClean="0">
                <a:solidFill>
                  <a:schemeClr val="tx1"/>
                </a:solidFill>
              </a:rPr>
              <a:t>จัดทำมาตรฐานอาชีพและคุณวุฒิวิชาชีพ</a:t>
            </a:r>
          </a:p>
          <a:p>
            <a:pPr algn="thaiDist">
              <a:buNone/>
            </a:pPr>
            <a:r>
              <a:rPr lang="th-TH" sz="3400" dirty="0" smtClean="0">
                <a:solidFill>
                  <a:schemeClr val="tx1"/>
                </a:solidFill>
              </a:rPr>
              <a:t>	ขั้นตอนที่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3 </a:t>
            </a:r>
            <a:r>
              <a:rPr lang="th-TH" sz="3400" dirty="0" smtClean="0">
                <a:solidFill>
                  <a:schemeClr val="tx1"/>
                </a:solidFill>
              </a:rPr>
              <a:t>พัฒนากระบวนการ</a:t>
            </a:r>
            <a:r>
              <a:rPr lang="th-TH" sz="3400" dirty="0" smtClean="0">
                <a:solidFill>
                  <a:schemeClr val="tx1"/>
                </a:solidFill>
              </a:rPr>
              <a:t>ประเมิน และ</a:t>
            </a:r>
            <a:r>
              <a:rPr lang="th-TH" sz="3400" dirty="0" smtClean="0">
                <a:solidFill>
                  <a:schemeClr val="tx1"/>
                </a:solidFill>
              </a:rPr>
              <a:t>เครื่องมือ</a:t>
            </a:r>
            <a:r>
              <a:rPr lang="th-TH" sz="3400" dirty="0" smtClean="0">
                <a:solidFill>
                  <a:schemeClr val="tx1"/>
                </a:solidFill>
              </a:rPr>
              <a:t>ประเมิน</a:t>
            </a:r>
          </a:p>
          <a:p>
            <a:pPr algn="thaiDist">
              <a:buNone/>
            </a:pPr>
            <a:r>
              <a:rPr lang="th-TH" sz="3400" dirty="0">
                <a:solidFill>
                  <a:schemeClr val="tx1"/>
                </a:solidFill>
              </a:rPr>
              <a:t>	</a:t>
            </a:r>
            <a:r>
              <a:rPr lang="th-TH" sz="3400" dirty="0" smtClean="0">
                <a:solidFill>
                  <a:schemeClr val="tx1"/>
                </a:solidFill>
              </a:rPr>
              <a:t>ขั้นตอนที่ </a:t>
            </a:r>
            <a:r>
              <a:rPr lang="en-US" sz="3400" dirty="0" smtClean="0">
                <a:solidFill>
                  <a:schemeClr val="tx1"/>
                </a:solidFill>
              </a:rPr>
              <a:t>4 </a:t>
            </a:r>
            <a:r>
              <a:rPr lang="th-TH" sz="3400" dirty="0" smtClean="0">
                <a:solidFill>
                  <a:schemeClr val="tx1"/>
                </a:solidFill>
              </a:rPr>
              <a:t>สรุปผลโครงการและเผยแพร่คุณวุฒิวิชาชีพ</a:t>
            </a:r>
            <a:endParaRPr lang="th-TH" sz="3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260648"/>
            <a:ext cx="7488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ข้อกำหนด เงื่อนไข และขอบเขตการ</a:t>
            </a: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ดำเนินการ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 (TOR)</a:t>
            </a:r>
            <a:endParaRPr lang="th-TH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จัดทำคุณวุฒิวิชาชีพและมาตรฐานอาชีพ</a:t>
            </a: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ข้อกำหนด เงื่อนไข และขอบเขตการ</a:t>
            </a: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ดำเนินการ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 (TOR)</a:t>
            </a:r>
            <a:endParaRPr lang="th-TH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จัดทำคุณวุฒิวิชาชีพและมาตรฐานอาชีพ</a:t>
            </a: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55679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ขั้นตอนที่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ขั้นการเตรียมการ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1.1 </a:t>
            </a:r>
            <a:r>
              <a:rPr lang="th-TH" dirty="0" smtClean="0">
                <a:solidFill>
                  <a:schemeClr val="tx1"/>
                </a:solidFill>
              </a:rPr>
              <a:t>การประชาสัมพันธ์ ผ่านสื่อไม่น้อยกว่า </a:t>
            </a:r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th-TH" dirty="0" smtClean="0">
                <a:solidFill>
                  <a:schemeClr val="tx1"/>
                </a:solidFill>
              </a:rPr>
              <a:t>ช่องทาง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1.2 </a:t>
            </a:r>
            <a:r>
              <a:rPr lang="th-TH" dirty="0" smtClean="0">
                <a:solidFill>
                  <a:schemeClr val="tx1"/>
                </a:solidFill>
              </a:rPr>
              <a:t>การประสานงานติดต่อหน่วยงานผู้มีส่วนได้ส่วนเสีย ในกลุ่มวิสาหกิจที่เกี่ยวข้องทั้งภาครัฐและเอกชน เพื่อให้เกิดการมีส่วนร่วมในการจัดทำมาตรฐานอาชีพ และติดตามหน่วยงานดังกล่าวอย่างต่อเนื่อง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1.3 </a:t>
            </a:r>
            <a:r>
              <a:rPr lang="th-TH" dirty="0" smtClean="0">
                <a:solidFill>
                  <a:schemeClr val="tx1"/>
                </a:solidFill>
              </a:rPr>
              <a:t>ศึกษา</a:t>
            </a:r>
            <a:r>
              <a:rPr lang="th-TH" dirty="0">
                <a:solidFill>
                  <a:schemeClr val="tx1"/>
                </a:solidFill>
              </a:rPr>
              <a:t>และวิเคราะห์</a:t>
            </a:r>
            <a:r>
              <a:rPr lang="th-TH" dirty="0" smtClean="0">
                <a:solidFill>
                  <a:schemeClr val="tx1"/>
                </a:solidFill>
              </a:rPr>
              <a:t>ข้อมูลเกี่ยวกับ กลุ่มวิสาหกิจหรือกลุ่มอาชีพ</a:t>
            </a:r>
          </a:p>
          <a:p>
            <a:pPr>
              <a:buNone/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- แผนพัฒนาที่เกี่ยวข้องกับกลุ่มวิสาหกิจ ทุกฉบับในประเทศ</a:t>
            </a:r>
          </a:p>
          <a:p>
            <a:pPr>
              <a:buNone/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- </a:t>
            </a:r>
            <a:r>
              <a:rPr lang="th-TH" dirty="0">
                <a:solidFill>
                  <a:schemeClr val="tx1"/>
                </a:solidFill>
              </a:rPr>
              <a:t>ระบบการรับรอง</a:t>
            </a:r>
            <a:r>
              <a:rPr lang="th-TH" dirty="0" smtClean="0">
                <a:solidFill>
                  <a:schemeClr val="tx1"/>
                </a:solidFill>
              </a:rPr>
              <a:t>ความสามารถของบุคคลในกลุ่มอาชีพ ที่ใช้ในประเทศไทย</a:t>
            </a:r>
          </a:p>
          <a:p>
            <a:pPr>
              <a:buNone/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- การกำหนดสมรรถนะ มาตรฐานอาชีพ และคุณวุฒิวิชาชีพในต่างประเทศ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1.4 </a:t>
            </a:r>
            <a:r>
              <a:rPr lang="th-TH" dirty="0" smtClean="0">
                <a:solidFill>
                  <a:schemeClr val="tx1"/>
                </a:solidFill>
              </a:rPr>
              <a:t>จัดประชุมนำเสนอผลการศึกษาและวิเคราะห์ให้ บุคคลผู้</a:t>
            </a:r>
            <a:r>
              <a:rPr lang="th-TH" dirty="0">
                <a:solidFill>
                  <a:schemeClr val="tx1"/>
                </a:solidFill>
              </a:rPr>
              <a:t>มีส่วนได้ส่วนเสีย ทุก</a:t>
            </a:r>
            <a:r>
              <a:rPr lang="th-TH" dirty="0" smtClean="0">
                <a:solidFill>
                  <a:schemeClr val="tx1"/>
                </a:solidFill>
              </a:rPr>
              <a:t>หน่วยงาน</a:t>
            </a:r>
            <a:r>
              <a:rPr lang="th-TH" dirty="0">
                <a:solidFill>
                  <a:schemeClr val="tx1"/>
                </a:solidFill>
              </a:rPr>
              <a:t>ในกลุ่มวิสาหกิจที่</a:t>
            </a:r>
            <a:r>
              <a:rPr lang="th-TH" dirty="0" smtClean="0">
                <a:solidFill>
                  <a:schemeClr val="tx1"/>
                </a:solidFill>
              </a:rPr>
              <a:t>เกี่ยวข้องทั้งภาค</a:t>
            </a:r>
            <a:r>
              <a:rPr lang="th-TH" dirty="0">
                <a:solidFill>
                  <a:schemeClr val="tx1"/>
                </a:solidFill>
              </a:rPr>
              <a:t>รัฐและ</a:t>
            </a:r>
            <a:r>
              <a:rPr lang="th-TH" dirty="0" smtClean="0">
                <a:solidFill>
                  <a:schemeClr val="tx1"/>
                </a:solidFill>
              </a:rPr>
              <a:t>เอกชน 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91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260648"/>
            <a:ext cx="7488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ข้อกำหนด เงื่อนไข และขอบเขตการ</a:t>
            </a: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ดำเนินการ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 (TOR)</a:t>
            </a:r>
            <a:endParaRPr lang="th-TH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จัดทำคุณวุฒิวิชาชีพและมาตรฐานอาชีพ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412776"/>
            <a:ext cx="83529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ขั้นตอนที่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การจัดทำมาตรฐานอาชีพและคุณวุฒิวิชาชีพ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2.1 </a:t>
            </a:r>
            <a:r>
              <a:rPr lang="th-TH" dirty="0" smtClean="0">
                <a:solidFill>
                  <a:schemeClr val="tx1"/>
                </a:solidFill>
              </a:rPr>
              <a:t>การวิเคราะห์กลุ่มวิสาหกิจ เพื่อจัดทำ </a:t>
            </a:r>
            <a:r>
              <a:rPr lang="en-US" dirty="0" smtClean="0">
                <a:solidFill>
                  <a:schemeClr val="tx1"/>
                </a:solidFill>
              </a:rPr>
              <a:t>Functional map </a:t>
            </a:r>
            <a:r>
              <a:rPr lang="th-TH" dirty="0" smtClean="0">
                <a:solidFill>
                  <a:schemeClr val="tx1"/>
                </a:solidFill>
              </a:rPr>
              <a:t>ส่วนต้น</a:t>
            </a:r>
          </a:p>
          <a:p>
            <a:pPr>
              <a:buNone/>
              <a:tabLst>
                <a:tab pos="536575" algn="l"/>
              </a:tabLst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- กำหนดเป้าหมายหรือความมุ่งหมายหลัก </a:t>
            </a:r>
            <a:r>
              <a:rPr lang="en-US" dirty="0" smtClean="0">
                <a:solidFill>
                  <a:schemeClr val="tx1"/>
                </a:solidFill>
              </a:rPr>
              <a:t>(Key Purpose)</a:t>
            </a:r>
            <a:r>
              <a:rPr lang="th-TH" dirty="0" smtClean="0">
                <a:solidFill>
                  <a:schemeClr val="tx1"/>
                </a:solidFill>
              </a:rPr>
              <a:t> ของ</a:t>
            </a:r>
            <a:r>
              <a:rPr lang="th-TH" dirty="0">
                <a:solidFill>
                  <a:schemeClr val="tx1"/>
                </a:solidFill>
              </a:rPr>
              <a:t>กลุ่ม</a:t>
            </a:r>
            <a:r>
              <a:rPr lang="th-TH" dirty="0" smtClean="0">
                <a:solidFill>
                  <a:schemeClr val="tx1"/>
                </a:solidFill>
              </a:rPr>
              <a:t>วิสาหกิจ</a:t>
            </a:r>
          </a:p>
          <a:p>
            <a:pPr>
              <a:buNone/>
              <a:tabLst>
                <a:tab pos="536575" algn="l"/>
              </a:tabLst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- กำหนดบทบาทหลัก </a:t>
            </a:r>
            <a:r>
              <a:rPr lang="en-US" dirty="0" smtClean="0">
                <a:solidFill>
                  <a:schemeClr val="tx1"/>
                </a:solidFill>
              </a:rPr>
              <a:t>(Key Role) </a:t>
            </a:r>
            <a:r>
              <a:rPr lang="th-TH" dirty="0" smtClean="0">
                <a:solidFill>
                  <a:schemeClr val="tx1"/>
                </a:solidFill>
              </a:rPr>
              <a:t>ของกลุ่มวิสาหกิจ</a:t>
            </a:r>
          </a:p>
          <a:p>
            <a:pPr>
              <a:buNone/>
              <a:tabLst>
                <a:tab pos="536575" algn="l"/>
              </a:tabLst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- กำหนดหน้าที่หลัก </a:t>
            </a:r>
            <a:r>
              <a:rPr lang="en-US" dirty="0" smtClean="0">
                <a:solidFill>
                  <a:schemeClr val="tx1"/>
                </a:solidFill>
              </a:rPr>
              <a:t>(Key Function) </a:t>
            </a:r>
            <a:r>
              <a:rPr lang="th-TH" dirty="0" smtClean="0">
                <a:solidFill>
                  <a:schemeClr val="tx1"/>
                </a:solidFill>
              </a:rPr>
              <a:t>ของบุคลากรในกลุ่มวิสาหกิจ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2.2 </a:t>
            </a:r>
            <a:r>
              <a:rPr lang="th-TH" dirty="0" smtClean="0">
                <a:solidFill>
                  <a:schemeClr val="tx1"/>
                </a:solidFill>
              </a:rPr>
              <a:t>จัดประชุมเชิงปฏิบัติการ เพื่อพัฒนา</a:t>
            </a:r>
            <a:r>
              <a:rPr lang="th-TH" dirty="0">
                <a:solidFill>
                  <a:schemeClr val="tx1"/>
                </a:solidFill>
              </a:rPr>
              <a:t>หน่วยสมรรถนะ โดย</a:t>
            </a:r>
            <a:r>
              <a:rPr lang="th-TH" dirty="0" smtClean="0">
                <a:solidFill>
                  <a:schemeClr val="tx1"/>
                </a:solidFill>
              </a:rPr>
              <a:t>คณะทำงาน ตามรูปแบบและแบบฟอร์มที่ทางสถาบันฯ กำหนด ประกอบด้วย</a:t>
            </a:r>
          </a:p>
          <a:p>
            <a:pPr>
              <a:buNone/>
              <a:tabLst>
                <a:tab pos="536575" algn="l"/>
              </a:tabLst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- </a:t>
            </a:r>
            <a:r>
              <a:rPr lang="th-TH" sz="2400" dirty="0" smtClean="0">
                <a:solidFill>
                  <a:schemeClr val="tx1"/>
                </a:solidFill>
              </a:rPr>
              <a:t>หน่วยสมรรถนะ </a:t>
            </a:r>
            <a:r>
              <a:rPr lang="en-US" sz="2400" dirty="0" smtClean="0">
                <a:solidFill>
                  <a:schemeClr val="tx1"/>
                </a:solidFill>
              </a:rPr>
              <a:t>(Unit </a:t>
            </a:r>
            <a:r>
              <a:rPr lang="en-US" sz="2400" dirty="0">
                <a:solidFill>
                  <a:schemeClr val="tx1"/>
                </a:solidFill>
              </a:rPr>
              <a:t>of Competence) </a:t>
            </a:r>
            <a:endParaRPr lang="th-TH" sz="2400" dirty="0">
              <a:solidFill>
                <a:schemeClr val="tx1"/>
              </a:solidFill>
            </a:endParaRPr>
          </a:p>
          <a:p>
            <a:pPr>
              <a:buNone/>
              <a:tabLst>
                <a:tab pos="536575" algn="l"/>
              </a:tabLst>
            </a:pPr>
            <a:r>
              <a:rPr lang="th-TH" sz="2400" dirty="0" smtClean="0">
                <a:solidFill>
                  <a:schemeClr val="tx1"/>
                </a:solidFill>
              </a:rPr>
              <a:t>	- สมรรถนะ</a:t>
            </a:r>
            <a:r>
              <a:rPr lang="th-TH" sz="2400" dirty="0">
                <a:solidFill>
                  <a:schemeClr val="tx1"/>
                </a:solidFill>
              </a:rPr>
              <a:t>ย่อย (</a:t>
            </a:r>
            <a:r>
              <a:rPr lang="en-US" sz="2400" dirty="0">
                <a:solidFill>
                  <a:schemeClr val="tx1"/>
                </a:solidFill>
              </a:rPr>
              <a:t>Element of Competence) </a:t>
            </a:r>
            <a:endParaRPr lang="th-TH" sz="2400" dirty="0" smtClean="0">
              <a:solidFill>
                <a:schemeClr val="tx1"/>
              </a:solidFill>
            </a:endParaRPr>
          </a:p>
          <a:p>
            <a:pPr>
              <a:buNone/>
              <a:tabLst>
                <a:tab pos="536575" algn="l"/>
              </a:tabLst>
            </a:pPr>
            <a:r>
              <a:rPr lang="th-TH" sz="2400" dirty="0">
                <a:solidFill>
                  <a:schemeClr val="tx1"/>
                </a:solidFill>
              </a:rPr>
              <a:t>	</a:t>
            </a:r>
            <a:r>
              <a:rPr lang="th-TH" sz="2400" dirty="0" smtClean="0">
                <a:solidFill>
                  <a:schemeClr val="tx1"/>
                </a:solidFill>
              </a:rPr>
              <a:t>- เกณฑ์</a:t>
            </a:r>
            <a:r>
              <a:rPr lang="th-TH" sz="2400" dirty="0">
                <a:solidFill>
                  <a:schemeClr val="tx1"/>
                </a:solidFill>
              </a:rPr>
              <a:t>การปฏิบัติงาน(</a:t>
            </a:r>
            <a:r>
              <a:rPr lang="en-US" sz="2400" dirty="0">
                <a:solidFill>
                  <a:schemeClr val="tx1"/>
                </a:solidFill>
              </a:rPr>
              <a:t>Performance Criteria) </a:t>
            </a:r>
            <a:endParaRPr lang="th-TH" sz="2400" dirty="0" smtClean="0">
              <a:solidFill>
                <a:schemeClr val="tx1"/>
              </a:solidFill>
            </a:endParaRPr>
          </a:p>
          <a:p>
            <a:pPr>
              <a:buNone/>
              <a:tabLst>
                <a:tab pos="536575" algn="l"/>
              </a:tabLst>
            </a:pPr>
            <a:r>
              <a:rPr lang="th-TH" sz="2400" dirty="0">
                <a:solidFill>
                  <a:schemeClr val="tx1"/>
                </a:solidFill>
              </a:rPr>
              <a:t>	</a:t>
            </a:r>
            <a:r>
              <a:rPr lang="th-TH" sz="2400" dirty="0" smtClean="0">
                <a:solidFill>
                  <a:schemeClr val="tx1"/>
                </a:solidFill>
              </a:rPr>
              <a:t>- ขอบเขต </a:t>
            </a:r>
            <a:r>
              <a:rPr lang="th-TH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Range Statement) </a:t>
            </a:r>
            <a:endParaRPr lang="th-TH" sz="2400" dirty="0" smtClean="0">
              <a:solidFill>
                <a:schemeClr val="tx1"/>
              </a:solidFill>
            </a:endParaRPr>
          </a:p>
          <a:p>
            <a:pPr>
              <a:buNone/>
              <a:tabLst>
                <a:tab pos="536575" algn="l"/>
              </a:tabLst>
            </a:pPr>
            <a:r>
              <a:rPr lang="th-TH" sz="2400" dirty="0">
                <a:solidFill>
                  <a:schemeClr val="tx1"/>
                </a:solidFill>
              </a:rPr>
              <a:t>	</a:t>
            </a:r>
            <a:r>
              <a:rPr lang="th-TH" sz="2400" dirty="0" smtClean="0">
                <a:solidFill>
                  <a:schemeClr val="tx1"/>
                </a:solidFill>
              </a:rPr>
              <a:t>- หลักฐาน</a:t>
            </a:r>
            <a:r>
              <a:rPr lang="th-TH" sz="2400" dirty="0">
                <a:solidFill>
                  <a:schemeClr val="tx1"/>
                </a:solidFill>
              </a:rPr>
              <a:t>ที่</a:t>
            </a:r>
            <a:r>
              <a:rPr lang="th-TH" sz="2400" dirty="0" smtClean="0">
                <a:solidFill>
                  <a:schemeClr val="tx1"/>
                </a:solidFill>
              </a:rPr>
              <a:t>ต้องการ (</a:t>
            </a:r>
            <a:r>
              <a:rPr lang="en-US" sz="2400" dirty="0">
                <a:solidFill>
                  <a:schemeClr val="tx1"/>
                </a:solidFill>
              </a:rPr>
              <a:t>Evidence Requirements) </a:t>
            </a:r>
            <a:endParaRPr lang="th-TH" sz="2400" dirty="0" smtClean="0">
              <a:solidFill>
                <a:schemeClr val="tx1"/>
              </a:solidFill>
            </a:endParaRPr>
          </a:p>
          <a:p>
            <a:pPr>
              <a:buNone/>
              <a:tabLst>
                <a:tab pos="536575" algn="l"/>
              </a:tabLst>
            </a:pPr>
            <a:r>
              <a:rPr lang="th-TH" sz="2400" dirty="0">
                <a:solidFill>
                  <a:schemeClr val="tx1"/>
                </a:solidFill>
              </a:rPr>
              <a:t>	</a:t>
            </a:r>
            <a:r>
              <a:rPr lang="th-TH" sz="2400" dirty="0" smtClean="0">
                <a:solidFill>
                  <a:schemeClr val="tx1"/>
                </a:solidFill>
              </a:rPr>
              <a:t>- แนว</a:t>
            </a:r>
            <a:r>
              <a:rPr lang="th-TH" sz="2400" dirty="0">
                <a:solidFill>
                  <a:schemeClr val="tx1"/>
                </a:solidFill>
              </a:rPr>
              <a:t>ทางการประเมิน (</a:t>
            </a:r>
            <a:r>
              <a:rPr lang="en-US" sz="2400" dirty="0">
                <a:solidFill>
                  <a:schemeClr val="tx1"/>
                </a:solidFill>
              </a:rPr>
              <a:t>Assessment Guidance) </a:t>
            </a:r>
            <a:r>
              <a:rPr lang="th-TH" sz="2400" dirty="0">
                <a:solidFill>
                  <a:schemeClr val="tx1"/>
                </a:solidFill>
              </a:rPr>
              <a:t>	</a:t>
            </a:r>
            <a:endParaRPr lang="th-TH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260648"/>
            <a:ext cx="7488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ข้อกำหนด เงื่อนไข และขอบเขตการ</a:t>
            </a: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ดำเนินการ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 (TOR)</a:t>
            </a:r>
            <a:endParaRPr lang="th-TH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จัดทำคุณวุฒิวิชาชีพและมาตรฐานอาชีพ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8748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ขั้นตอนที่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การจัดทำมาตรฐานอาชีพและคุณวุฒิวิชาชีพ (ต่อ)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2.3 </a:t>
            </a:r>
            <a:r>
              <a:rPr lang="th-TH" dirty="0" smtClean="0">
                <a:solidFill>
                  <a:schemeClr val="tx1"/>
                </a:solidFill>
              </a:rPr>
              <a:t>จัดประชุมเชิงปฏิบัติการ เพื่อจัดคุณวุฒิวิชาชีพ และคุณสมบัติผู้ขอรับการรับรองตามกรอบคุณวุฒิวิชาชีพและแบบฟอร์มที่ทางสถาบันฯ กำหนด ประกอบด้วย </a:t>
            </a:r>
          </a:p>
          <a:p>
            <a:pPr>
              <a:buNone/>
              <a:tabLst>
                <a:tab pos="536575" algn="l"/>
              </a:tabLst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- ชื่อคุณวุฒิวิชาชีพ และชั้นความสามารถที่ให้การรับรอง</a:t>
            </a:r>
          </a:p>
          <a:p>
            <a:pPr>
              <a:buNone/>
              <a:tabLst>
                <a:tab pos="536575" algn="l"/>
              </a:tabLst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- </a:t>
            </a:r>
            <a:r>
              <a:rPr lang="th-TH" dirty="0">
                <a:solidFill>
                  <a:schemeClr val="tx1"/>
                </a:solidFill>
              </a:rPr>
              <a:t>คุณลักษณะของผลการเรียนรู้ (</a:t>
            </a:r>
            <a:r>
              <a:rPr lang="en-US" dirty="0">
                <a:solidFill>
                  <a:schemeClr val="tx1"/>
                </a:solidFill>
              </a:rPr>
              <a:t>Characteristics of Outcomes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th-TH" dirty="0" smtClean="0">
              <a:solidFill>
                <a:schemeClr val="tx1"/>
              </a:solidFill>
            </a:endParaRPr>
          </a:p>
          <a:p>
            <a:pPr>
              <a:buNone/>
              <a:tabLst>
                <a:tab pos="536575" algn="l"/>
              </a:tabLst>
            </a:pPr>
            <a:r>
              <a:rPr lang="th-TH" dirty="0">
                <a:solidFill>
                  <a:schemeClr val="tx1"/>
                </a:solidFill>
              </a:rPr>
              <a:t>	- การเลื่อนระดับคุณวุฒิวิชาชีพ (</a:t>
            </a:r>
            <a:r>
              <a:rPr lang="en-US" dirty="0">
                <a:solidFill>
                  <a:schemeClr val="tx1"/>
                </a:solidFill>
              </a:rPr>
              <a:t>Qualification Pathways) </a:t>
            </a:r>
            <a:endParaRPr lang="th-TH" dirty="0" smtClean="0">
              <a:solidFill>
                <a:schemeClr val="tx1"/>
              </a:solidFill>
            </a:endParaRPr>
          </a:p>
          <a:p>
            <a:pPr>
              <a:buNone/>
              <a:tabLst>
                <a:tab pos="536575" algn="l"/>
              </a:tabLst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- หน่วยสมรรถนะในคุณวุฒิวิชาชีพที่ต้องประเมิน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2.4 </a:t>
            </a:r>
            <a:r>
              <a:rPr lang="th-TH" dirty="0" smtClean="0">
                <a:solidFill>
                  <a:schemeClr val="tx1"/>
                </a:solidFill>
              </a:rPr>
              <a:t>จัดทำ “ร่างมาตรฐานอาชีพและคุณวุฒิวิชาชีพ”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2.5 </a:t>
            </a:r>
            <a:r>
              <a:rPr lang="th-TH" dirty="0" smtClean="0">
                <a:solidFill>
                  <a:schemeClr val="tx1"/>
                </a:solidFill>
              </a:rPr>
              <a:t>จัดประชุมคณะรับรองฯ เพื่อให้ความเห็นชอบใน </a:t>
            </a:r>
            <a:r>
              <a:rPr lang="th-TH" sz="2400" dirty="0" smtClean="0">
                <a:solidFill>
                  <a:schemeClr val="tx1"/>
                </a:solidFill>
              </a:rPr>
              <a:t>“ร่าง</a:t>
            </a:r>
            <a:r>
              <a:rPr lang="th-TH" sz="2400" dirty="0">
                <a:solidFill>
                  <a:schemeClr val="tx1"/>
                </a:solidFill>
              </a:rPr>
              <a:t>มาตรฐานอาชีพและคุณวุฒิ</a:t>
            </a:r>
            <a:r>
              <a:rPr lang="th-TH" sz="2400" dirty="0" smtClean="0">
                <a:solidFill>
                  <a:schemeClr val="tx1"/>
                </a:solidFill>
              </a:rPr>
              <a:t>วิชาชีพ”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2.6 </a:t>
            </a:r>
            <a:r>
              <a:rPr lang="th-TH" dirty="0">
                <a:solidFill>
                  <a:schemeClr val="tx1"/>
                </a:solidFill>
              </a:rPr>
              <a:t>จัดประชุมประชาพิเคราะห์เพื่อรับฟังความเห็น </a:t>
            </a:r>
            <a:r>
              <a:rPr lang="th-TH" dirty="0" smtClean="0">
                <a:solidFill>
                  <a:schemeClr val="tx1"/>
                </a:solidFill>
              </a:rPr>
              <a:t>จากบุคคล</a:t>
            </a:r>
            <a:r>
              <a:rPr lang="th-TH" dirty="0">
                <a:solidFill>
                  <a:schemeClr val="tx1"/>
                </a:solidFill>
              </a:rPr>
              <a:t>ผู้มีส่วนได้ส่วนเสีย ทุกหน่วยงานในกลุ่มวิสาหกิจที่เกี่ยวข้องทั้งภาครัฐและเอกชน </a:t>
            </a:r>
          </a:p>
        </p:txBody>
      </p:sp>
    </p:spTree>
    <p:extLst>
      <p:ext uri="{BB962C8B-B14F-4D97-AF65-F5344CB8AC3E}">
        <p14:creationId xmlns:p14="http://schemas.microsoft.com/office/powerpoint/2010/main" val="34269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260648"/>
            <a:ext cx="7488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ข้อกำหนด เงื่อนไข และขอบเขตการ</a:t>
            </a: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ดำเนินการ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 (TOR)</a:t>
            </a:r>
            <a:endParaRPr lang="th-TH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จัดทำคุณวุฒิวิชาชีพและมาตรฐานอาชีพ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8748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ขั้นตอนที่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พัฒนา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กระบวนการประเมิน และเครื่องมือ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ประเมิน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3.1 </a:t>
            </a:r>
            <a:r>
              <a:rPr lang="th-TH" dirty="0" smtClean="0">
                <a:solidFill>
                  <a:schemeClr val="tx1"/>
                </a:solidFill>
              </a:rPr>
              <a:t>วิเคราะห์มาตรฐานอาชีพ และกำหนดวิธีการประเมินให้สัมพันธ์กับหน่วยสมรรถนะและเกณฑ์การปฏิบัติงาน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3.2 </a:t>
            </a:r>
            <a:r>
              <a:rPr lang="th-TH" dirty="0" smtClean="0">
                <a:solidFill>
                  <a:schemeClr val="tx1"/>
                </a:solidFill>
              </a:rPr>
              <a:t>ประชุมเชิงปฏิบัติการเพื่อออกแบบเครื่องมือประเมิน และแนวคำตอบ โดยจำแนกเป็นการวัดความรู้และทักษะ ให้ครอบคลุมทุกเกณฑ์การปฏิบัติงาน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3.3 </a:t>
            </a:r>
            <a:r>
              <a:rPr lang="th-TH" dirty="0" smtClean="0">
                <a:solidFill>
                  <a:schemeClr val="tx1"/>
                </a:solidFill>
              </a:rPr>
              <a:t>ตรวจสอบและประเมินคุณภาพของเครื่องมือ</a:t>
            </a:r>
          </a:p>
          <a:p>
            <a:pPr indent="449263">
              <a:buNone/>
              <a:tabLst>
                <a:tab pos="536575" algn="l"/>
              </a:tabLst>
            </a:pPr>
            <a:r>
              <a:rPr lang="th-TH" dirty="0" smtClean="0">
                <a:solidFill>
                  <a:schemeClr val="tx1"/>
                </a:solidFill>
              </a:rPr>
              <a:t>1) </a:t>
            </a:r>
            <a:r>
              <a:rPr lang="th-TH" dirty="0">
                <a:solidFill>
                  <a:schemeClr val="tx1"/>
                </a:solidFill>
              </a:rPr>
              <a:t>ความเป็นปรนัย (</a:t>
            </a:r>
            <a:r>
              <a:rPr lang="en-US" dirty="0">
                <a:solidFill>
                  <a:schemeClr val="tx1"/>
                </a:solidFill>
              </a:rPr>
              <a:t>Objectivity)</a:t>
            </a:r>
            <a:endParaRPr lang="th-TH" dirty="0">
              <a:solidFill>
                <a:schemeClr val="tx1"/>
              </a:solidFill>
            </a:endParaRPr>
          </a:p>
          <a:p>
            <a:pPr indent="449263"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2) </a:t>
            </a:r>
            <a:r>
              <a:rPr lang="th-TH" dirty="0">
                <a:solidFill>
                  <a:schemeClr val="tx1"/>
                </a:solidFill>
              </a:rPr>
              <a:t>ความเที่ยงตรง (</a:t>
            </a:r>
            <a:r>
              <a:rPr lang="en-US" dirty="0">
                <a:solidFill>
                  <a:schemeClr val="tx1"/>
                </a:solidFill>
              </a:rPr>
              <a:t>Validity)</a:t>
            </a:r>
          </a:p>
          <a:p>
            <a:pPr indent="449263"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3) </a:t>
            </a:r>
            <a:r>
              <a:rPr lang="th-TH" dirty="0">
                <a:solidFill>
                  <a:schemeClr val="tx1"/>
                </a:solidFill>
              </a:rPr>
              <a:t>ความเชื่อมั่น (</a:t>
            </a:r>
            <a:r>
              <a:rPr lang="en-US" dirty="0">
                <a:solidFill>
                  <a:schemeClr val="tx1"/>
                </a:solidFill>
              </a:rPr>
              <a:t>Reliability)</a:t>
            </a:r>
          </a:p>
          <a:p>
            <a:pPr indent="449263"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4) </a:t>
            </a:r>
            <a:r>
              <a:rPr lang="th-TH" dirty="0">
                <a:solidFill>
                  <a:schemeClr val="tx1"/>
                </a:solidFill>
              </a:rPr>
              <a:t>ความยากง่าย (</a:t>
            </a:r>
            <a:r>
              <a:rPr lang="en-US" dirty="0">
                <a:solidFill>
                  <a:schemeClr val="tx1"/>
                </a:solidFill>
              </a:rPr>
              <a:t>Difficulty)</a:t>
            </a:r>
          </a:p>
          <a:p>
            <a:pPr indent="449263"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5)</a:t>
            </a:r>
            <a:r>
              <a:rPr lang="th-TH" dirty="0">
                <a:solidFill>
                  <a:schemeClr val="tx1"/>
                </a:solidFill>
              </a:rPr>
              <a:t> อำนาจจำแนก (</a:t>
            </a:r>
            <a:r>
              <a:rPr lang="en-US" dirty="0">
                <a:solidFill>
                  <a:schemeClr val="tx1"/>
                </a:solidFill>
              </a:rPr>
              <a:t>Discrimination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260648"/>
            <a:ext cx="7488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ข้อกำหนด เงื่อนไข และขอบเขตการ</a:t>
            </a: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ดำเนินการ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 (TOR)</a:t>
            </a:r>
            <a:endParaRPr lang="th-TH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จัดทำคุณวุฒิวิชาชีพและมาตรฐานอาชีพ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556792"/>
            <a:ext cx="8748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ขั้นตอนที่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พัฒนา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กระบวนการประเมิน และเครื่องมือ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ประเมิน (ต่อ)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3.4 </a:t>
            </a:r>
            <a:r>
              <a:rPr lang="th-TH" dirty="0" smtClean="0">
                <a:solidFill>
                  <a:schemeClr val="tx1"/>
                </a:solidFill>
              </a:rPr>
              <a:t>จัดทำรายงานสรุปผลการตรวจสอบและประเมินคุณภาพเครื่องมือประเมิน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3.5 </a:t>
            </a:r>
            <a:r>
              <a:rPr lang="th-TH" dirty="0" smtClean="0">
                <a:solidFill>
                  <a:schemeClr val="tx1"/>
                </a:solidFill>
              </a:rPr>
              <a:t>คัดเลือกเจ้าหน้าที่สอบที่มีคุณสมบัติตามประกาศของสถาบันฯ และให้การอบรมการใช้เครื่องมือประเมิน และการกระบวนการประเมิน ตามรูปแบบที่สถาบันฯ กำหนด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3.6 </a:t>
            </a:r>
            <a:r>
              <a:rPr lang="th-TH" dirty="0" smtClean="0">
                <a:solidFill>
                  <a:schemeClr val="tx1"/>
                </a:solidFill>
              </a:rPr>
              <a:t>ดำเนินการทดลองประเมินตามคุณวุฒิวิชาชีพเป้าหมาย ไม่น้อยกว่า </a:t>
            </a:r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th-TH" dirty="0" smtClean="0">
                <a:solidFill>
                  <a:schemeClr val="tx1"/>
                </a:solidFill>
              </a:rPr>
              <a:t>คุณวุฒิ ในแต่ละคุณวุฒิต้องใช้ผู้เข้ารับการประเมินไม่น้อยกว่า </a:t>
            </a:r>
            <a:r>
              <a:rPr lang="en-US" dirty="0" smtClean="0">
                <a:solidFill>
                  <a:schemeClr val="tx1"/>
                </a:solidFill>
              </a:rPr>
              <a:t>10 </a:t>
            </a:r>
            <a:r>
              <a:rPr lang="th-TH" dirty="0" smtClean="0">
                <a:solidFill>
                  <a:schemeClr val="tx1"/>
                </a:solidFill>
              </a:rPr>
              <a:t>คน และต้องทดลองเสมือนจริง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3.7 </a:t>
            </a:r>
            <a:r>
              <a:rPr lang="th-TH" dirty="0" smtClean="0">
                <a:solidFill>
                  <a:schemeClr val="tx1"/>
                </a:solidFill>
              </a:rPr>
              <a:t>จัดทำรายงานสรุปผลการทดลองประเมิน</a:t>
            </a:r>
          </a:p>
          <a:p>
            <a:pPr>
              <a:buNone/>
              <a:tabLst>
                <a:tab pos="53657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3.8 </a:t>
            </a:r>
            <a:r>
              <a:rPr lang="th-TH" dirty="0" smtClean="0">
                <a:solidFill>
                  <a:schemeClr val="tx1"/>
                </a:solidFill>
              </a:rPr>
              <a:t>จัดประชุมนำเสนอคณะรับรองฯ </a:t>
            </a:r>
            <a:r>
              <a:rPr lang="th-TH" dirty="0">
                <a:solidFill>
                  <a:schemeClr val="tx1"/>
                </a:solidFill>
              </a:rPr>
              <a:t>เพื่อให้ความเห็นชอบใน </a:t>
            </a:r>
            <a:r>
              <a:rPr lang="th-TH" dirty="0" smtClean="0">
                <a:solidFill>
                  <a:schemeClr val="tx1"/>
                </a:solidFill>
              </a:rPr>
              <a:t>“มาตรฐาน</a:t>
            </a:r>
            <a:r>
              <a:rPr lang="th-TH" dirty="0">
                <a:solidFill>
                  <a:schemeClr val="tx1"/>
                </a:solidFill>
              </a:rPr>
              <a:t>อาชีพและคุณวุฒิวิชาชีพ</a:t>
            </a:r>
            <a:r>
              <a:rPr lang="th-TH" dirty="0" smtClean="0">
                <a:solidFill>
                  <a:schemeClr val="tx1"/>
                </a:solidFill>
              </a:rPr>
              <a:t>” และ “เครื่องมือประเมินและกระบวนการประเมิน”</a:t>
            </a:r>
          </a:p>
          <a:p>
            <a:pPr>
              <a:buNone/>
              <a:tabLst>
                <a:tab pos="536575" algn="l"/>
              </a:tabLst>
            </a:pPr>
            <a:endParaRPr lang="en-US" i="1" dirty="0" smtClean="0">
              <a:solidFill>
                <a:schemeClr val="tx1"/>
              </a:solidFill>
            </a:endParaRPr>
          </a:p>
          <a:p>
            <a:pPr>
              <a:buNone/>
              <a:tabLst>
                <a:tab pos="536575" algn="l"/>
              </a:tabLst>
            </a:pPr>
            <a:r>
              <a:rPr lang="en-US" i="1" dirty="0" smtClean="0">
                <a:solidFill>
                  <a:schemeClr val="tx1"/>
                </a:solidFill>
              </a:rPr>
              <a:t>*** </a:t>
            </a:r>
            <a:r>
              <a:rPr lang="th-TH" i="1" dirty="0" smtClean="0">
                <a:solidFill>
                  <a:schemeClr val="tx1"/>
                </a:solidFill>
              </a:rPr>
              <a:t>เสนอรายชื่อหน่วยงานที่เหมาะสมในการเป็นองค์กรรับรองฯ อย่างน้อย </a:t>
            </a:r>
            <a:r>
              <a:rPr lang="en-US" i="1" dirty="0" smtClean="0">
                <a:solidFill>
                  <a:schemeClr val="tx1"/>
                </a:solidFill>
              </a:rPr>
              <a:t>1 </a:t>
            </a:r>
            <a:r>
              <a:rPr lang="th-TH" i="1" dirty="0" smtClean="0">
                <a:solidFill>
                  <a:schemeClr val="tx1"/>
                </a:solidFill>
              </a:rPr>
              <a:t>หน่วยงาน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260648"/>
            <a:ext cx="7488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ข้อกำหนด เงื่อนไข และขอบเขตการ</a:t>
            </a: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ดำเนินการ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 (TOR)</a:t>
            </a:r>
            <a:endParaRPr lang="th-TH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จัดทำคุณวุฒิวิชาชีพและมาตรฐานอาชีพ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556792"/>
            <a:ext cx="8748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ขั้นตอนที่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สรุปผลโครงการและเผยแพร่คุณวุฒิวิชาชีพ</a:t>
            </a:r>
          </a:p>
          <a:p>
            <a:pPr algn="thaiDist">
              <a:buNone/>
              <a:tabLst>
                <a:tab pos="536575" algn="l"/>
              </a:tabLst>
            </a:pPr>
            <a:r>
              <a:rPr lang="th-TH" dirty="0" smtClean="0">
                <a:solidFill>
                  <a:schemeClr val="tx1"/>
                </a:solidFill>
              </a:rPr>
              <a:t>ทำการ</a:t>
            </a:r>
            <a:r>
              <a:rPr lang="th-TH" dirty="0">
                <a:solidFill>
                  <a:schemeClr val="tx1"/>
                </a:solidFill>
              </a:rPr>
              <a:t>ประชาสัมพันธ์ ผ่านสื่อไม่น้อยกว่า 5 </a:t>
            </a:r>
            <a:r>
              <a:rPr lang="th-TH" dirty="0" smtClean="0">
                <a:solidFill>
                  <a:schemeClr val="tx1"/>
                </a:solidFill>
              </a:rPr>
              <a:t>ช่องทาง และร่วมกับ สถาบันฯ ในการให้ข้อมูล และเผยแพร่มาตรฐานอาชีพและคุณวุฒิวิชาชีพ แก่บุคคลในหน่วยงาน</a:t>
            </a:r>
            <a:r>
              <a:rPr lang="th-TH" dirty="0">
                <a:solidFill>
                  <a:schemeClr val="tx1"/>
                </a:solidFill>
              </a:rPr>
              <a:t>ผู้มีส่วนได้ส่วนเสีย ในกลุ่มวิสาหกิจที่เกี่ยวข้องทั้งภาครัฐและเอกชน เพื่อให้เกิด</a:t>
            </a:r>
            <a:r>
              <a:rPr lang="th-TH" dirty="0" smtClean="0">
                <a:solidFill>
                  <a:schemeClr val="tx1"/>
                </a:solidFill>
              </a:rPr>
              <a:t>การรับรู้รับทราบ และเข้าถึงข้อมูลที่สำคัญสำหรับผู้สนใจเข้ารับการรับรอง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52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779334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การพัฒนาและจัดทำมาตรฐานอาชีพ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260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มาตรฐานอาชีพ </a:t>
            </a:r>
            <a:r>
              <a:rPr lang="th-TH" sz="3200" dirty="0" smtClean="0">
                <a:solidFill>
                  <a:schemeClr val="tx1"/>
                </a:solidFill>
              </a:rPr>
              <a:t>คือ กลุ่มของ</a:t>
            </a:r>
            <a:r>
              <a:rPr lang="th-TH" sz="3200" u="sng" dirty="0" smtClean="0">
                <a:solidFill>
                  <a:schemeClr val="tx1"/>
                </a:solidFill>
              </a:rPr>
              <a:t>หน่วยสมรรถนะ </a:t>
            </a:r>
            <a:r>
              <a:rPr lang="th-TH" sz="3200" dirty="0" smtClean="0">
                <a:solidFill>
                  <a:schemeClr val="tx1"/>
                </a:solidFill>
              </a:rPr>
              <a:t>ที่ได้มาจากเจ้าของอาชีพ หรือกลุ่มอาชีพ ซึ่งต้องเป็นสมรรถนะ</a:t>
            </a:r>
            <a:r>
              <a:rPr lang="th-TH" sz="3200" dirty="0">
                <a:solidFill>
                  <a:schemeClr val="tx1"/>
                </a:solidFill>
              </a:rPr>
              <a:t>วิชาชีพที่</a:t>
            </a:r>
            <a:r>
              <a:rPr lang="th-TH" sz="3200" dirty="0" smtClean="0">
                <a:solidFill>
                  <a:schemeClr val="tx1"/>
                </a:solidFill>
              </a:rPr>
              <a:t>มีความทันสมัยและเป็นปัจจุบัน</a:t>
            </a:r>
            <a:endParaRPr lang="th-TH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42" y="3274823"/>
            <a:ext cx="3857698" cy="361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1763" y="4710122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3655" y="2852936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2500994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3832137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4591764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1619" y="5506732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3322" y="3247362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2982436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0120" y="3832137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406" y="3145323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7472" y="5482456"/>
            <a:ext cx="168333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h-TH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หน่วยสมรรถนะ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</a:t>
            </a:r>
            <a:endParaRPr lang="th-TH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bg_TPQI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705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Tx/>
              <a:buFontTx/>
              <a:buNone/>
              <a:defRPr/>
            </a:pPr>
            <a:endParaRPr lang="th-TH" b="0" dirty="0">
              <a:solidFill>
                <a:prstClr val="black"/>
              </a:solidFill>
            </a:endParaRPr>
          </a:p>
        </p:txBody>
      </p:sp>
      <p:sp>
        <p:nvSpPr>
          <p:cNvPr id="11" name="สามเหลี่ยมหน้าจั่ว 10"/>
          <p:cNvSpPr/>
          <p:nvPr/>
        </p:nvSpPr>
        <p:spPr>
          <a:xfrm rot="5400000">
            <a:off x="-290512" y="290512"/>
            <a:ext cx="1295400" cy="7143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ClrTx/>
              <a:buFontTx/>
              <a:buNone/>
              <a:defRPr/>
            </a:pPr>
            <a:endParaRPr lang="th-TH" b="0" dirty="0">
              <a:solidFill>
                <a:prstClr val="white"/>
              </a:solidFill>
            </a:endParaRPr>
          </a:p>
        </p:txBody>
      </p:sp>
      <p:sp>
        <p:nvSpPr>
          <p:cNvPr id="45061" name="ชื่อเรื่อง 1"/>
          <p:cNvSpPr>
            <a:spLocks noGrp="1"/>
          </p:cNvSpPr>
          <p:nvPr>
            <p:ph type="title"/>
          </p:nvPr>
        </p:nvSpPr>
        <p:spPr>
          <a:xfrm>
            <a:off x="785813" y="44450"/>
            <a:ext cx="8281987" cy="11287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มาตรฐานอาชีพ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การพัฒนาขีด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ในการแข่งขันของประเทศ</a:t>
            </a:r>
            <a:endParaRPr lang="th-TH" altLang="th-TH" sz="40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5063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5064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7E425B-6ADB-47C4-9EBC-2DED46485BF4}" type="slidenum">
              <a:rPr lang="th-TH" altLang="th-TH" sz="24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th-TH" altLang="th-TH" sz="2400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81000" y="6248400"/>
            <a:ext cx="3429000" cy="431800"/>
            <a:chOff x="381000" y="6248400"/>
            <a:chExt cx="3429000" cy="431956"/>
          </a:xfrm>
        </p:grpSpPr>
        <p:pic>
          <p:nvPicPr>
            <p:cNvPr id="16" name="Picture 3" descr="TPQI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248400"/>
              <a:ext cx="457200" cy="43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14400" y="6280161"/>
              <a:ext cx="2895600" cy="3684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th-TH" altLang="ja-JP" sz="1800" b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สถาบันคุณวุฒิวิชาชีพ (องค์การมหาชน)</a:t>
              </a:r>
              <a:endParaRPr lang="en-US" sz="18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14400" y="6284926"/>
              <a:ext cx="0" cy="35890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1211" y="1828800"/>
            <a:ext cx="5415189" cy="4419600"/>
            <a:chOff x="-723900" y="1474561"/>
            <a:chExt cx="5638800" cy="4724400"/>
          </a:xfrm>
        </p:grpSpPr>
        <p:sp>
          <p:nvSpPr>
            <p:cNvPr id="3" name="Rectangle 2"/>
            <p:cNvSpPr/>
            <p:nvPr/>
          </p:nvSpPr>
          <p:spPr>
            <a:xfrm>
              <a:off x="-723900" y="1474561"/>
              <a:ext cx="5638800" cy="472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th-TH" sz="1800" b="0">
                <a:solidFill>
                  <a:prstClr val="white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-381000" y="5486400"/>
              <a:ext cx="49530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-381000" y="1981200"/>
              <a:ext cx="0" cy="350520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-381000" y="2108200"/>
              <a:ext cx="4347029" cy="2692400"/>
            </a:xfrm>
            <a:custGeom>
              <a:avLst/>
              <a:gdLst>
                <a:gd name="connsiteX0" fmla="*/ 0 w 3614058"/>
                <a:gd name="connsiteY0" fmla="*/ 2540000 h 2540000"/>
                <a:gd name="connsiteX1" fmla="*/ 2191658 w 3614058"/>
                <a:gd name="connsiteY1" fmla="*/ 1509486 h 2540000"/>
                <a:gd name="connsiteX2" fmla="*/ 3614058 w 3614058"/>
                <a:gd name="connsiteY2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4058" h="2540000">
                  <a:moveTo>
                    <a:pt x="0" y="2540000"/>
                  </a:moveTo>
                  <a:cubicBezTo>
                    <a:pt x="794657" y="2236409"/>
                    <a:pt x="1589315" y="1932819"/>
                    <a:pt x="2191658" y="1509486"/>
                  </a:cubicBezTo>
                  <a:cubicBezTo>
                    <a:pt x="2794001" y="1086153"/>
                    <a:pt x="3384249" y="220133"/>
                    <a:pt x="3614058" y="0"/>
                  </a:cubicBezTo>
                </a:path>
              </a:pathLst>
            </a:custGeom>
            <a:ln w="38100">
              <a:solidFill>
                <a:srgbClr val="0057D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th-TH" sz="1800" b="0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-381000" y="3940824"/>
              <a:ext cx="4347029" cy="859776"/>
            </a:xfrm>
            <a:custGeom>
              <a:avLst/>
              <a:gdLst>
                <a:gd name="connsiteX0" fmla="*/ 0 w 3614058"/>
                <a:gd name="connsiteY0" fmla="*/ 2540000 h 2540000"/>
                <a:gd name="connsiteX1" fmla="*/ 2191658 w 3614058"/>
                <a:gd name="connsiteY1" fmla="*/ 1509486 h 2540000"/>
                <a:gd name="connsiteX2" fmla="*/ 3614058 w 3614058"/>
                <a:gd name="connsiteY2" fmla="*/ 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4058" h="2540000">
                  <a:moveTo>
                    <a:pt x="0" y="2540000"/>
                  </a:moveTo>
                  <a:cubicBezTo>
                    <a:pt x="794657" y="2236409"/>
                    <a:pt x="1589315" y="1932819"/>
                    <a:pt x="2191658" y="1509486"/>
                  </a:cubicBezTo>
                  <a:cubicBezTo>
                    <a:pt x="2794001" y="1086153"/>
                    <a:pt x="3384249" y="220133"/>
                    <a:pt x="3614058" y="0"/>
                  </a:cubicBezTo>
                </a:path>
              </a:pathLst>
            </a:cu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th-TH" sz="1800" b="0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7304" y="4370712"/>
              <a:ext cx="1834696" cy="88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th-TH" sz="2400" dirty="0" smtClean="0">
                  <a:solidFill>
                    <a:prstClr val="black"/>
                  </a:solidFill>
                </a:rPr>
                <a:t>สมรรถนะอาชีพ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th-TH" sz="2400" dirty="0" smtClean="0">
                  <a:solidFill>
                    <a:prstClr val="black"/>
                  </a:solidFill>
                </a:rPr>
                <a:t>ฐาน</a:t>
              </a:r>
              <a:r>
                <a:rPr lang="th-TH" sz="2400" dirty="0">
                  <a:solidFill>
                    <a:prstClr val="black"/>
                  </a:solidFill>
                </a:rPr>
                <a:t>แรงงาน</a:t>
              </a:r>
              <a:r>
                <a:rPr lang="th-TH" sz="2400" dirty="0" smtClean="0">
                  <a:solidFill>
                    <a:prstClr val="black"/>
                  </a:solidFill>
                </a:rPr>
                <a:t>ฝีมือ</a:t>
              </a:r>
              <a:endParaRPr lang="th-TH" sz="2400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7965" y="1981200"/>
              <a:ext cx="2780004" cy="88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th-TH" sz="2400" dirty="0" smtClean="0">
                  <a:solidFill>
                    <a:srgbClr val="0070C0"/>
                  </a:solidFill>
                </a:rPr>
                <a:t>สมรรถนะวิชาชีพ  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th-TH" sz="2400" dirty="0" smtClean="0">
                  <a:solidFill>
                    <a:srgbClr val="0070C0"/>
                  </a:solidFill>
                </a:rPr>
                <a:t> ฐานนวัตกรรมและเทคโนโลยี</a:t>
              </a:r>
              <a:endParaRPr lang="th-TH" sz="24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4240438"/>
            <a:ext cx="3590926" cy="21220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1790700"/>
            <a:ext cx="3667125" cy="24765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5198" y="1824335"/>
            <a:ext cx="2414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2400" dirty="0" smtClean="0">
                <a:solidFill>
                  <a:srgbClr val="FF0000"/>
                </a:solidFill>
              </a:rPr>
              <a:t>ผลิตภาพของประเทศ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0600" y="5638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th-TH" sz="2400" dirty="0" smtClean="0">
                <a:solidFill>
                  <a:srgbClr val="FF0000"/>
                </a:solidFill>
              </a:rPr>
              <a:t>กรอบระยะเวลาตามแผนพัฒนาประเทศ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2481274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694437"/>
            <a:ext cx="6779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สมรรถนะในความหมาย</a:t>
            </a:r>
            <a:r>
              <a:rPr lang="th-TH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ทั่วไป</a:t>
            </a: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260" y="1268760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(Competence</a:t>
            </a: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3200" dirty="0">
                <a:solidFill>
                  <a:schemeClr val="tx1"/>
                </a:solidFill>
              </a:rPr>
              <a:t>หมายถึง </a:t>
            </a:r>
            <a:r>
              <a:rPr lang="th-TH" sz="3200" dirty="0" smtClean="0">
                <a:solidFill>
                  <a:schemeClr val="tx1"/>
                </a:solidFill>
              </a:rPr>
              <a:t>ความสามารถในการปฏิบัติงาน โดยบูรณาการ ความรู้ </a:t>
            </a:r>
            <a:r>
              <a:rPr lang="th-TH" sz="3200" dirty="0">
                <a:solidFill>
                  <a:schemeClr val="tx1"/>
                </a:solidFill>
              </a:rPr>
              <a:t>ทักษะ และคุณลักษณะ (</a:t>
            </a:r>
            <a:r>
              <a:rPr lang="en-US" sz="3200" dirty="0">
                <a:solidFill>
                  <a:schemeClr val="tx1"/>
                </a:solidFill>
              </a:rPr>
              <a:t>Knowledge, Skills, </a:t>
            </a:r>
            <a:r>
              <a:rPr lang="en-US" sz="3200" dirty="0" smtClean="0">
                <a:solidFill>
                  <a:schemeClr val="tx1"/>
                </a:solidFill>
              </a:rPr>
              <a:t>Attribute</a:t>
            </a:r>
            <a:r>
              <a:rPr lang="en-US" sz="3200" dirty="0">
                <a:solidFill>
                  <a:schemeClr val="tx1"/>
                </a:solidFill>
              </a:rPr>
              <a:t>) </a:t>
            </a:r>
            <a:r>
              <a:rPr lang="th-TH" sz="3200" dirty="0">
                <a:solidFill>
                  <a:schemeClr val="tx1"/>
                </a:solidFill>
              </a:rPr>
              <a:t>ของบุคคลที่จำเป็นต้องมี เพื่อใช้ในการปฏิบัติหน้าที่ ให้ประสบผลสำเร็จตามที่กำหนดไว้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969638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(Competence</a:t>
            </a: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3200" dirty="0" smtClean="0">
                <a:solidFill>
                  <a:schemeClr val="tx1"/>
                </a:solidFill>
              </a:rPr>
              <a:t>หมายถึง ความสามารถในการปฏิบัติวิชาชีพ ด้วยการบูรณาการความรู้ ทักษะ และเจตคติ ของวิชาชีพ </a:t>
            </a:r>
            <a:r>
              <a:rPr lang="th-TH" sz="3200" dirty="0">
                <a:solidFill>
                  <a:schemeClr val="tx1"/>
                </a:solidFill>
              </a:rPr>
              <a:t>ให้ได้</a:t>
            </a:r>
            <a:r>
              <a:rPr lang="th-TH" sz="3200" dirty="0" smtClean="0">
                <a:solidFill>
                  <a:schemeClr val="tx1"/>
                </a:solidFill>
              </a:rPr>
              <a:t>ผลลัพธ์ของงานที่ดี มีความรับผิดชอบต่อผลงาน ตามบทบาท ตามหน้าที่ และตามจรรยาบรรณวิชาชีพ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3286725"/>
            <a:ext cx="6779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สมรรถนะในความหมายของวิชาชีพ</a:t>
            </a:r>
            <a:endParaRPr lang="th-TH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5826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779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สมรรถนะในความหมายเชิงคุณภาพ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260" y="1412776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(Competence</a:t>
            </a: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3200" dirty="0">
                <a:solidFill>
                  <a:schemeClr val="tx1"/>
                </a:solidFill>
              </a:rPr>
              <a:t>หมายถึง </a:t>
            </a:r>
            <a:r>
              <a:rPr lang="th-TH" sz="3200" dirty="0" smtClean="0">
                <a:solidFill>
                  <a:schemeClr val="tx1"/>
                </a:solidFill>
              </a:rPr>
              <a:t>ความสามารถในการปฏิบัติงาน </a:t>
            </a:r>
            <a:r>
              <a:rPr lang="en-US" sz="3200" dirty="0" smtClean="0">
                <a:solidFill>
                  <a:schemeClr val="tx1"/>
                </a:solidFill>
              </a:rPr>
              <a:t>(Performance) </a:t>
            </a:r>
            <a:r>
              <a:rPr lang="th-TH" sz="3200" dirty="0" smtClean="0">
                <a:solidFill>
                  <a:schemeClr val="tx1"/>
                </a:solidFill>
              </a:rPr>
              <a:t>ให้ได้ตามมาตรฐาน </a:t>
            </a:r>
            <a:r>
              <a:rPr lang="en-US" sz="3200" dirty="0" smtClean="0">
                <a:solidFill>
                  <a:schemeClr val="tx1"/>
                </a:solidFill>
              </a:rPr>
              <a:t>(Standard) </a:t>
            </a:r>
            <a:r>
              <a:rPr lang="th-TH" sz="3200" dirty="0" smtClean="0">
                <a:solidFill>
                  <a:schemeClr val="tx1"/>
                </a:solidFill>
              </a:rPr>
              <a:t>ตามเกณฑ์ 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</a:rPr>
              <a:t>Critiria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r>
              <a:rPr lang="th-TH" sz="3200" dirty="0" smtClean="0">
                <a:solidFill>
                  <a:schemeClr val="tx1"/>
                </a:solidFill>
              </a:rPr>
              <a:t>ตามเงื่อนไข </a:t>
            </a:r>
            <a:r>
              <a:rPr lang="en-US" sz="3200" dirty="0" smtClean="0">
                <a:solidFill>
                  <a:schemeClr val="tx1"/>
                </a:solidFill>
              </a:rPr>
              <a:t>(Condition) </a:t>
            </a:r>
            <a:r>
              <a:rPr lang="th-TH" sz="3200" dirty="0" smtClean="0">
                <a:solidFill>
                  <a:schemeClr val="tx1"/>
                </a:solidFill>
              </a:rPr>
              <a:t>แล้วได้ผลลัพธ์ </a:t>
            </a:r>
            <a:r>
              <a:rPr lang="en-US" sz="3200" dirty="0" smtClean="0">
                <a:solidFill>
                  <a:schemeClr val="tx1"/>
                </a:solidFill>
              </a:rPr>
              <a:t>(Outcome) </a:t>
            </a:r>
            <a:r>
              <a:rPr lang="th-TH" sz="3200" dirty="0" smtClean="0">
                <a:solidFill>
                  <a:schemeClr val="tx1"/>
                </a:solidFill>
              </a:rPr>
              <a:t>เป็นที่ยอมรับ มีหลักฐานการปฏิบัติงาน </a:t>
            </a:r>
            <a:r>
              <a:rPr lang="en-US" sz="3200" dirty="0" smtClean="0">
                <a:solidFill>
                  <a:schemeClr val="tx1"/>
                </a:solidFill>
              </a:rPr>
              <a:t>(Evidence) </a:t>
            </a:r>
            <a:r>
              <a:rPr lang="th-TH" sz="3200" dirty="0" smtClean="0">
                <a:solidFill>
                  <a:schemeClr val="tx1"/>
                </a:solidFill>
              </a:rPr>
              <a:t>เพื่อใช้ประเมินคุณค่า และตรวจสอบทวนกลับได้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3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6779334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การพัฒนาและจัดทำมาตรฐานอาชีพ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333212"/>
            <a:ext cx="8892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กรอบแนวคิดในการพัฒนาและจัดทำมาตรฐานอาชีพ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ต้องจัดทำและดำเนินการโดยเจ้าของอาชีพหรือกลุ่มอาชีพนั้นๆ เป็นหลัก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ต้องได้สมรรถนะวิชาชีพมาจาก มาตรฐานการทำงานจริง สถานการณ์จริง มืออาชีพจริง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ต้องสอดคล้องและตอบรับกับการพัฒนาเศรษฐกิจ สังคม และเทคโนโลยีของประเทศ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ต้องสอดคล้องและตอบรับกับความต้องการกำลังคนของประเทศ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ต้องตอบสนองต่อสถานประกอบทั้งเชิงคุณภาพ และเชิงปริมาณ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ต้องสามารถเชื่อมโยงกับคุณวุฒิแห่งชาติและคุณวุฒิการศึกษาได้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ต้องเกิดจากการมีส่วนร่วมของภาคอาชีพ ภาคการศึกษา และภาครัฐ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ต้องมีการตรวจสอบกระบวนการและเห็นชอบจากผู้มีส่วนได้ส่วนเสีย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ต้องสามารถนำไปพัฒนาเป็นรูปแบบการจัดการศึกษา และการฝึกอบรมได้</a:t>
            </a:r>
          </a:p>
          <a:p>
            <a:pPr marL="355600" indent="-35560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 ต้องสามารถนำไปพัฒนาระบบการประเมิน ทั้งด้านความรู้ และด้านทักษะปฏิบัติได้จริง</a:t>
            </a: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912768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Functional Analysis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123" y="141277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600" dirty="0" smtClean="0">
                <a:solidFill>
                  <a:schemeClr val="tx1"/>
                </a:solidFill>
              </a:rPr>
              <a:t>การวิเคราะห์หน้าที่งาน คือการวิเคราะห์อาชีพจากระดมสมองของบุคลากรในกลุ่มอาชีพ เพื่อกำหนดขอบเขตหน้าที่ และเนื้องาน </a:t>
            </a:r>
            <a:r>
              <a:rPr lang="en-US" sz="3600" dirty="0" smtClean="0">
                <a:solidFill>
                  <a:schemeClr val="tx1"/>
                </a:solidFill>
              </a:rPr>
              <a:t>(Work Content) </a:t>
            </a:r>
            <a:r>
              <a:rPr lang="th-TH" sz="3600" dirty="0" smtClean="0">
                <a:solidFill>
                  <a:schemeClr val="tx1"/>
                </a:solidFill>
              </a:rPr>
              <a:t>โดยต้องเริ่มต้นจากการสร้างแผนภาพหน้าที่งาน </a:t>
            </a:r>
            <a:r>
              <a:rPr lang="en-US" sz="3600" dirty="0" smtClean="0">
                <a:solidFill>
                  <a:schemeClr val="tx1"/>
                </a:solidFill>
              </a:rPr>
              <a:t>(Functional Map)</a:t>
            </a:r>
            <a:endParaRPr lang="th-TH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6912768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Functional Map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430237"/>
            <a:ext cx="8375627" cy="478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50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6912768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Functional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Map </a:t>
            </a: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ส่วนต้น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700808"/>
            <a:ext cx="23042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/>
              <a:t>ความมุ่งหมายหลัก</a:t>
            </a:r>
          </a:p>
          <a:p>
            <a:pPr algn="ctr">
              <a:buNone/>
            </a:pPr>
            <a:r>
              <a:rPr lang="en-US" dirty="0" smtClean="0"/>
              <a:t>Key Purpose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3419872" y="1700808"/>
            <a:ext cx="23042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/>
              <a:t>บทบาทหลัก</a:t>
            </a:r>
          </a:p>
          <a:p>
            <a:pPr algn="ctr">
              <a:buNone/>
            </a:pPr>
            <a:r>
              <a:rPr lang="en-US" dirty="0" smtClean="0"/>
              <a:t>Key Role</a:t>
            </a: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6444208" y="1700808"/>
            <a:ext cx="23042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/>
              <a:t>หน้าที่หลัก</a:t>
            </a:r>
          </a:p>
          <a:p>
            <a:pPr algn="ctr">
              <a:buNone/>
            </a:pPr>
            <a:r>
              <a:rPr lang="en-US" dirty="0" smtClean="0"/>
              <a:t>Key Function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503548" y="3284984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แนวทางการพัฒนาแผนภาพหน้าที่งาน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กำหนดกรอบ และนิยามลักษณะขอบเขตกลุ่มอาชีพ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นำเอาผลการศึกษาวิเคราะห์การพัฒนาเศรษฐกิจ และสังคมมาร่วมพิจารณา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นำกรอบแนวคิดของ </a:t>
            </a:r>
            <a:r>
              <a:rPr lang="en-US" dirty="0" smtClean="0">
                <a:solidFill>
                  <a:schemeClr val="tx1"/>
                </a:solidFill>
              </a:rPr>
              <a:t>ILO </a:t>
            </a:r>
            <a:r>
              <a:rPr lang="th-TH" dirty="0" smtClean="0">
                <a:solidFill>
                  <a:schemeClr val="tx1"/>
                </a:solidFill>
              </a:rPr>
              <a:t>ที่ใช้ในการเก็บข้อมูลของประเทศมาร่วมพิจารณา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ทบทวนความเห็นจากผู้เชี่ยวชาญ และผู้ทรงคุณวุฒิในกลุ่มอาชีพ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ทบทวนความเห็นจากหน่วยงานทั้งภาครัฐ และเอกชน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cs typeface="Browallia New" pitchFamily="34" charset="-34"/>
              </a:rPr>
              <a:t>International Standard </a:t>
            </a:r>
            <a:r>
              <a:rPr lang="en-US" sz="2400" dirty="0">
                <a:solidFill>
                  <a:schemeClr val="tx1"/>
                </a:solidFill>
                <a:cs typeface="Browallia New" pitchFamily="34" charset="-34"/>
              </a:rPr>
              <a:t>Industrial Classification of All Economic Activities </a:t>
            </a:r>
            <a:r>
              <a:rPr lang="en-US" sz="3200" dirty="0">
                <a:solidFill>
                  <a:schemeClr val="tx1"/>
                </a:solidFill>
                <a:cs typeface="Browallia New" pitchFamily="34" charset="-34"/>
              </a:rPr>
              <a:t>(ISIC)</a:t>
            </a:r>
            <a:endParaRPr lang="th-TH" sz="3200" dirty="0">
              <a:solidFill>
                <a:schemeClr val="tx1"/>
              </a:solidFill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98207"/>
            <a:ext cx="6574992" cy="559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7488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cs typeface="Browallia New" pitchFamily="34" charset="-34"/>
              </a:rPr>
              <a:t>International Standard </a:t>
            </a:r>
            <a:r>
              <a:rPr lang="en-US" sz="2400" dirty="0">
                <a:solidFill>
                  <a:schemeClr val="tx1"/>
                </a:solidFill>
                <a:cs typeface="Browallia New" pitchFamily="34" charset="-34"/>
              </a:rPr>
              <a:t>Industrial Classification of All Economic Activities </a:t>
            </a:r>
            <a:r>
              <a:rPr lang="en-US" sz="3200" dirty="0">
                <a:solidFill>
                  <a:schemeClr val="tx1"/>
                </a:solidFill>
                <a:cs typeface="Browallia New" pitchFamily="34" charset="-34"/>
              </a:rPr>
              <a:t>(ISIC)</a:t>
            </a:r>
            <a:endParaRPr lang="th-TH" sz="3200" dirty="0">
              <a:solidFill>
                <a:schemeClr val="tx1"/>
              </a:solidFill>
              <a:cs typeface="Browallia New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23" y="1242811"/>
            <a:ext cx="7642941" cy="493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655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7488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cs typeface="Browallia New" pitchFamily="34" charset="-34"/>
              </a:rPr>
              <a:t>International Standard </a:t>
            </a:r>
            <a:r>
              <a:rPr lang="en-US" sz="2400" dirty="0">
                <a:solidFill>
                  <a:schemeClr val="tx1"/>
                </a:solidFill>
                <a:cs typeface="Browallia New" pitchFamily="34" charset="-34"/>
              </a:rPr>
              <a:t>Industrial Classification of All Economic Activities </a:t>
            </a:r>
            <a:r>
              <a:rPr lang="en-US" sz="3200" dirty="0">
                <a:solidFill>
                  <a:schemeClr val="tx1"/>
                </a:solidFill>
                <a:cs typeface="Browallia New" pitchFamily="34" charset="-34"/>
              </a:rPr>
              <a:t>(ISIC)</a:t>
            </a:r>
            <a:endParaRPr lang="th-TH" sz="3200" dirty="0">
              <a:solidFill>
                <a:schemeClr val="tx1"/>
              </a:solidFill>
              <a:cs typeface="Browallia New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35" y="1046616"/>
            <a:ext cx="6214952" cy="581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59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0567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dirty="0">
                <a:solidFill>
                  <a:schemeClr val="tx1"/>
                </a:solidFill>
                <a:cs typeface="Browallia New" pitchFamily="34" charset="-34"/>
              </a:rPr>
              <a:t>International Standard Classification of </a:t>
            </a:r>
            <a:r>
              <a:rPr lang="en-US" dirty="0" smtClean="0">
                <a:solidFill>
                  <a:schemeClr val="tx1"/>
                </a:solidFill>
                <a:cs typeface="Browallia New" pitchFamily="34" charset="-34"/>
              </a:rPr>
              <a:t>Occupations</a:t>
            </a:r>
          </a:p>
          <a:p>
            <a:pPr algn="ctr"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cs typeface="Browallia New" pitchFamily="34" charset="-34"/>
              </a:rPr>
              <a:t>(ISCO)</a:t>
            </a:r>
            <a:endParaRPr lang="th-TH" sz="3200" dirty="0">
              <a:solidFill>
                <a:schemeClr val="tx1"/>
              </a:solidFill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209675"/>
            <a:ext cx="89439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Tx/>
              <a:buFontTx/>
              <a:buNone/>
              <a:defRPr/>
            </a:pPr>
            <a:endParaRPr lang="th-TH" b="0" dirty="0">
              <a:solidFill>
                <a:prstClr val="black"/>
              </a:solidFill>
            </a:endParaRPr>
          </a:p>
        </p:txBody>
      </p:sp>
      <p:sp>
        <p:nvSpPr>
          <p:cNvPr id="11" name="สามเหลี่ยมหน้าจั่ว 10"/>
          <p:cNvSpPr/>
          <p:nvPr/>
        </p:nvSpPr>
        <p:spPr>
          <a:xfrm rot="5400000">
            <a:off x="-290512" y="290512"/>
            <a:ext cx="1295400" cy="7143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ClrTx/>
              <a:buFontTx/>
              <a:buNone/>
              <a:defRPr/>
            </a:pPr>
            <a:endParaRPr lang="th-TH" b="0" dirty="0">
              <a:solidFill>
                <a:prstClr val="white"/>
              </a:solidFill>
            </a:endParaRPr>
          </a:p>
        </p:txBody>
      </p:sp>
      <p:sp>
        <p:nvSpPr>
          <p:cNvPr id="45061" name="ชื่อเรื่อง 1"/>
          <p:cNvSpPr>
            <a:spLocks noGrp="1"/>
          </p:cNvSpPr>
          <p:nvPr>
            <p:ph type="title"/>
          </p:nvPr>
        </p:nvSpPr>
        <p:spPr>
          <a:xfrm>
            <a:off x="785813" y="44450"/>
            <a:ext cx="7818437" cy="1128713"/>
          </a:xfrm>
        </p:spPr>
        <p:txBody>
          <a:bodyPr/>
          <a:lstStyle/>
          <a:p>
            <a:pPr algn="l" eaLnBrk="1" hangingPunct="1"/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พ.ร.ฏ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.จัดตั้งสถาบันคุณวุฒิวิชาชีพ พ.ศ.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2554 </a:t>
            </a:r>
            <a:endParaRPr lang="th-TH" altLang="th-TH" sz="4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062" name="ตัวยึดเนื้อหา 16"/>
          <p:cNvSpPr>
            <a:spLocks noGrp="1"/>
          </p:cNvSpPr>
          <p:nvPr>
            <p:ph idx="1"/>
          </p:nvPr>
        </p:nvSpPr>
        <p:spPr>
          <a:xfrm>
            <a:off x="369478" y="1953418"/>
            <a:ext cx="8595010" cy="2852738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สถาบัน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ฯ อยู่ภายใต้การกำกับดูแล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ของนายกรัฐมนตรี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เน้นในเรื่องขับเคลื่อนประเทศไปสู่การเป็นเศรษฐกิจสังคมฐานความรู้ (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Knowledge Based Economy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และฐานเทคโนโลยีและนวัตกรรม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(Technology &amp; Innovation Based)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  <a:p>
            <a:pPr marL="685800" lvl="2" indent="-342900">
              <a:spcBef>
                <a:spcPts val="750"/>
              </a:spcBef>
              <a:buClr>
                <a:srgbClr val="FF0000"/>
              </a:buClr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พัฒนาสมรรถนะกำลังคน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ให้สอดคล้องกับความต้องการของตลาดแรงงาน</a:t>
            </a:r>
          </a:p>
          <a:p>
            <a:pPr marL="685800" lvl="2" indent="-342900">
              <a:spcBef>
                <a:spcPts val="750"/>
              </a:spcBef>
              <a:buClr>
                <a:srgbClr val="FF0000"/>
              </a:buClr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กำลังคนต้องมี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มาตรฐานเทียบเท่ากับสากล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ซึ่งสามารถวัดได้อย่างเป็นระบบ</a:t>
            </a:r>
          </a:p>
          <a:p>
            <a:pPr marL="685800" lvl="2" indent="-342900">
              <a:spcBef>
                <a:spcPts val="750"/>
              </a:spcBef>
              <a:buClr>
                <a:srgbClr val="FF0000"/>
              </a:buClr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ส่งเสริม/ช่วยเหลือส่วนราชการ หรือ หน่วยงานของรัฐในการพัฒนา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กำลังคน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5063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5064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7E425B-6ADB-47C4-9EBC-2DED46485BF4}" type="slidenum">
              <a:rPr lang="th-TH" altLang="th-TH" sz="24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th-TH" altLang="th-TH" sz="2400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0039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60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Statistical Classification of Products by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Activity (CPA)</a:t>
            </a:r>
            <a:endParaRPr lang="th-TH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16809"/>
            <a:ext cx="5562005" cy="582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61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6912768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การพัฒนาความมุ่งหมายหลัก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700808"/>
            <a:ext cx="23042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/>
              <a:t>ความมุ่งหมายหลัก</a:t>
            </a:r>
          </a:p>
          <a:p>
            <a:pPr algn="ctr">
              <a:buNone/>
            </a:pPr>
            <a:r>
              <a:rPr lang="en-US" dirty="0" smtClean="0"/>
              <a:t>Key Purpose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3284984"/>
            <a:ext cx="9001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</a:t>
            </a: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พัฒนาความมุ่งหมายหลัก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นิยามกรอบและขอบเขตของกิจกรรมของกลุ่มวิสาหกิจ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สรุปประเด็นสาระสำคัญของแผนพัฒนาประเทศในทุกระดับที่เกี่ยวข้องกับกลุ่มวิสาหกิจ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สรุปประเด็นทิศทาง เพื่อกำหนดวิสัยทัศน์และพันธกิจของกลุ่มวิสาหกิจ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ระดมสมองร่วมกับผู้ทรงคุณวุฒิ และผู้บริหารระดับสูงขององค์กรในกลุ่มวิสาหกิจ เพื่อเขียนข้อความที่จะใช้เป็น “ความมุ่งหมายหลัก” </a:t>
            </a:r>
            <a:endParaRPr lang="th-TH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1541110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dirty="0"/>
              <a:t>“</a:t>
            </a:r>
            <a:r>
              <a:rPr lang="th-TH" i="1" dirty="0"/>
              <a:t>ความมุ่งหมายหลัก (</a:t>
            </a:r>
            <a:r>
              <a:rPr lang="en-US" i="1" dirty="0"/>
              <a:t>Key Purpose)” </a:t>
            </a:r>
            <a:r>
              <a:rPr lang="th-TH" i="1" dirty="0"/>
              <a:t>หมายความว่า ขอบข่ายโดยรวมของงาน ในระดับกลุ่มอาชีพ เป็นคำบรรยายคุณลักษณะที่แสดงถึงเป้าหมายของอาชีพที่แตกต่างจากอาชีพอื่น</a:t>
            </a:r>
          </a:p>
        </p:txBody>
      </p:sp>
    </p:spTree>
    <p:extLst>
      <p:ext uri="{BB962C8B-B14F-4D97-AF65-F5344CB8AC3E}">
        <p14:creationId xmlns:p14="http://schemas.microsoft.com/office/powerpoint/2010/main" val="1388160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62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6912768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การพัฒนาความมุ่งหมายหลัก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700808"/>
            <a:ext cx="23042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/>
              <a:t>ความมุ่งหมายหลัก</a:t>
            </a:r>
          </a:p>
          <a:p>
            <a:pPr algn="ctr">
              <a:buNone/>
            </a:pPr>
            <a:r>
              <a:rPr lang="en-US" dirty="0" smtClean="0"/>
              <a:t>Key Purpose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3284984"/>
            <a:ext cx="9001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หลักการเขียน</a:t>
            </a: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ความมุ่งหมายหลัก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ใช้คำบรรยายเฉพาะ ที่มองเห็นคุณลักษณะของกลุ่มวิสาหกิจที่แตกต่าง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การคัดเลือกคำและประโยคให้เป็นการตัดสินใจโดยผู้ทรงคุณวุฒิและผู้บริหารระดับสูง</a:t>
            </a:r>
            <a:endParaRPr lang="th-TH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ใช้คำที่แสดงถึงเป้าหมายที่ทำได้ กระตุ้นเร้า ท้าทาย และสร้างพลัง 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ประโยค</a:t>
            </a:r>
            <a:r>
              <a:rPr lang="th-TH" dirty="0">
                <a:solidFill>
                  <a:schemeClr val="tx1"/>
                </a:solidFill>
              </a:rPr>
              <a:t>และสำนวนให้สื่อความหมายที่ชัดเจน </a:t>
            </a:r>
            <a:r>
              <a:rPr lang="th-TH" dirty="0" smtClean="0">
                <a:solidFill>
                  <a:schemeClr val="tx1"/>
                </a:solidFill>
              </a:rPr>
              <a:t>สอดคล้อง</a:t>
            </a:r>
            <a:r>
              <a:rPr lang="th-TH" dirty="0">
                <a:solidFill>
                  <a:schemeClr val="tx1"/>
                </a:solidFill>
              </a:rPr>
              <a:t>กับวิสัยทัศน์ </a:t>
            </a:r>
            <a:endParaRPr lang="th-TH" dirty="0" smtClean="0">
              <a:solidFill>
                <a:schemeClr val="tx1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ควรอยู่ในรูปประโยค </a:t>
            </a:r>
            <a:r>
              <a:rPr lang="th-TH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คำกริยา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h-TH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กรรม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h-TH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เงื่อนไข/เป้าหมาย </a:t>
            </a:r>
            <a:endParaRPr lang="th-TH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1541110"/>
            <a:ext cx="5832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dirty="0"/>
              <a:t>“</a:t>
            </a:r>
            <a:r>
              <a:rPr lang="th-TH" i="1" dirty="0"/>
              <a:t>ความมุ่งหมายหลัก (</a:t>
            </a:r>
            <a:r>
              <a:rPr lang="en-US" i="1" dirty="0"/>
              <a:t>Key Purpose)” </a:t>
            </a:r>
            <a:r>
              <a:rPr lang="th-TH" i="1" dirty="0"/>
              <a:t>หมายความว่า ขอบข่ายโดยรวมของงาน ในระดับกลุ่มอาชีพ เป็นคำบรรยายคุณลักษณะที่แสดงถึงเป้าหมายของอาชีพที่แตกต่างจากอาชีพอื่น</a:t>
            </a:r>
          </a:p>
        </p:txBody>
      </p:sp>
    </p:spTree>
    <p:extLst>
      <p:ext uri="{BB962C8B-B14F-4D97-AF65-F5344CB8AC3E}">
        <p14:creationId xmlns:p14="http://schemas.microsoft.com/office/powerpoint/2010/main" val="2730300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63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700808"/>
            <a:ext cx="23042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/>
              <a:t>บทบาท</a:t>
            </a:r>
            <a:r>
              <a:rPr lang="th-TH" dirty="0" smtClean="0"/>
              <a:t>หลัก</a:t>
            </a:r>
            <a:endParaRPr lang="th-TH" dirty="0" smtClean="0"/>
          </a:p>
          <a:p>
            <a:pPr algn="ctr">
              <a:buNone/>
            </a:pPr>
            <a:r>
              <a:rPr lang="en-US" dirty="0" smtClean="0"/>
              <a:t>Key </a:t>
            </a:r>
            <a:r>
              <a:rPr lang="en-US" dirty="0" smtClean="0"/>
              <a:t>Role</a:t>
            </a:r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3131840" y="1541110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i="1" dirty="0">
                <a:solidFill>
                  <a:schemeClr val="tx1"/>
                </a:solidFill>
              </a:rPr>
              <a:t>“บทบาทหลัก (</a:t>
            </a:r>
            <a:r>
              <a:rPr lang="en-US" i="1" dirty="0">
                <a:solidFill>
                  <a:schemeClr val="tx1"/>
                </a:solidFill>
              </a:rPr>
              <a:t>Key Role)” </a:t>
            </a:r>
            <a:r>
              <a:rPr lang="th-TH" i="1" dirty="0">
                <a:solidFill>
                  <a:schemeClr val="tx1"/>
                </a:solidFill>
              </a:rPr>
              <a:t>หมายความว่า ขอบข่ายงานแต่ละด้านในกลุ่มอาชีพ เพื่อให้บรรลุความมุ่งหมายหลัก (</a:t>
            </a:r>
            <a:r>
              <a:rPr lang="en-US" i="1" dirty="0">
                <a:solidFill>
                  <a:schemeClr val="tx1"/>
                </a:solidFill>
              </a:rPr>
              <a:t>Key Purpose) </a:t>
            </a:r>
            <a:r>
              <a:rPr lang="th-TH" i="1" dirty="0">
                <a:solidFill>
                  <a:schemeClr val="tx1"/>
                </a:solidFill>
              </a:rPr>
              <a:t>ของอาชีพ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3284984"/>
            <a:ext cx="9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</a:t>
            </a: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พัฒนาความมุ่งหมายหลัก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จากความมุ่งหมายหลัก ให้ตั้งคำถามว่า </a:t>
            </a:r>
            <a:r>
              <a:rPr lang="th-TH" i="1" u="sng" dirty="0" smtClean="0">
                <a:solidFill>
                  <a:schemeClr val="tx1"/>
                </a:solidFill>
              </a:rPr>
              <a:t>“เพื่อให้ความมุ่งหมายของวิสาหกิจบรรลุผลสำเร็จ บุคลากรในวิสาหกิจต้องมีบทบาทหรือต้องทำกิจกรรมที่เป็นประโยชน์อะไรบ้าง”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ให้พิจารณาว่าต้องมีกิจกรรมที่ต้องทำเพื่อให้เกิดประโยชน์กับวิสาหกิจในทุกระดับ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กิจกรรมที่ทำต้องสอดคล้องกับพันธกิจ หรือภารกิจ ของกลุ่มวิสาหกิจ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ระดมสมองร่วมกับผู้ทรงคุณวุฒิ และผู้บริหารระดับสูงขององค์กรในกลุ่มวิสาหกิจ เพื่อกำหนดกิจกรรมหลักของวิสาหกิจ เพื่อกำหนดบทบาทให้บุคลากรในวิสาหกิจ </a:t>
            </a:r>
            <a:endParaRPr lang="th-TH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6912768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การพัฒนาบทบาทหลัก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8160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64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700808"/>
            <a:ext cx="23042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/>
              <a:t>บทบาท</a:t>
            </a:r>
            <a:r>
              <a:rPr lang="th-TH" dirty="0" smtClean="0"/>
              <a:t>หลัก</a:t>
            </a:r>
            <a:endParaRPr lang="th-TH" dirty="0" smtClean="0"/>
          </a:p>
          <a:p>
            <a:pPr algn="ctr">
              <a:buNone/>
            </a:pPr>
            <a:r>
              <a:rPr lang="en-US" dirty="0" smtClean="0"/>
              <a:t>Key </a:t>
            </a:r>
            <a:r>
              <a:rPr lang="en-US" dirty="0" smtClean="0"/>
              <a:t>Role</a:t>
            </a:r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3131840" y="1541110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i="1" dirty="0">
                <a:solidFill>
                  <a:schemeClr val="tx1"/>
                </a:solidFill>
              </a:rPr>
              <a:t>“บทบาทหลัก (</a:t>
            </a:r>
            <a:r>
              <a:rPr lang="en-US" i="1" dirty="0">
                <a:solidFill>
                  <a:schemeClr val="tx1"/>
                </a:solidFill>
              </a:rPr>
              <a:t>Key Role)” </a:t>
            </a:r>
            <a:r>
              <a:rPr lang="th-TH" i="1" dirty="0">
                <a:solidFill>
                  <a:schemeClr val="tx1"/>
                </a:solidFill>
              </a:rPr>
              <a:t>หมายความว่า ขอบข่ายงานแต่ละด้านในกลุ่มอาชีพ เพื่อให้บรรลุความมุ่งหมายหลัก (</a:t>
            </a:r>
            <a:r>
              <a:rPr lang="en-US" i="1" dirty="0">
                <a:solidFill>
                  <a:schemeClr val="tx1"/>
                </a:solidFill>
              </a:rPr>
              <a:t>Key Purpose) </a:t>
            </a:r>
            <a:r>
              <a:rPr lang="th-TH" i="1" dirty="0">
                <a:solidFill>
                  <a:schemeClr val="tx1"/>
                </a:solidFill>
              </a:rPr>
              <a:t>ของอาชีพ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3284984"/>
            <a:ext cx="9001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หลักการเขียนบทบาท</a:t>
            </a: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ใช้คำบรรยายที่แสดงถึงกิจกรรมหลัก ที่ต้องทำ แล้วเกิดประโยชน์ต่อกลุ่มวิสาหกิจ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การกำหนดกิจกรรมหลัก ให้เป็นการตัดสินใจโดยผู้ทรงคุณวุฒิและผู้บริหารระดับสูง</a:t>
            </a:r>
            <a:endParaRPr lang="th-TH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ประโยค</a:t>
            </a:r>
            <a:r>
              <a:rPr lang="th-TH" dirty="0">
                <a:solidFill>
                  <a:schemeClr val="tx1"/>
                </a:solidFill>
              </a:rPr>
              <a:t>และสำนวนให้สื่อความหมายที่ชัดเจน </a:t>
            </a:r>
            <a:r>
              <a:rPr lang="th-TH" dirty="0" smtClean="0">
                <a:solidFill>
                  <a:schemeClr val="tx1"/>
                </a:solidFill>
              </a:rPr>
              <a:t>สอดคล้องกับพันธกิจ หรือภารกิจ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กิจกรรมหลักควรสรุปได้ </a:t>
            </a:r>
            <a:r>
              <a:rPr lang="en-US" dirty="0" smtClean="0">
                <a:solidFill>
                  <a:schemeClr val="tx1"/>
                </a:solidFill>
              </a:rPr>
              <a:t>3 – 7 </a:t>
            </a:r>
            <a:r>
              <a:rPr lang="th-TH" dirty="0" smtClean="0">
                <a:solidFill>
                  <a:schemeClr val="tx1"/>
                </a:solidFill>
              </a:rPr>
              <a:t>กิจกรรม ต่อกลุ่มวิสาหกิจ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ควรอยู่ในรูปประโยค </a:t>
            </a:r>
            <a:r>
              <a:rPr lang="th-TH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คำกริยา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h-TH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กรรม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h-TH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เงื่อนไข</a:t>
            </a:r>
            <a:endParaRPr lang="th-TH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260648"/>
            <a:ext cx="6912768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การพัฒนาบทบาทหลัก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7242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65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700808"/>
            <a:ext cx="23042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/>
              <a:t>หน้าที่</a:t>
            </a:r>
            <a:r>
              <a:rPr lang="th-TH" dirty="0" smtClean="0"/>
              <a:t>หลัก</a:t>
            </a:r>
            <a:endParaRPr lang="th-TH" dirty="0" smtClean="0"/>
          </a:p>
          <a:p>
            <a:pPr algn="ctr">
              <a:buNone/>
            </a:pPr>
            <a:r>
              <a:rPr lang="en-US" dirty="0" smtClean="0"/>
              <a:t>Key </a:t>
            </a:r>
            <a:r>
              <a:rPr lang="en-US" dirty="0" smtClean="0"/>
              <a:t>Function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260648"/>
            <a:ext cx="6912768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การพัฒนาหน้าที่หลัก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7824" y="1541110"/>
            <a:ext cx="6012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i="1" dirty="0">
                <a:solidFill>
                  <a:schemeClr val="tx1"/>
                </a:solidFill>
              </a:rPr>
              <a:t>“หน้าที่หลัก (</a:t>
            </a:r>
            <a:r>
              <a:rPr lang="en-US" i="1" dirty="0">
                <a:solidFill>
                  <a:schemeClr val="tx1"/>
                </a:solidFill>
              </a:rPr>
              <a:t>Key Function)” </a:t>
            </a:r>
            <a:r>
              <a:rPr lang="th-TH" i="1" dirty="0">
                <a:solidFill>
                  <a:schemeClr val="tx1"/>
                </a:solidFill>
              </a:rPr>
              <a:t>หมายความว่า ขอบข่ายของหน้าที่และความรับผิดชอบของกลุ่มงาน เฉพาะในกลุ่มอาชีพ ที่คาดหวังว่าบุคลากรสามารถจะทำได้เพื่อให้บรรลุบทบาทหลัก (</a:t>
            </a:r>
            <a:r>
              <a:rPr lang="en-US" i="1" dirty="0">
                <a:solidFill>
                  <a:schemeClr val="tx1"/>
                </a:solidFill>
              </a:rPr>
              <a:t>Key Role)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3284984"/>
            <a:ext cx="9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</a:t>
            </a: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พัฒนาความมุ่งหมายหลัก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จากบทบาทหลักแต่ละด้าน ให้ตั้งคำถามว่า </a:t>
            </a:r>
            <a:r>
              <a:rPr lang="th-TH" i="1" u="sng" dirty="0" smtClean="0">
                <a:solidFill>
                  <a:schemeClr val="tx1"/>
                </a:solidFill>
              </a:rPr>
              <a:t>“เพื่อให้บทบาทหลัก........ของวิสาหกิจบรรลุผลสำเร็จ บุคลากรต้องมีหน้าที่หรือกระบวนการที่ต้องทำอะไรบ้าง”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ให้พิจารณาว่าในกิจกรรมหลักต้องมีกระบวนการและผลลัพธ์งาน ที่บุคคลต้องทำตามหน้าที่เพื่อให้เกิดประโยชน์กับองค์กรหรือสถานประกอบการ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กระบวนการที่ทำต้องเป็นงานเฉพาะ ตามบทบาทหลักของกลุ่มวิสาหกิจ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ระดมสมองร่วมกับผู้เชี่ยวชาญที่เข้าใจงานเฉพาะตามบทบาทหลักในกลุ่มวิสาหกิจ</a:t>
            </a:r>
            <a:endParaRPr lang="th-T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60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66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700808"/>
            <a:ext cx="230425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/>
              <a:t>หน้าที่</a:t>
            </a:r>
            <a:r>
              <a:rPr lang="th-TH" dirty="0" smtClean="0"/>
              <a:t>หลัก</a:t>
            </a:r>
            <a:endParaRPr lang="th-TH" dirty="0" smtClean="0"/>
          </a:p>
          <a:p>
            <a:pPr algn="ctr">
              <a:buNone/>
            </a:pPr>
            <a:r>
              <a:rPr lang="en-US" dirty="0" smtClean="0"/>
              <a:t>Key </a:t>
            </a:r>
            <a:r>
              <a:rPr lang="en-US" dirty="0" smtClean="0"/>
              <a:t>Function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260648"/>
            <a:ext cx="6912768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การพัฒนาหน้าที่หลัก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7824" y="1541110"/>
            <a:ext cx="6012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i="1" dirty="0">
                <a:solidFill>
                  <a:schemeClr val="tx1"/>
                </a:solidFill>
              </a:rPr>
              <a:t>“หน้าที่หลัก (</a:t>
            </a:r>
            <a:r>
              <a:rPr lang="en-US" i="1" dirty="0">
                <a:solidFill>
                  <a:schemeClr val="tx1"/>
                </a:solidFill>
              </a:rPr>
              <a:t>Key Function)” </a:t>
            </a:r>
            <a:r>
              <a:rPr lang="th-TH" i="1" dirty="0">
                <a:solidFill>
                  <a:schemeClr val="tx1"/>
                </a:solidFill>
              </a:rPr>
              <a:t>หมายความว่า ขอบข่ายของหน้าที่และความรับผิดชอบของกลุ่มงาน เฉพาะในกลุ่มอาชีพ ที่คาดหวังว่าบุคลากรสามารถจะทำได้เพื่อให้บรรลุบทบาทหลัก (</a:t>
            </a:r>
            <a:r>
              <a:rPr lang="en-US" i="1" dirty="0">
                <a:solidFill>
                  <a:schemeClr val="tx1"/>
                </a:solidFill>
              </a:rPr>
              <a:t>Key Role)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3284984"/>
            <a:ext cx="9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หลักการเขียนหน้าที่</a:t>
            </a: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ใช้คำบรรยายที่แสดงถึงลักษณะกิจกรรมที่ต้องทำหลายกิจกรรม แล้วเกิดประโยชน์ต่อบทบาทหลัก</a:t>
            </a:r>
            <a:r>
              <a:rPr lang="th-TH" dirty="0">
                <a:solidFill>
                  <a:schemeClr val="tx1"/>
                </a:solidFill>
              </a:rPr>
              <a:t>นั้น เน้นให้เห็นผลลัพธ์หรือผลสัมฤทธิ์ของบทบาทหลัก</a:t>
            </a:r>
            <a:endParaRPr lang="th-TH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ลักษณะกิจกรรมที่ทำ ต้องมุ่งให้เห็นหน้าที่ความรับผิดชอบ </a:t>
            </a:r>
            <a:r>
              <a:rPr lang="en-US" dirty="0" smtClean="0">
                <a:solidFill>
                  <a:schemeClr val="tx1"/>
                </a:solidFill>
              </a:rPr>
              <a:t>(Accountabilities)</a:t>
            </a:r>
            <a:endParaRPr lang="th-TH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ประโยคข้อความสื่อค</a:t>
            </a:r>
            <a:r>
              <a:rPr lang="th-TH" dirty="0">
                <a:solidFill>
                  <a:schemeClr val="tx1"/>
                </a:solidFill>
              </a:rPr>
              <a:t>วามหมายที่ชัดเจน </a:t>
            </a:r>
            <a:r>
              <a:rPr lang="th-TH" dirty="0" smtClean="0">
                <a:solidFill>
                  <a:schemeClr val="tx1"/>
                </a:solidFill>
              </a:rPr>
              <a:t>นำไปสู่การคิดว่า</a:t>
            </a:r>
            <a:r>
              <a:rPr lang="th-TH" u="sng" dirty="0" smtClean="0">
                <a:solidFill>
                  <a:schemeClr val="tx1"/>
                </a:solidFill>
              </a:rPr>
              <a:t>ต้องได้อะไรออกมา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ในแต่ละบทบาทหลักควรสรุปได้หน้าที่หลัก </a:t>
            </a:r>
            <a:r>
              <a:rPr lang="en-US" dirty="0" smtClean="0">
                <a:solidFill>
                  <a:schemeClr val="tx1"/>
                </a:solidFill>
              </a:rPr>
              <a:t>3 – 7 </a:t>
            </a:r>
            <a:r>
              <a:rPr lang="th-TH" dirty="0" smtClean="0">
                <a:solidFill>
                  <a:schemeClr val="tx1"/>
                </a:solidFill>
              </a:rPr>
              <a:t>หน้าที่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ควรอยู่ในรูปประโยค </a:t>
            </a:r>
            <a:r>
              <a:rPr lang="th-TH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คำกริยา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h-TH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กรรม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h-TH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เงื่อนไข</a:t>
            </a:r>
            <a:endParaRPr lang="th-TH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88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การพัฒนาและจัดทำหน่วยสมรรถนะ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241831" y="3308694"/>
            <a:ext cx="4916729" cy="2736304"/>
            <a:chOff x="735391" y="1700808"/>
            <a:chExt cx="4916729" cy="2736304"/>
          </a:xfrm>
        </p:grpSpPr>
        <p:sp>
          <p:nvSpPr>
            <p:cNvPr id="5" name="TextBox 4"/>
            <p:cNvSpPr txBox="1"/>
            <p:nvPr/>
          </p:nvSpPr>
          <p:spPr>
            <a:xfrm>
              <a:off x="735391" y="1700808"/>
              <a:ext cx="218042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th-TH" sz="2000" dirty="0" smtClean="0">
                  <a:solidFill>
                    <a:prstClr val="black"/>
                  </a:solidFill>
                </a:rPr>
                <a:t>หน้าที่หลัก</a:t>
              </a:r>
              <a:endParaRPr lang="th-TH" sz="2000" dirty="0" smtClean="0">
                <a:solidFill>
                  <a:prstClr val="black"/>
                </a:solidFill>
              </a:endParaRPr>
            </a:p>
            <a:p>
              <a:pPr algn="ctr">
                <a:buFont typeface="Arial" pitchFamily="34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</a:rPr>
                <a:t>Key function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5856" y="1700808"/>
              <a:ext cx="237626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th-TH" sz="2000" dirty="0" smtClean="0">
                  <a:solidFill>
                    <a:prstClr val="black"/>
                  </a:solidFill>
                </a:rPr>
                <a:t>หน่วย</a:t>
              </a:r>
              <a:r>
                <a:rPr lang="th-TH" sz="2000" dirty="0" smtClean="0">
                  <a:solidFill>
                    <a:prstClr val="black"/>
                  </a:solidFill>
                </a:rPr>
                <a:t>สมรรถนะ</a:t>
              </a:r>
              <a:endParaRPr lang="th-TH" sz="2000" dirty="0" smtClean="0">
                <a:solidFill>
                  <a:prstClr val="black"/>
                </a:solidFill>
              </a:endParaRPr>
            </a:p>
            <a:p>
              <a:pPr algn="ctr">
                <a:buFont typeface="Arial" pitchFamily="34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</a:rPr>
                <a:t>Unit </a:t>
              </a:r>
              <a:r>
                <a:rPr lang="en-US" sz="2000" dirty="0" smtClean="0">
                  <a:solidFill>
                    <a:prstClr val="black"/>
                  </a:solidFill>
                </a:rPr>
                <a:t>of Competence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2708920"/>
              <a:ext cx="237626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2000" dirty="0">
                  <a:solidFill>
                    <a:prstClr val="black"/>
                  </a:solidFill>
                </a:rPr>
                <a:t>หน่วยสมรรถนะ</a:t>
              </a:r>
            </a:p>
            <a:p>
              <a:pPr algn="ctr">
                <a:buNone/>
              </a:pPr>
              <a:r>
                <a:rPr lang="en-US" sz="2000" dirty="0">
                  <a:solidFill>
                    <a:prstClr val="black"/>
                  </a:solidFill>
                </a:rPr>
                <a:t>Unit of Competence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3729226"/>
              <a:ext cx="237626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2000" dirty="0">
                  <a:solidFill>
                    <a:prstClr val="black"/>
                  </a:solidFill>
                </a:rPr>
                <a:t>หน่วยสมรรถนะ</a:t>
              </a:r>
            </a:p>
            <a:p>
              <a:pPr algn="ctr">
                <a:buNone/>
              </a:pPr>
              <a:r>
                <a:rPr lang="en-US" sz="2000" dirty="0">
                  <a:solidFill>
                    <a:prstClr val="black"/>
                  </a:solidFill>
                </a:rPr>
                <a:t>Unit of Competence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Connector 6"/>
            <p:cNvCxnSpPr>
              <a:stCxn id="5" idx="3"/>
              <a:endCxn id="10" idx="1"/>
            </p:cNvCxnSpPr>
            <p:nvPr/>
          </p:nvCxnSpPr>
          <p:spPr>
            <a:xfrm>
              <a:off x="2915816" y="2054751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95836" y="2054751"/>
              <a:ext cx="0" cy="2028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5" idx="1"/>
            </p:cNvCxnSpPr>
            <p:nvPr/>
          </p:nvCxnSpPr>
          <p:spPr>
            <a:xfrm>
              <a:off x="3095836" y="4083169"/>
              <a:ext cx="1800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1"/>
            </p:cNvCxnSpPr>
            <p:nvPr/>
          </p:nvCxnSpPr>
          <p:spPr>
            <a:xfrm flipH="1">
              <a:off x="3095836" y="3062863"/>
              <a:ext cx="180020" cy="6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059833" y="1124744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“หน่วยสมรรถนะ (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Competence)” </a:t>
            </a:r>
            <a:r>
              <a:rPr lang="th-TH" i="1" dirty="0">
                <a:solidFill>
                  <a:schemeClr val="tx1"/>
                </a:solidFill>
              </a:rPr>
              <a:t>หมายความว่า ข้อความแสดงขอบข่ายของผลลัพธ์งาน (</a:t>
            </a:r>
            <a:r>
              <a:rPr lang="en-US" i="1" dirty="0">
                <a:solidFill>
                  <a:schemeClr val="tx1"/>
                </a:solidFill>
              </a:rPr>
              <a:t>Outcome) </a:t>
            </a:r>
            <a:r>
              <a:rPr lang="th-TH" i="1" dirty="0">
                <a:solidFill>
                  <a:schemeClr val="tx1"/>
                </a:solidFill>
              </a:rPr>
              <a:t>ที่มีจุดเริ่มต้นและสิ้นสุด สามารถกระทำได้โดยลำพังโดยบุคคลหรือกลุ่มคนในกลุ่มอาชีพ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528" y="1412776"/>
            <a:ext cx="2304256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หน่วยสมรรถนะ</a:t>
            </a:r>
            <a:endParaRPr lang="th-TH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Unit of Competency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70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68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</a:t>
            </a: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จัดทำหน่วยสมรรถนะ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" y="1405294"/>
            <a:ext cx="3471680" cy="32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1762" y="4725144"/>
            <a:ext cx="9012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dirty="0" smtClean="0">
                <a:solidFill>
                  <a:schemeClr val="tx1"/>
                </a:solidFill>
              </a:rPr>
              <a:t>หน่วยสมรรถนะ </a:t>
            </a:r>
            <a:r>
              <a:rPr lang="en-US" dirty="0" smtClean="0">
                <a:solidFill>
                  <a:schemeClr val="tx1"/>
                </a:solidFill>
              </a:rPr>
              <a:t>(Unit of Competence) </a:t>
            </a:r>
            <a:r>
              <a:rPr lang="th-TH" dirty="0" smtClean="0">
                <a:solidFill>
                  <a:schemeClr val="tx1"/>
                </a:solidFill>
              </a:rPr>
              <a:t>เป็นผลลัพธ์ </a:t>
            </a:r>
            <a:r>
              <a:rPr lang="en-US" dirty="0" smtClean="0">
                <a:solidFill>
                  <a:schemeClr val="tx1"/>
                </a:solidFill>
              </a:rPr>
              <a:t>(Outcome) </a:t>
            </a:r>
            <a:r>
              <a:rPr lang="th-TH" dirty="0" smtClean="0">
                <a:solidFill>
                  <a:schemeClr val="tx1"/>
                </a:solidFill>
              </a:rPr>
              <a:t>ของงานอาชีพที่มี</a:t>
            </a:r>
            <a:r>
              <a:rPr lang="th-TH" dirty="0" smtClean="0">
                <a:solidFill>
                  <a:schemeClr val="tx1"/>
                </a:solidFill>
              </a:rPr>
              <a:t>คุณภาพ เป็นผลลัพธ์ที่ดี และปริมาณผลงานมาก</a:t>
            </a:r>
            <a:r>
              <a:rPr lang="th-TH" dirty="0" smtClean="0">
                <a:solidFill>
                  <a:schemeClr val="tx1"/>
                </a:solidFill>
              </a:rPr>
              <a:t>พอที่จะรวม</a:t>
            </a:r>
            <a:r>
              <a:rPr lang="th-TH" dirty="0" smtClean="0">
                <a:solidFill>
                  <a:schemeClr val="tx1"/>
                </a:solidFill>
              </a:rPr>
              <a:t>เป็นผลสัมฤทธิ์ของหน้าที่</a:t>
            </a:r>
            <a:r>
              <a:rPr lang="th-TH" dirty="0" smtClean="0">
                <a:solidFill>
                  <a:schemeClr val="tx1"/>
                </a:solidFill>
              </a:rPr>
              <a:t>หลัก </a:t>
            </a:r>
            <a:r>
              <a:rPr lang="en-US" dirty="0" smtClean="0">
                <a:solidFill>
                  <a:schemeClr val="tx1"/>
                </a:solidFill>
              </a:rPr>
              <a:t>(Key Function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th-TH" dirty="0" smtClean="0">
                <a:solidFill>
                  <a:schemeClr val="tx1"/>
                </a:solidFill>
              </a:rPr>
              <a:t>โดยใน</a:t>
            </a:r>
            <a:r>
              <a:rPr lang="en-US" dirty="0" smtClean="0">
                <a:solidFill>
                  <a:schemeClr val="tx1"/>
                </a:solidFill>
              </a:rPr>
              <a:t> 1 </a:t>
            </a:r>
            <a:r>
              <a:rPr lang="th-TH" dirty="0" smtClean="0">
                <a:solidFill>
                  <a:schemeClr val="tx1"/>
                </a:solidFill>
              </a:rPr>
              <a:t>อาชีพนับตั้งแต่ชั้นต้น ถึงชั้นสูงสุด ไม่ควรมีหน่วยสมรรถนะเกินกว่า </a:t>
            </a:r>
            <a:r>
              <a:rPr lang="en-US" dirty="0" smtClean="0">
                <a:solidFill>
                  <a:schemeClr val="tx1"/>
                </a:solidFill>
              </a:rPr>
              <a:t>200 </a:t>
            </a:r>
            <a:r>
              <a:rPr lang="th-TH" dirty="0" smtClean="0">
                <a:solidFill>
                  <a:schemeClr val="tx1"/>
                </a:solidFill>
              </a:rPr>
              <a:t>หน่วยสมรรถนะ </a:t>
            </a:r>
            <a:endParaRPr lang="th-TH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12961" y="1405294"/>
            <a:ext cx="4916729" cy="2736304"/>
            <a:chOff x="735391" y="1700808"/>
            <a:chExt cx="4916729" cy="2736304"/>
          </a:xfrm>
        </p:grpSpPr>
        <p:sp>
          <p:nvSpPr>
            <p:cNvPr id="24" name="TextBox 23"/>
            <p:cNvSpPr txBox="1"/>
            <p:nvPr/>
          </p:nvSpPr>
          <p:spPr>
            <a:xfrm>
              <a:off x="735391" y="1700808"/>
              <a:ext cx="218042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th-TH" sz="2000" dirty="0" smtClean="0">
                  <a:solidFill>
                    <a:prstClr val="black"/>
                  </a:solidFill>
                </a:rPr>
                <a:t>หน้าที่หลัก</a:t>
              </a:r>
              <a:endParaRPr lang="th-TH" sz="2000" dirty="0" smtClean="0">
                <a:solidFill>
                  <a:prstClr val="black"/>
                </a:solidFill>
              </a:endParaRPr>
            </a:p>
            <a:p>
              <a:pPr algn="ctr">
                <a:buFont typeface="Arial" pitchFamily="34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</a:rPr>
                <a:t>Key function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75856" y="1700808"/>
              <a:ext cx="237626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th-TH" sz="2000" dirty="0" smtClean="0">
                  <a:solidFill>
                    <a:prstClr val="black"/>
                  </a:solidFill>
                </a:rPr>
                <a:t>หน่วย</a:t>
              </a:r>
              <a:r>
                <a:rPr lang="th-TH" sz="2000" dirty="0" smtClean="0">
                  <a:solidFill>
                    <a:prstClr val="black"/>
                  </a:solidFill>
                </a:rPr>
                <a:t>สมรรถนะ</a:t>
              </a:r>
              <a:endParaRPr lang="th-TH" sz="2000" dirty="0" smtClean="0">
                <a:solidFill>
                  <a:prstClr val="black"/>
                </a:solidFill>
              </a:endParaRPr>
            </a:p>
            <a:p>
              <a:pPr algn="ctr">
                <a:buFont typeface="Arial" pitchFamily="34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</a:rPr>
                <a:t>Unit </a:t>
              </a:r>
              <a:r>
                <a:rPr lang="en-US" sz="2000" dirty="0" smtClean="0">
                  <a:solidFill>
                    <a:prstClr val="black"/>
                  </a:solidFill>
                </a:rPr>
                <a:t>of Competence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75856" y="2708920"/>
              <a:ext cx="237626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2000" dirty="0">
                  <a:solidFill>
                    <a:prstClr val="black"/>
                  </a:solidFill>
                </a:rPr>
                <a:t>หน่วยสมรรถนะ</a:t>
              </a:r>
            </a:p>
            <a:p>
              <a:pPr algn="ctr">
                <a:buNone/>
              </a:pPr>
              <a:r>
                <a:rPr lang="en-US" sz="2000" dirty="0">
                  <a:solidFill>
                    <a:prstClr val="black"/>
                  </a:solidFill>
                </a:rPr>
                <a:t>Unit of Competence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5856" y="3729226"/>
              <a:ext cx="2376264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2000" dirty="0">
                  <a:solidFill>
                    <a:prstClr val="black"/>
                  </a:solidFill>
                </a:rPr>
                <a:t>หน่วยสมรรถนะ</a:t>
              </a:r>
            </a:p>
            <a:p>
              <a:pPr algn="ctr">
                <a:buNone/>
              </a:pPr>
              <a:r>
                <a:rPr lang="en-US" sz="2000" dirty="0">
                  <a:solidFill>
                    <a:prstClr val="black"/>
                  </a:solidFill>
                </a:rPr>
                <a:t>Unit of Competence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Connector 27"/>
            <p:cNvCxnSpPr>
              <a:stCxn id="24" idx="3"/>
              <a:endCxn id="25" idx="1"/>
            </p:cNvCxnSpPr>
            <p:nvPr/>
          </p:nvCxnSpPr>
          <p:spPr>
            <a:xfrm>
              <a:off x="2915816" y="2054751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95836" y="2054751"/>
              <a:ext cx="0" cy="2028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7" idx="1"/>
            </p:cNvCxnSpPr>
            <p:nvPr/>
          </p:nvCxnSpPr>
          <p:spPr>
            <a:xfrm>
              <a:off x="3095836" y="4083169"/>
              <a:ext cx="1800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1"/>
            </p:cNvCxnSpPr>
            <p:nvPr/>
          </p:nvCxnSpPr>
          <p:spPr>
            <a:xfrm flipH="1">
              <a:off x="3095836" y="3062863"/>
              <a:ext cx="180020" cy="6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498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การพัฒนาและจัดทำหน่วยสมรรถนะ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3528" y="1412776"/>
            <a:ext cx="2304256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dirty="0" smtClean="0">
                <a:solidFill>
                  <a:schemeClr val="tx1"/>
                </a:solidFill>
              </a:rPr>
              <a:t>หน่วยสมรรถนะ</a:t>
            </a:r>
            <a:endParaRPr lang="th-TH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Unit of Competency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833" y="1124744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“หน่วยสมรรถนะ (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Competence)” </a:t>
            </a:r>
            <a:r>
              <a:rPr lang="th-TH" i="1" dirty="0">
                <a:solidFill>
                  <a:schemeClr val="tx1"/>
                </a:solidFill>
              </a:rPr>
              <a:t>หมายความว่า ข้อความแสดงขอบข่ายของผลลัพธ์งาน (</a:t>
            </a:r>
            <a:r>
              <a:rPr lang="en-US" i="1" dirty="0">
                <a:solidFill>
                  <a:schemeClr val="tx1"/>
                </a:solidFill>
              </a:rPr>
              <a:t>Outcome) </a:t>
            </a:r>
            <a:r>
              <a:rPr lang="th-TH" i="1" dirty="0">
                <a:solidFill>
                  <a:schemeClr val="tx1"/>
                </a:solidFill>
              </a:rPr>
              <a:t>ที่มีจุดเริ่มต้นและสิ้นสุด สามารถกระทำได้โดยลำพังโดยบุคคลหรือกลุ่มคนในกลุ่มอาชีพ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3212976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(Competence</a:t>
            </a:r>
            <a:r>
              <a:rPr lang="th-TH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3200" dirty="0">
                <a:solidFill>
                  <a:schemeClr val="tx1"/>
                </a:solidFill>
              </a:rPr>
              <a:t>หมายถึง </a:t>
            </a:r>
            <a:r>
              <a:rPr lang="th-TH" sz="3200" dirty="0" smtClean="0">
                <a:solidFill>
                  <a:schemeClr val="tx1"/>
                </a:solidFill>
              </a:rPr>
              <a:t>ความสามารถในการปฏิบัติงาน </a:t>
            </a:r>
            <a:r>
              <a:rPr lang="en-US" sz="3200" dirty="0" smtClean="0">
                <a:solidFill>
                  <a:schemeClr val="tx1"/>
                </a:solidFill>
              </a:rPr>
              <a:t>(Performance) </a:t>
            </a:r>
            <a:r>
              <a:rPr lang="th-TH" sz="3200" dirty="0" smtClean="0">
                <a:solidFill>
                  <a:schemeClr val="tx1"/>
                </a:solidFill>
              </a:rPr>
              <a:t>ให้ได้ตามมาตรฐาน </a:t>
            </a:r>
            <a:r>
              <a:rPr lang="en-US" sz="3200" dirty="0" smtClean="0">
                <a:solidFill>
                  <a:schemeClr val="tx1"/>
                </a:solidFill>
              </a:rPr>
              <a:t>(Standard) </a:t>
            </a:r>
            <a:r>
              <a:rPr lang="th-TH" sz="3200" dirty="0" smtClean="0">
                <a:solidFill>
                  <a:schemeClr val="tx1"/>
                </a:solidFill>
              </a:rPr>
              <a:t>ตามเกณฑ์ 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</a:rPr>
              <a:t>Critiria</a:t>
            </a:r>
            <a:r>
              <a:rPr lang="en-US" sz="3200" dirty="0" smtClean="0">
                <a:solidFill>
                  <a:schemeClr val="tx1"/>
                </a:solidFill>
              </a:rPr>
              <a:t>) </a:t>
            </a:r>
            <a:r>
              <a:rPr lang="th-TH" sz="3200" dirty="0" smtClean="0">
                <a:solidFill>
                  <a:schemeClr val="tx1"/>
                </a:solidFill>
              </a:rPr>
              <a:t>ตามเงื่อนไข </a:t>
            </a:r>
            <a:r>
              <a:rPr lang="en-US" sz="3200" dirty="0" smtClean="0">
                <a:solidFill>
                  <a:schemeClr val="tx1"/>
                </a:solidFill>
              </a:rPr>
              <a:t>(Condition) </a:t>
            </a:r>
            <a:r>
              <a:rPr lang="th-TH" sz="3200" dirty="0" smtClean="0">
                <a:solidFill>
                  <a:schemeClr val="tx1"/>
                </a:solidFill>
              </a:rPr>
              <a:t>แล้วได้ผลลัพธ์ </a:t>
            </a:r>
            <a:r>
              <a:rPr lang="en-US" sz="3200" dirty="0" smtClean="0">
                <a:solidFill>
                  <a:schemeClr val="tx1"/>
                </a:solidFill>
              </a:rPr>
              <a:t>(Outcome) </a:t>
            </a:r>
            <a:r>
              <a:rPr lang="th-TH" sz="3200" dirty="0" smtClean="0">
                <a:solidFill>
                  <a:schemeClr val="tx1"/>
                </a:solidFill>
              </a:rPr>
              <a:t>เป็นที่ยอมรับ มีหลักฐานการปฏิบัติงาน </a:t>
            </a:r>
            <a:r>
              <a:rPr lang="en-US" sz="3200" dirty="0" smtClean="0">
                <a:solidFill>
                  <a:schemeClr val="tx1"/>
                </a:solidFill>
              </a:rPr>
              <a:t>(Evidence) </a:t>
            </a:r>
            <a:r>
              <a:rPr lang="th-TH" sz="3200" dirty="0" smtClean="0">
                <a:solidFill>
                  <a:schemeClr val="tx1"/>
                </a:solidFill>
              </a:rPr>
              <a:t>เพื่อใช้ประเมินคุณค่า และตรวจสอบทวนกลับได้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1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4288"/>
            <a:ext cx="4821238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445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การพัฒนาและจัดทำหน่วยสมรรถนะ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3" y="1124744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“หน่วยสมรรถนะ (</a:t>
            </a:r>
            <a:r>
              <a:rPr lang="en-US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Competence)” </a:t>
            </a:r>
            <a:r>
              <a:rPr lang="th-TH" i="1" dirty="0">
                <a:solidFill>
                  <a:prstClr val="black"/>
                </a:solidFill>
              </a:rPr>
              <a:t>หมายความว่า ข้อความแสดงขอบข่ายของผลลัพธ์งาน (</a:t>
            </a:r>
            <a:r>
              <a:rPr lang="en-US" i="1" dirty="0">
                <a:solidFill>
                  <a:prstClr val="black"/>
                </a:solidFill>
              </a:rPr>
              <a:t>Outcome) </a:t>
            </a:r>
            <a:r>
              <a:rPr lang="th-TH" i="1" dirty="0">
                <a:solidFill>
                  <a:prstClr val="black"/>
                </a:solidFill>
              </a:rPr>
              <a:t>ที่มีจุดเริ่มต้นและสิ้นสุด สามารถกระทำได้โดยลำพังโดยบุคคลหรือกลุ่มคนในกลุ่มอาชีพ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528" y="1412776"/>
            <a:ext cx="2304256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หน่วยสมรรถนะ</a:t>
            </a: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Unit of Competency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2996366"/>
            <a:ext cx="9001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</a:t>
            </a: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พัฒนาหน่วยสมรรถนะ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จากหน้าที่หลักแต่ละด้าน ให้ตั้งคำถามว่า </a:t>
            </a:r>
            <a:r>
              <a:rPr lang="th-TH" i="1" u="sng" dirty="0" smtClean="0">
                <a:solidFill>
                  <a:schemeClr val="tx1"/>
                </a:solidFill>
              </a:rPr>
              <a:t>“เพื่อให้หน้าที่หลัก........ในบทบาทหลักของวิสาหกิจบรรลุผลสำเร็จ บุคลากรต้องทำงานให้เกิดผลลัพธ์งานที่ดีอะไรบ้าง”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ผลลัพธ์งานที่ดีต้องต้องอยู่บนพื้นฐาน การใช้ความรู้ การใช้ทักษะ และความรับผิดชอบ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ผลลัพธ์ของงานต้องเป็นงานที่สำเร็จ เป็นชิ้นเป็นอัน สามารถนำไปใช้ประโยชน์หรือส่งมอบต่อให้หน่วยงานอื่น หรือผู้ใช้ประโยชน์จากผลลัพธ์นั้นได้ 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ผลลัพธ์ของงานต้องสามารถระบุ กำหนด บ่งชี้เชิงคุณภาพและวัดผลได้ หรือมีร่องรอยหลักฐานการปฏิบัติงาน</a:t>
            </a:r>
          </a:p>
        </p:txBody>
      </p:sp>
    </p:spTree>
    <p:extLst>
      <p:ext uri="{BB962C8B-B14F-4D97-AF65-F5344CB8AC3E}">
        <p14:creationId xmlns:p14="http://schemas.microsoft.com/office/powerpoint/2010/main" val="2741083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การพัฒนาและจัดทำหน่วยสมรรถนะ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3" y="1124744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“หน่วยสมรรถนะ (</a:t>
            </a:r>
            <a:r>
              <a:rPr lang="en-US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Competence)” </a:t>
            </a:r>
            <a:r>
              <a:rPr lang="th-TH" i="1" dirty="0">
                <a:solidFill>
                  <a:prstClr val="black"/>
                </a:solidFill>
              </a:rPr>
              <a:t>หมายความว่า ข้อความแสดงขอบข่ายของผลลัพธ์งาน (</a:t>
            </a:r>
            <a:r>
              <a:rPr lang="en-US" i="1" dirty="0">
                <a:solidFill>
                  <a:prstClr val="black"/>
                </a:solidFill>
              </a:rPr>
              <a:t>Outcome) </a:t>
            </a:r>
            <a:r>
              <a:rPr lang="th-TH" i="1" dirty="0">
                <a:solidFill>
                  <a:prstClr val="black"/>
                </a:solidFill>
              </a:rPr>
              <a:t>ที่มีจุดเริ่มต้นและสิ้นสุด สามารถกระทำได้โดยลำพังโดยบุคคลหรือกลุ่มคนในกลุ่มอาชีพ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528" y="1412776"/>
            <a:ext cx="2304256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หน่วยสมรรถนะ</a:t>
            </a: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Unit of Competency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3068960"/>
            <a:ext cx="9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แนวทางการพัฒนาหน่วย</a:t>
            </a: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 (ต่อ)</a:t>
            </a:r>
            <a:endParaRPr lang="th-TH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th-TH" dirty="0">
                <a:solidFill>
                  <a:schemeClr val="tx1"/>
                </a:solidFill>
              </a:rPr>
              <a:t>ประโยคข้อความสื่อความหมาย</a:t>
            </a:r>
            <a:r>
              <a:rPr lang="th-TH" dirty="0" smtClean="0">
                <a:solidFill>
                  <a:schemeClr val="tx1"/>
                </a:solidFill>
              </a:rPr>
              <a:t>ที่กระชับ ชัดเจน </a:t>
            </a:r>
            <a:r>
              <a:rPr lang="th-TH" dirty="0">
                <a:solidFill>
                  <a:schemeClr val="tx1"/>
                </a:solidFill>
              </a:rPr>
              <a:t>นำไปสู่การคิดว่า</a:t>
            </a:r>
            <a:r>
              <a:rPr lang="th-TH" u="sng" dirty="0" smtClean="0">
                <a:solidFill>
                  <a:schemeClr val="tx1"/>
                </a:solidFill>
              </a:rPr>
              <a:t>ต้องทำอะไรบ้าง</a:t>
            </a:r>
            <a:endParaRPr lang="th-TH" u="sng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th-TH" dirty="0" smtClean="0">
                <a:solidFill>
                  <a:schemeClr val="tx1"/>
                </a:solidFill>
              </a:rPr>
              <a:t>การ</a:t>
            </a:r>
            <a:r>
              <a:rPr lang="th-TH" dirty="0">
                <a:solidFill>
                  <a:schemeClr val="tx1"/>
                </a:solidFill>
              </a:rPr>
              <a:t>ทำให้เกิดผลลัพธ์งานที่ดี</a:t>
            </a:r>
            <a:r>
              <a:rPr lang="th-TH" dirty="0" smtClean="0">
                <a:solidFill>
                  <a:schemeClr val="tx1"/>
                </a:solidFill>
              </a:rPr>
              <a:t>ต้องมี</a:t>
            </a:r>
            <a:r>
              <a:rPr lang="th-TH" u="sng" dirty="0" smtClean="0">
                <a:solidFill>
                  <a:schemeClr val="tx1"/>
                </a:solidFill>
              </a:rPr>
              <a:t>ขั้นตอน</a:t>
            </a:r>
            <a:r>
              <a:rPr lang="th-TH" u="sng" dirty="0">
                <a:solidFill>
                  <a:schemeClr val="tx1"/>
                </a:solidFill>
              </a:rPr>
              <a:t>หลัก </a:t>
            </a:r>
            <a:r>
              <a:rPr lang="en-US" u="sng" dirty="0">
                <a:solidFill>
                  <a:schemeClr val="tx1"/>
                </a:solidFill>
              </a:rPr>
              <a:t>(Key step) </a:t>
            </a:r>
            <a:r>
              <a:rPr lang="th-TH" dirty="0">
                <a:solidFill>
                  <a:schemeClr val="tx1"/>
                </a:solidFill>
              </a:rPr>
              <a:t>เพื่อความสม่ำเสมอ และสามารถทำได้ทุกคน ให้ผลลัพธ์ที่ดีทุกครั้ง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h-TH" dirty="0" smtClean="0">
                <a:solidFill>
                  <a:prstClr val="black"/>
                </a:solidFill>
              </a:rPr>
              <a:t>ต้องได้มาจากผู้ปฏิบัติงานประจำระดับหัวหน้างาน ผู้ชำนาญการ ผู้เชี่ยวชาญ ที่ยังอยู่ในสายงานปฏิบัติจริงในปัจจุบัน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h-TH" dirty="0" smtClean="0">
                <a:solidFill>
                  <a:schemeClr val="tx1"/>
                </a:solidFill>
              </a:rPr>
              <a:t>ต้อง</a:t>
            </a:r>
            <a:r>
              <a:rPr lang="th-TH" dirty="0">
                <a:solidFill>
                  <a:schemeClr val="tx1"/>
                </a:solidFill>
              </a:rPr>
              <a:t>มาจากมาตรฐานการทำงานจริงในสถานประกอบการในกลุ่มวิสาหกิจ</a:t>
            </a:r>
            <a:r>
              <a:rPr lang="th-TH" dirty="0" smtClean="0">
                <a:solidFill>
                  <a:schemeClr val="tx1"/>
                </a:solidFill>
              </a:rPr>
              <a:t>เดียวกัน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75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การพัฒนาและจัดทำหน่วยสมรรถนะ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3" y="1124744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“หน่วยสมรรถนะ (</a:t>
            </a:r>
            <a:r>
              <a:rPr lang="en-US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Competence)” </a:t>
            </a:r>
            <a:r>
              <a:rPr lang="th-TH" i="1" dirty="0">
                <a:solidFill>
                  <a:prstClr val="black"/>
                </a:solidFill>
              </a:rPr>
              <a:t>หมายความว่า ข้อความแสดงขอบข่ายของผลลัพธ์งาน (</a:t>
            </a:r>
            <a:r>
              <a:rPr lang="en-US" i="1" dirty="0">
                <a:solidFill>
                  <a:prstClr val="black"/>
                </a:solidFill>
              </a:rPr>
              <a:t>Outcome) </a:t>
            </a:r>
            <a:r>
              <a:rPr lang="th-TH" i="1" dirty="0">
                <a:solidFill>
                  <a:prstClr val="black"/>
                </a:solidFill>
              </a:rPr>
              <a:t>ที่มีจุดเริ่มต้นและสิ้นสุด สามารถกระทำได้โดยลำพังโดยบุคคลหรือกลุ่มคนในกลุ่มอาชีพ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528" y="1412776"/>
            <a:ext cx="2304256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หน่วยสมรรถนะ</a:t>
            </a: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Unit of Competency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2996366"/>
            <a:ext cx="9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หลักการเขียนหน่วยสมรรถนะ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prstClr val="black"/>
                </a:solidFill>
              </a:rPr>
              <a:t>เขียนเป็นคำอธิบายการทำให้ได้ผลลัพธ์งาน ทำอย่างไร ได้อะไร ผลที่ต้องการ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prstClr val="black"/>
                </a:solidFill>
              </a:rPr>
              <a:t>หลัก </a:t>
            </a:r>
            <a:r>
              <a:rPr lang="en-US" dirty="0" smtClean="0">
                <a:solidFill>
                  <a:prstClr val="black"/>
                </a:solidFill>
              </a:rPr>
              <a:t>4C </a:t>
            </a:r>
            <a:r>
              <a:rPr lang="th-TH" dirty="0" smtClean="0">
                <a:solidFill>
                  <a:prstClr val="black"/>
                </a:solidFill>
              </a:rPr>
              <a:t>คือถูกต้อง </a:t>
            </a:r>
            <a:r>
              <a:rPr lang="en-US" dirty="0" smtClean="0">
                <a:solidFill>
                  <a:prstClr val="black"/>
                </a:solidFill>
              </a:rPr>
              <a:t>(Correct</a:t>
            </a:r>
            <a:r>
              <a:rPr lang="en-US" dirty="0">
                <a:solidFill>
                  <a:prstClr val="black"/>
                </a:solidFill>
              </a:rPr>
              <a:t>)</a:t>
            </a:r>
            <a:r>
              <a:rPr lang="th-TH" dirty="0" smtClean="0">
                <a:solidFill>
                  <a:prstClr val="black"/>
                </a:solidFill>
              </a:rPr>
              <a:t> ชัดเจน </a:t>
            </a:r>
            <a:r>
              <a:rPr lang="en-US" dirty="0" smtClean="0">
                <a:solidFill>
                  <a:prstClr val="black"/>
                </a:solidFill>
              </a:rPr>
              <a:t>(Clear)</a:t>
            </a:r>
            <a:r>
              <a:rPr lang="th-TH" dirty="0" smtClean="0">
                <a:solidFill>
                  <a:prstClr val="black"/>
                </a:solidFill>
              </a:rPr>
              <a:t> รัดกุม </a:t>
            </a:r>
            <a:r>
              <a:rPr lang="en-US" dirty="0" smtClean="0">
                <a:solidFill>
                  <a:prstClr val="black"/>
                </a:solidFill>
              </a:rPr>
              <a:t>(Concise)</a:t>
            </a:r>
            <a:r>
              <a:rPr lang="th-TH" dirty="0" smtClean="0">
                <a:solidFill>
                  <a:prstClr val="black"/>
                </a:solidFill>
              </a:rPr>
              <a:t> และสมบูรณ์ </a:t>
            </a:r>
            <a:r>
              <a:rPr lang="en-US" dirty="0" smtClean="0">
                <a:solidFill>
                  <a:prstClr val="black"/>
                </a:solidFill>
              </a:rPr>
              <a:t>(Complete)</a:t>
            </a:r>
            <a:r>
              <a:rPr lang="th-TH" dirty="0">
                <a:solidFill>
                  <a:prstClr val="black"/>
                </a:solidFill>
              </a:rPr>
              <a:t> </a:t>
            </a:r>
            <a:endParaRPr lang="th-TH" dirty="0" smtClean="0">
              <a:solidFill>
                <a:prstClr val="black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prstClr val="black"/>
                </a:solidFill>
              </a:rPr>
              <a:t>ไม่ควรเขียนเชิงพรรณาที่สวยหรู ผลลัพธ์ที่ดูเป็นนามธรรม หรือเขียนให้ดูน่าประทับใจ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prstClr val="black"/>
                </a:solidFill>
              </a:rPr>
              <a:t>ใน</a:t>
            </a:r>
            <a:r>
              <a:rPr lang="th-TH" dirty="0">
                <a:solidFill>
                  <a:prstClr val="black"/>
                </a:solidFill>
              </a:rPr>
              <a:t>แต่</a:t>
            </a:r>
            <a:r>
              <a:rPr lang="th-TH" dirty="0" smtClean="0">
                <a:solidFill>
                  <a:prstClr val="black"/>
                </a:solidFill>
              </a:rPr>
              <a:t>ละหน้าที่หลัก</a:t>
            </a:r>
            <a:r>
              <a:rPr lang="th-TH" dirty="0">
                <a:solidFill>
                  <a:prstClr val="black"/>
                </a:solidFill>
              </a:rPr>
              <a:t>ควรสรุป</a:t>
            </a:r>
            <a:r>
              <a:rPr lang="th-TH" dirty="0" smtClean="0">
                <a:solidFill>
                  <a:prstClr val="black"/>
                </a:solidFill>
              </a:rPr>
              <a:t>ได้หน่วยสมรรถนะ </a:t>
            </a:r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th-TH" dirty="0" smtClean="0">
                <a:solidFill>
                  <a:prstClr val="black"/>
                </a:solidFill>
              </a:rPr>
              <a:t> </a:t>
            </a:r>
            <a:r>
              <a:rPr lang="th-TH" dirty="0">
                <a:solidFill>
                  <a:prstClr val="black"/>
                </a:solidFill>
              </a:rPr>
              <a:t>– 7 </a:t>
            </a:r>
            <a:r>
              <a:rPr lang="th-TH" dirty="0" smtClean="0">
                <a:solidFill>
                  <a:prstClr val="black"/>
                </a:solidFill>
              </a:rPr>
              <a:t>หน่วย</a:t>
            </a:r>
            <a:endParaRPr lang="th-TH" dirty="0">
              <a:solidFill>
                <a:prstClr val="black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>
                <a:solidFill>
                  <a:prstClr val="black"/>
                </a:solidFill>
              </a:rPr>
              <a:t>ควรอยู่ในรูปประโยค </a:t>
            </a:r>
            <a:r>
              <a:rPr lang="th-TH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คำกริยา + กรรม + เงื่อนไข</a:t>
            </a:r>
            <a:endParaRPr lang="th-TH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94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73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รูปประโยคของหน่วย</a:t>
            </a: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สมรรถนะ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484784"/>
            <a:ext cx="8496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หน่วยสมรรถนะ คือข้อความหรือคำบรรยายผลลัพธ์ของงานอาชีพ ที่บ่งบอกวัตถุประสงค์ของการปฏิบัติงาน </a:t>
            </a:r>
            <a:r>
              <a:rPr lang="th-TH" sz="3200" dirty="0">
                <a:solidFill>
                  <a:schemeClr val="tx1"/>
                </a:solidFill>
              </a:rPr>
              <a:t>ที่แสดงถึงการทำ (</a:t>
            </a:r>
            <a:r>
              <a:rPr lang="en-US" sz="3200" dirty="0">
                <a:solidFill>
                  <a:schemeClr val="tx1"/>
                </a:solidFill>
              </a:rPr>
              <a:t>Do) </a:t>
            </a:r>
            <a:r>
              <a:rPr lang="th-TH" sz="3200" dirty="0">
                <a:solidFill>
                  <a:schemeClr val="tx1"/>
                </a:solidFill>
              </a:rPr>
              <a:t>ให้ได้ผลลัพธ์ที่ดี </a:t>
            </a:r>
          </a:p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ที่</a:t>
            </a:r>
            <a:r>
              <a:rPr lang="th-TH" sz="3200" dirty="0" smtClean="0">
                <a:solidFill>
                  <a:schemeClr val="tx1"/>
                </a:solidFill>
              </a:rPr>
              <a:t>สามารถทำให้สำเร็จเสร็จด้วยตัวบุคคลเพียงคน</a:t>
            </a:r>
            <a:r>
              <a:rPr lang="th-TH" sz="3200" dirty="0" smtClean="0">
                <a:solidFill>
                  <a:schemeClr val="tx1"/>
                </a:solidFill>
              </a:rPr>
              <a:t>เดียว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284984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การอธิบายการทำให้ได้ผลลัพธ์</a:t>
            </a:r>
            <a:r>
              <a:rPr lang="th-TH" sz="3200" dirty="0" smtClean="0">
                <a:solidFill>
                  <a:schemeClr val="tx1"/>
                </a:solidFill>
              </a:rPr>
              <a:t>ของงานอาชีพมี </a:t>
            </a:r>
            <a:r>
              <a:rPr lang="en-US" sz="3200" dirty="0" smtClean="0">
                <a:solidFill>
                  <a:schemeClr val="tx1"/>
                </a:solidFill>
              </a:rPr>
              <a:t>2 </a:t>
            </a:r>
            <a:r>
              <a:rPr lang="th-TH" sz="3200" dirty="0" smtClean="0">
                <a:solidFill>
                  <a:schemeClr val="tx1"/>
                </a:solidFill>
              </a:rPr>
              <a:t>รูปแบบคือ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อธิบายวิธีการ </a:t>
            </a:r>
            <a:r>
              <a:rPr lang="en-US" sz="3200" dirty="0" smtClean="0">
                <a:solidFill>
                  <a:schemeClr val="tx1"/>
                </a:solidFill>
              </a:rPr>
              <a:t>(Method/Process) </a:t>
            </a:r>
            <a:r>
              <a:rPr lang="th-TH" sz="3200" dirty="0">
                <a:solidFill>
                  <a:schemeClr val="tx1"/>
                </a:solidFill>
              </a:rPr>
              <a:t>ให้เขียนเป็นรูปประโยคของคำบรรยายงาน</a:t>
            </a:r>
          </a:p>
          <a:p>
            <a:pPr>
              <a:buNone/>
            </a:pPr>
            <a:r>
              <a:rPr lang="th-TH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คำกริยา 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h-TH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กรรม 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h-TH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เงื่อนไข</a:t>
            </a:r>
          </a:p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อธิบายเป็น</a:t>
            </a:r>
            <a:r>
              <a:rPr lang="th-TH" sz="3200" dirty="0" smtClean="0">
                <a:solidFill>
                  <a:schemeClr val="tx1"/>
                </a:solidFill>
              </a:rPr>
              <a:t>ผลผลิต </a:t>
            </a:r>
            <a:r>
              <a:rPr lang="th-TH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smtClean="0">
                <a:solidFill>
                  <a:schemeClr val="tx1"/>
                </a:solidFill>
              </a:rPr>
              <a:t>Product) </a:t>
            </a:r>
            <a:r>
              <a:rPr lang="th-TH" sz="3200" dirty="0" smtClean="0">
                <a:solidFill>
                  <a:schemeClr val="tx1"/>
                </a:solidFill>
              </a:rPr>
              <a:t>ให้เขียนเป็นรูปประโยคของคำบรรยายงาน</a:t>
            </a:r>
          </a:p>
          <a:p>
            <a:pPr>
              <a:buNone/>
            </a:pPr>
            <a:r>
              <a:rPr lang="th-TH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คำนาม </a:t>
            </a:r>
            <a:r>
              <a:rPr lang="en-US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h-TH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กรรม </a:t>
            </a:r>
            <a:r>
              <a:rPr lang="en-US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h-TH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เงื่อนไข</a:t>
            </a:r>
            <a:endParaRPr lang="th-TH" sz="32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3528" y="1412776"/>
            <a:ext cx="2304256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th-TH" dirty="0" smtClean="0">
                <a:solidFill>
                  <a:schemeClr val="tx1"/>
                </a:solidFill>
              </a:rPr>
              <a:t>สมรรถนะย่อย</a:t>
            </a:r>
            <a:endParaRPr lang="th-TH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Element  </a:t>
            </a:r>
            <a:r>
              <a:rPr lang="en-US" dirty="0" smtClean="0">
                <a:solidFill>
                  <a:schemeClr val="tx1"/>
                </a:solidFill>
              </a:rPr>
              <a:t>of Competency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4236" y="1395933"/>
            <a:ext cx="6399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“สมรรถนะย่อย (</a:t>
            </a:r>
            <a:r>
              <a:rPr lang="en-US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 of Competence)” </a:t>
            </a:r>
            <a:r>
              <a:rPr lang="th-TH" i="1" dirty="0">
                <a:solidFill>
                  <a:prstClr val="black"/>
                </a:solidFill>
              </a:rPr>
              <a:t>ห</a:t>
            </a:r>
            <a:r>
              <a:rPr lang="th-TH" i="1" dirty="0" smtClean="0">
                <a:solidFill>
                  <a:prstClr val="black"/>
                </a:solidFill>
              </a:rPr>
              <a:t>มายความ</a:t>
            </a:r>
            <a:r>
              <a:rPr lang="th-TH" i="1" dirty="0">
                <a:solidFill>
                  <a:prstClr val="black"/>
                </a:solidFill>
              </a:rPr>
              <a:t>ว่า องค์ประกอบย่อยของหน่วยสมรรถนะ (</a:t>
            </a:r>
            <a:r>
              <a:rPr lang="en-US" i="1" dirty="0">
                <a:solidFill>
                  <a:prstClr val="black"/>
                </a:solidFill>
              </a:rPr>
              <a:t>Unit of Competence)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3811" y="3350895"/>
            <a:ext cx="7680597" cy="2742401"/>
            <a:chOff x="131763" y="3350895"/>
            <a:chExt cx="7680597" cy="2742401"/>
          </a:xfrm>
        </p:grpSpPr>
        <p:grpSp>
          <p:nvGrpSpPr>
            <p:cNvPr id="22" name="Group 21"/>
            <p:cNvGrpSpPr/>
            <p:nvPr/>
          </p:nvGrpSpPr>
          <p:grpSpPr>
            <a:xfrm>
              <a:off x="5076056" y="3356992"/>
              <a:ext cx="2736304" cy="2736304"/>
              <a:chOff x="2915816" y="1700808"/>
              <a:chExt cx="2736304" cy="2736304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275856" y="1700808"/>
                <a:ext cx="2376264" cy="7078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th-TH" sz="2000" dirty="0" smtClean="0">
                    <a:solidFill>
                      <a:prstClr val="black"/>
                    </a:solidFill>
                  </a:rPr>
                  <a:t>สมรรถนะ</a:t>
                </a:r>
                <a:r>
                  <a:rPr lang="th-TH" sz="2000" dirty="0" smtClean="0">
                    <a:solidFill>
                      <a:prstClr val="black"/>
                    </a:solidFill>
                  </a:rPr>
                  <a:t>ย่อย</a:t>
                </a:r>
              </a:p>
              <a:p>
                <a:pPr algn="ctr">
                  <a:buFont typeface="Arial" pitchFamily="34" charset="0"/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Element of Competence</a:t>
                </a:r>
                <a:endParaRPr lang="th-TH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75856" y="2708920"/>
                <a:ext cx="2376264" cy="7078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th-TH" sz="2000" dirty="0" smtClean="0">
                    <a:solidFill>
                      <a:prstClr val="black"/>
                    </a:solidFill>
                  </a:rPr>
                  <a:t>สมรรถนะ</a:t>
                </a:r>
                <a:r>
                  <a:rPr lang="th-TH" sz="2000" dirty="0" smtClean="0">
                    <a:solidFill>
                      <a:prstClr val="black"/>
                    </a:solidFill>
                  </a:rPr>
                  <a:t>ย่อย</a:t>
                </a:r>
              </a:p>
              <a:p>
                <a:pPr algn="ctr">
                  <a:buFont typeface="Arial" pitchFamily="34" charset="0"/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Element of Competence</a:t>
                </a:r>
                <a:endParaRPr lang="th-TH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75856" y="3729226"/>
                <a:ext cx="2376264" cy="70788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th-TH" sz="2000" dirty="0" smtClean="0">
                    <a:solidFill>
                      <a:prstClr val="black"/>
                    </a:solidFill>
                  </a:rPr>
                  <a:t>สมรรถนะ</a:t>
                </a:r>
                <a:r>
                  <a:rPr lang="th-TH" sz="2000" dirty="0" smtClean="0">
                    <a:solidFill>
                      <a:prstClr val="black"/>
                    </a:solidFill>
                  </a:rPr>
                  <a:t>ย่อย</a:t>
                </a:r>
              </a:p>
              <a:p>
                <a:pPr algn="ctr">
                  <a:buFont typeface="Arial" pitchFamily="34" charset="0"/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Element of Competence</a:t>
                </a:r>
                <a:endParaRPr lang="th-TH" sz="2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7" name="Straight Connector 26"/>
              <p:cNvCxnSpPr>
                <a:endCxn id="24" idx="1"/>
              </p:cNvCxnSpPr>
              <p:nvPr/>
            </p:nvCxnSpPr>
            <p:spPr>
              <a:xfrm>
                <a:off x="2915816" y="2054751"/>
                <a:ext cx="360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95836" y="2054751"/>
                <a:ext cx="0" cy="20284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6" idx="1"/>
              </p:cNvCxnSpPr>
              <p:nvPr/>
            </p:nvCxnSpPr>
            <p:spPr>
              <a:xfrm>
                <a:off x="3095836" y="4083169"/>
                <a:ext cx="1800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5" idx="1"/>
              </p:cNvCxnSpPr>
              <p:nvPr/>
            </p:nvCxnSpPr>
            <p:spPr>
              <a:xfrm flipH="1">
                <a:off x="3095836" y="3062863"/>
                <a:ext cx="180020" cy="6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131763" y="3350895"/>
              <a:ext cx="4916729" cy="2736304"/>
              <a:chOff x="735391" y="1700808"/>
              <a:chExt cx="4916729" cy="273630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35391" y="1700808"/>
                <a:ext cx="2180425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th-TH" sz="2000" dirty="0" smtClean="0">
                    <a:solidFill>
                      <a:prstClr val="black"/>
                    </a:solidFill>
                  </a:rPr>
                  <a:t>หน้าที่หลัก</a:t>
                </a:r>
                <a:endParaRPr lang="th-TH" sz="2000" dirty="0" smtClean="0">
                  <a:solidFill>
                    <a:prstClr val="black"/>
                  </a:solidFill>
                </a:endParaRPr>
              </a:p>
              <a:p>
                <a:pPr algn="ctr">
                  <a:buFont typeface="Arial" pitchFamily="34" charset="0"/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Key function</a:t>
                </a:r>
                <a:endParaRPr lang="th-TH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275856" y="1700808"/>
                <a:ext cx="2376264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Font typeface="Arial" pitchFamily="34" charset="0"/>
                  <a:buNone/>
                </a:pPr>
                <a:r>
                  <a:rPr lang="th-TH" sz="2000" dirty="0" smtClean="0">
                    <a:solidFill>
                      <a:prstClr val="black"/>
                    </a:solidFill>
                  </a:rPr>
                  <a:t>หน่วย</a:t>
                </a:r>
                <a:r>
                  <a:rPr lang="th-TH" sz="2000" dirty="0" smtClean="0">
                    <a:solidFill>
                      <a:prstClr val="black"/>
                    </a:solidFill>
                  </a:rPr>
                  <a:t>สมรรถนะ</a:t>
                </a:r>
                <a:endParaRPr lang="th-TH" sz="2000" dirty="0" smtClean="0">
                  <a:solidFill>
                    <a:prstClr val="black"/>
                  </a:solidFill>
                </a:endParaRPr>
              </a:p>
              <a:p>
                <a:pPr algn="ctr">
                  <a:buFont typeface="Arial" pitchFamily="34" charset="0"/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Unit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of Competence</a:t>
                </a:r>
                <a:endParaRPr lang="th-TH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275856" y="2708920"/>
                <a:ext cx="2376264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th-TH" sz="2000" dirty="0">
                    <a:solidFill>
                      <a:prstClr val="black"/>
                    </a:solidFill>
                  </a:rPr>
                  <a:t>หน่วยสมรรถนะ</a:t>
                </a:r>
              </a:p>
              <a:p>
                <a:pPr algn="ctr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Unit of Competence</a:t>
                </a:r>
                <a:endParaRPr lang="th-TH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275856" y="3729226"/>
                <a:ext cx="2376264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th-TH" sz="2000" dirty="0">
                    <a:solidFill>
                      <a:prstClr val="black"/>
                    </a:solidFill>
                  </a:rPr>
                  <a:t>หน่วยสมรรถนะ</a:t>
                </a:r>
              </a:p>
              <a:p>
                <a:pPr algn="ctr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Unit of Competence</a:t>
                </a:r>
                <a:endParaRPr lang="th-TH" sz="2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6" name="Straight Connector 35"/>
              <p:cNvCxnSpPr>
                <a:stCxn id="32" idx="3"/>
                <a:endCxn id="33" idx="1"/>
              </p:cNvCxnSpPr>
              <p:nvPr/>
            </p:nvCxnSpPr>
            <p:spPr>
              <a:xfrm>
                <a:off x="2915816" y="2054751"/>
                <a:ext cx="360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095836" y="2054751"/>
                <a:ext cx="0" cy="20284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endCxn id="35" idx="1"/>
              </p:cNvCxnSpPr>
              <p:nvPr/>
            </p:nvCxnSpPr>
            <p:spPr>
              <a:xfrm>
                <a:off x="3095836" y="4083169"/>
                <a:ext cx="1800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4" idx="1"/>
              </p:cNvCxnSpPr>
              <p:nvPr/>
            </p:nvCxnSpPr>
            <p:spPr>
              <a:xfrm flipH="1">
                <a:off x="3095836" y="3062863"/>
                <a:ext cx="180020" cy="60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การพัฒนาและจัดทำสมรรถนะย่อย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5260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การพัฒนาและจัดทำสมรรถนะย่อย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707904" y="1484784"/>
            <a:ext cx="4916729" cy="2736304"/>
            <a:chOff x="735391" y="1700808"/>
            <a:chExt cx="4916729" cy="2736304"/>
          </a:xfrm>
        </p:grpSpPr>
        <p:sp>
          <p:nvSpPr>
            <p:cNvPr id="5" name="TextBox 4"/>
            <p:cNvSpPr txBox="1"/>
            <p:nvPr/>
          </p:nvSpPr>
          <p:spPr>
            <a:xfrm>
              <a:off x="735391" y="1700808"/>
              <a:ext cx="2180425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th-TH" sz="2000" dirty="0" smtClean="0">
                  <a:solidFill>
                    <a:prstClr val="black"/>
                  </a:solidFill>
                </a:rPr>
                <a:t>หน่วยสมรรถนะ</a:t>
              </a:r>
            </a:p>
            <a:p>
              <a:pPr algn="ctr">
                <a:buFont typeface="Arial" pitchFamily="34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</a:rPr>
                <a:t>Unit of Competence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5856" y="1700808"/>
              <a:ext cx="2376264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th-TH" sz="2000" dirty="0" smtClean="0">
                  <a:solidFill>
                    <a:prstClr val="black"/>
                  </a:solidFill>
                </a:rPr>
                <a:t>สมรรถนะ</a:t>
              </a:r>
              <a:r>
                <a:rPr lang="th-TH" sz="2000" dirty="0" smtClean="0">
                  <a:solidFill>
                    <a:prstClr val="black"/>
                  </a:solidFill>
                </a:rPr>
                <a:t>ย่อย</a:t>
              </a:r>
            </a:p>
            <a:p>
              <a:pPr algn="ctr">
                <a:buFont typeface="Arial" pitchFamily="34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</a:rPr>
                <a:t>Element of Competence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2708920"/>
              <a:ext cx="2376264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th-TH" sz="2000" dirty="0" smtClean="0">
                  <a:solidFill>
                    <a:prstClr val="black"/>
                  </a:solidFill>
                </a:rPr>
                <a:t>สมรรถนะ</a:t>
              </a:r>
              <a:r>
                <a:rPr lang="th-TH" sz="2000" dirty="0" smtClean="0">
                  <a:solidFill>
                    <a:prstClr val="black"/>
                  </a:solidFill>
                </a:rPr>
                <a:t>ย่อย</a:t>
              </a:r>
            </a:p>
            <a:p>
              <a:pPr algn="ctr">
                <a:buFont typeface="Arial" pitchFamily="34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</a:rPr>
                <a:t>Element of Competence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3729226"/>
              <a:ext cx="2376264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th-TH" sz="2000" dirty="0" smtClean="0">
                  <a:solidFill>
                    <a:prstClr val="black"/>
                  </a:solidFill>
                </a:rPr>
                <a:t>สมรรถนะ</a:t>
              </a:r>
              <a:r>
                <a:rPr lang="th-TH" sz="2000" dirty="0" smtClean="0">
                  <a:solidFill>
                    <a:prstClr val="black"/>
                  </a:solidFill>
                </a:rPr>
                <a:t>ย่อย</a:t>
              </a:r>
            </a:p>
            <a:p>
              <a:pPr algn="ctr">
                <a:buFont typeface="Arial" pitchFamily="34" charset="0"/>
                <a:buNone/>
              </a:pPr>
              <a:r>
                <a:rPr lang="en-US" sz="2000" dirty="0" smtClean="0">
                  <a:solidFill>
                    <a:prstClr val="black"/>
                  </a:solidFill>
                </a:rPr>
                <a:t>Element of Competence</a:t>
              </a:r>
              <a:endParaRPr lang="th-TH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Connector 6"/>
            <p:cNvCxnSpPr>
              <a:stCxn id="5" idx="3"/>
              <a:endCxn id="10" idx="1"/>
            </p:cNvCxnSpPr>
            <p:nvPr/>
          </p:nvCxnSpPr>
          <p:spPr>
            <a:xfrm>
              <a:off x="2915816" y="2054751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095836" y="2054751"/>
              <a:ext cx="0" cy="2028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5" idx="1"/>
            </p:cNvCxnSpPr>
            <p:nvPr/>
          </p:nvCxnSpPr>
          <p:spPr>
            <a:xfrm>
              <a:off x="3095836" y="4083169"/>
              <a:ext cx="1800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3" idx="1"/>
            </p:cNvCxnSpPr>
            <p:nvPr/>
          </p:nvCxnSpPr>
          <p:spPr>
            <a:xfrm flipH="1">
              <a:off x="3095836" y="3062863"/>
              <a:ext cx="180020" cy="6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" y="1484785"/>
            <a:ext cx="338671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1762" y="4851157"/>
            <a:ext cx="9012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Font typeface="Arial" pitchFamily="34" charset="0"/>
              <a:buNone/>
            </a:pPr>
            <a:r>
              <a:rPr lang="th-TH" dirty="0" smtClean="0">
                <a:solidFill>
                  <a:schemeClr val="tx1"/>
                </a:solidFill>
              </a:rPr>
              <a:t>สมรรถนะย่อย </a:t>
            </a:r>
            <a:r>
              <a:rPr lang="en-US" dirty="0" smtClean="0">
                <a:solidFill>
                  <a:schemeClr val="tx1"/>
                </a:solidFill>
              </a:rPr>
              <a:t>(Element </a:t>
            </a:r>
            <a:r>
              <a:rPr lang="en-US" dirty="0" smtClean="0">
                <a:solidFill>
                  <a:schemeClr val="tx1"/>
                </a:solidFill>
              </a:rPr>
              <a:t>of Competence) </a:t>
            </a:r>
            <a:r>
              <a:rPr lang="th-TH" u="sng" dirty="0" smtClean="0">
                <a:solidFill>
                  <a:schemeClr val="tx1"/>
                </a:solidFill>
              </a:rPr>
              <a:t>เป็นงานย่อย หรือขั้นตอนหลัก </a:t>
            </a:r>
            <a:r>
              <a:rPr lang="en-US" u="sng" dirty="0" smtClean="0">
                <a:solidFill>
                  <a:schemeClr val="tx1"/>
                </a:solidFill>
              </a:rPr>
              <a:t>(Key step) </a:t>
            </a:r>
            <a:r>
              <a:rPr lang="th-TH" dirty="0" smtClean="0">
                <a:solidFill>
                  <a:schemeClr val="tx1"/>
                </a:solidFill>
              </a:rPr>
              <a:t>ซึ่งเป็นงานที่ยังไม่สำเร็จ หรือเสร็จเป็นชิ้นเป็นอัน ยังไม่สามารถใช้ประโยชน์ได้ แต่เป็นงานที่ต้องทำ เพราะงานย่อยที่เป็นอิสระต่อกัน เมื่อนำมาประกอบรวมกัน จะได้งานหลักที่ใช้ประโยชน์ได้นั้นคือ ผลลัพธ์งาน </a:t>
            </a:r>
            <a:r>
              <a:rPr lang="en-US" dirty="0" smtClean="0">
                <a:solidFill>
                  <a:schemeClr val="tx1"/>
                </a:solidFill>
              </a:rPr>
              <a:t>(Outcome) </a:t>
            </a:r>
            <a:r>
              <a:rPr lang="th-TH" dirty="0" smtClean="0">
                <a:solidFill>
                  <a:schemeClr val="tx1"/>
                </a:solidFill>
              </a:rPr>
              <a:t>ของหน่วยสมรรถนะ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54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76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13" name="Group 4112"/>
          <p:cNvGrpSpPr/>
          <p:nvPr/>
        </p:nvGrpSpPr>
        <p:grpSpPr>
          <a:xfrm>
            <a:off x="529403" y="1558750"/>
            <a:ext cx="8219061" cy="3814466"/>
            <a:chOff x="323528" y="1558750"/>
            <a:chExt cx="8219061" cy="3814466"/>
          </a:xfrm>
        </p:grpSpPr>
        <p:sp>
          <p:nvSpPr>
            <p:cNvPr id="9" name="TextBox 8"/>
            <p:cNvSpPr txBox="1"/>
            <p:nvPr/>
          </p:nvSpPr>
          <p:spPr>
            <a:xfrm>
              <a:off x="323528" y="1558750"/>
              <a:ext cx="232444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2000" dirty="0" smtClean="0">
                  <a:solidFill>
                    <a:schemeClr val="tx1"/>
                  </a:solidFill>
                </a:rPr>
                <a:t>หน่วยสมรรถนะย่อย</a:t>
              </a:r>
            </a:p>
            <a:p>
              <a:pPr algn="ctr"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Element of Competence</a:t>
              </a:r>
              <a:endParaRPr lang="th-TH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3561" y="1558750"/>
              <a:ext cx="215655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2000" dirty="0" smtClean="0">
                  <a:solidFill>
                    <a:schemeClr val="tx1"/>
                  </a:solidFill>
                </a:rPr>
                <a:t>เกณฑ์การปฏิบัติงาน</a:t>
              </a:r>
            </a:p>
            <a:p>
              <a:pPr algn="ctr"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Performance Criteria</a:t>
              </a:r>
              <a:endParaRPr lang="th-TH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3561" y="2566862"/>
              <a:ext cx="215655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2000" dirty="0" smtClean="0">
                  <a:solidFill>
                    <a:schemeClr val="tx1"/>
                  </a:solidFill>
                </a:rPr>
                <a:t>ขอบเขต</a:t>
              </a:r>
            </a:p>
            <a:p>
              <a:pPr algn="ctr"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Range Statement</a:t>
              </a:r>
              <a:endParaRPr lang="th-TH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3561" y="3587168"/>
              <a:ext cx="215655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2000" dirty="0" smtClean="0">
                  <a:solidFill>
                    <a:schemeClr val="tx1"/>
                  </a:solidFill>
                </a:rPr>
                <a:t>หลักฐานที่ต้องการ</a:t>
              </a:r>
            </a:p>
            <a:p>
              <a:pPr algn="ctr"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Evidence Requirement</a:t>
              </a:r>
              <a:endParaRPr lang="th-TH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stCxn id="9" idx="3"/>
              <a:endCxn id="10" idx="1"/>
            </p:cNvCxnSpPr>
            <p:nvPr/>
          </p:nvCxnSpPr>
          <p:spPr>
            <a:xfrm>
              <a:off x="2647969" y="1912693"/>
              <a:ext cx="7755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827988" y="1912693"/>
              <a:ext cx="1" cy="3106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2" idx="1"/>
            </p:cNvCxnSpPr>
            <p:nvPr/>
          </p:nvCxnSpPr>
          <p:spPr>
            <a:xfrm>
              <a:off x="2827989" y="3941111"/>
              <a:ext cx="5955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1"/>
            </p:cNvCxnSpPr>
            <p:nvPr/>
          </p:nvCxnSpPr>
          <p:spPr>
            <a:xfrm flipH="1">
              <a:off x="2827991" y="2920805"/>
              <a:ext cx="595570" cy="6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423561" y="4665330"/>
              <a:ext cx="215655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2000" dirty="0" smtClean="0">
                  <a:solidFill>
                    <a:schemeClr val="tx1"/>
                  </a:solidFill>
                </a:rPr>
                <a:t>แนวทางการประเมิน</a:t>
              </a:r>
            </a:p>
            <a:p>
              <a:pPr algn="ctr"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Assessment Guidance</a:t>
              </a:r>
              <a:endParaRPr lang="th-TH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/>
            <p:cNvCxnSpPr>
              <a:endCxn id="21" idx="1"/>
            </p:cNvCxnSpPr>
            <p:nvPr/>
          </p:nvCxnSpPr>
          <p:spPr>
            <a:xfrm>
              <a:off x="2827990" y="5019273"/>
              <a:ext cx="5955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444208" y="2996952"/>
              <a:ext cx="209838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2000" dirty="0" smtClean="0">
                  <a:solidFill>
                    <a:schemeClr val="tx1"/>
                  </a:solidFill>
                </a:rPr>
                <a:t>หลักฐานการปฏิบัติงาน</a:t>
              </a:r>
            </a:p>
            <a:p>
              <a:pPr algn="ctr"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Performance Evidence</a:t>
              </a:r>
              <a:endParaRPr lang="th-TH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44208" y="4082046"/>
              <a:ext cx="2098381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h-TH" sz="2000" dirty="0" smtClean="0">
                  <a:solidFill>
                    <a:schemeClr val="tx1"/>
                  </a:solidFill>
                </a:rPr>
                <a:t>หลักฐานความรู้</a:t>
              </a:r>
            </a:p>
            <a:p>
              <a:pPr algn="ctr">
                <a:buNone/>
              </a:pPr>
              <a:r>
                <a:rPr lang="en-US" sz="2000" dirty="0" smtClean="0">
                  <a:solidFill>
                    <a:schemeClr val="tx1"/>
                  </a:solidFill>
                </a:rPr>
                <a:t>Knowledge Evidence</a:t>
              </a:r>
              <a:endParaRPr lang="th-TH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4101" name="Straight Connector 4100"/>
            <p:cNvCxnSpPr>
              <a:stCxn id="12" idx="3"/>
            </p:cNvCxnSpPr>
            <p:nvPr/>
          </p:nvCxnSpPr>
          <p:spPr>
            <a:xfrm>
              <a:off x="5580112" y="3941111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6" name="Straight Connector 4105"/>
            <p:cNvCxnSpPr/>
            <p:nvPr/>
          </p:nvCxnSpPr>
          <p:spPr>
            <a:xfrm flipV="1">
              <a:off x="6012160" y="3350895"/>
              <a:ext cx="0" cy="1085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8" name="Straight Connector 4107"/>
            <p:cNvCxnSpPr>
              <a:stCxn id="29" idx="1"/>
            </p:cNvCxnSpPr>
            <p:nvPr/>
          </p:nvCxnSpPr>
          <p:spPr>
            <a:xfrm flipH="1">
              <a:off x="6012160" y="4435989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0" name="Straight Connector 4109"/>
            <p:cNvCxnSpPr>
              <a:stCxn id="28" idx="1"/>
            </p:cNvCxnSpPr>
            <p:nvPr/>
          </p:nvCxnSpPr>
          <p:spPr>
            <a:xfrm flipH="1">
              <a:off x="6012160" y="3350895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การพัฒนาและจัดทำสมรรถนะย่อย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8520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3528" y="1412776"/>
            <a:ext cx="2304256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สมรรถนะย่อย</a:t>
            </a: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Element  of Competency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4236" y="1395933"/>
            <a:ext cx="6399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“สมรรถนะย่อย (</a:t>
            </a:r>
            <a:r>
              <a:rPr lang="en-US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 of Competence)” </a:t>
            </a:r>
            <a:r>
              <a:rPr lang="th-TH" i="1" dirty="0">
                <a:solidFill>
                  <a:prstClr val="black"/>
                </a:solidFill>
              </a:rPr>
              <a:t>ห</a:t>
            </a:r>
            <a:r>
              <a:rPr lang="th-TH" i="1" dirty="0" smtClean="0">
                <a:solidFill>
                  <a:prstClr val="black"/>
                </a:solidFill>
              </a:rPr>
              <a:t>มายความ</a:t>
            </a:r>
            <a:r>
              <a:rPr lang="th-TH" i="1" dirty="0">
                <a:solidFill>
                  <a:prstClr val="black"/>
                </a:solidFill>
              </a:rPr>
              <a:t>ว่า องค์ประกอบย่อยของหน่วยสมรรถนะ (</a:t>
            </a:r>
            <a:r>
              <a:rPr lang="en-US" i="1" dirty="0">
                <a:solidFill>
                  <a:prstClr val="black"/>
                </a:solidFill>
              </a:rPr>
              <a:t>Unit of Competence)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9512" y="2852936"/>
            <a:ext cx="9001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</a:t>
            </a:r>
            <a:r>
              <a:rPr lang="th-TH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พัฒนาสมรรถนะย่อย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จากหน่วยสมรรถนะ เพื่อให้เกิดผลลัพธ์ ให้ตั้งคำถามว่า </a:t>
            </a:r>
            <a:r>
              <a:rPr lang="th-TH" i="1" u="sng" dirty="0" smtClean="0">
                <a:solidFill>
                  <a:schemeClr val="tx1"/>
                </a:solidFill>
              </a:rPr>
              <a:t>“เพื่อให้เกิดผลลัพธ์ที่ดีตามหน่วยสมรรถนะ........บุคลากรต้องกำหนดขั้นตอนหลักในการทำงานอะไรบ้าง”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สมรรถนะย่อยที่ดี ต้องเป็นอิสระต่อกัน แต่ให้มีลำดับการทำงานที่แน่นอน มีร่องรอยหลักฐานการปฏิบัติงาน</a:t>
            </a: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สมรรถนะย่อยที่แสดง</a:t>
            </a:r>
            <a:r>
              <a:rPr lang="th-TH" dirty="0">
                <a:solidFill>
                  <a:schemeClr val="tx1"/>
                </a:solidFill>
              </a:rPr>
              <a:t>ถึงขั้นตอนหลัก ต้องแสดงให้เห็นได้ ทำให้ดูได้ </a:t>
            </a:r>
            <a:r>
              <a:rPr lang="th-TH" dirty="0" smtClean="0">
                <a:solidFill>
                  <a:schemeClr val="tx1"/>
                </a:solidFill>
              </a:rPr>
              <a:t>     (</a:t>
            </a:r>
            <a:r>
              <a:rPr lang="en-US" dirty="0">
                <a:solidFill>
                  <a:schemeClr val="tx1"/>
                </a:solidFill>
              </a:rPr>
              <a:t>Demonstrate to act) </a:t>
            </a:r>
            <a:r>
              <a:rPr lang="th-TH" dirty="0">
                <a:solidFill>
                  <a:schemeClr val="tx1"/>
                </a:solidFill>
              </a:rPr>
              <a:t>มีร่องรอยหลักฐานการ</a:t>
            </a:r>
            <a:r>
              <a:rPr lang="th-TH" dirty="0" smtClean="0">
                <a:solidFill>
                  <a:schemeClr val="tx1"/>
                </a:solidFill>
              </a:rPr>
              <a:t>ปฏิบัติงาน</a:t>
            </a:r>
            <a:endParaRPr lang="th-TH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th-TH" dirty="0" smtClean="0">
                <a:solidFill>
                  <a:schemeClr val="tx1"/>
                </a:solidFill>
              </a:rPr>
              <a:t>สมรรถนะย่อยในแต่ละขั้นตอนหลัก ผลของการทำงาน ยังไม่ถือว่าเป็นงานที่สำเร็จ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การพัฒนาและจัดทำสมรรถนะย่อย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9405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3528" y="1412776"/>
            <a:ext cx="2304256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สมรรถนะย่อย</a:t>
            </a: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Element  of Competency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4236" y="1395933"/>
            <a:ext cx="6399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“สมรรถนะย่อย (</a:t>
            </a:r>
            <a:r>
              <a:rPr lang="en-US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 of Competence)” </a:t>
            </a:r>
            <a:r>
              <a:rPr lang="th-TH" i="1" dirty="0">
                <a:solidFill>
                  <a:prstClr val="black"/>
                </a:solidFill>
              </a:rPr>
              <a:t>ห</a:t>
            </a:r>
            <a:r>
              <a:rPr lang="th-TH" i="1" dirty="0" smtClean="0">
                <a:solidFill>
                  <a:prstClr val="black"/>
                </a:solidFill>
              </a:rPr>
              <a:t>มายความ</a:t>
            </a:r>
            <a:r>
              <a:rPr lang="th-TH" i="1" dirty="0">
                <a:solidFill>
                  <a:prstClr val="black"/>
                </a:solidFill>
              </a:rPr>
              <a:t>ว่า องค์ประกอบย่อยของหน่วยสมรรถนะ (</a:t>
            </a:r>
            <a:r>
              <a:rPr lang="en-US" i="1" dirty="0">
                <a:solidFill>
                  <a:prstClr val="black"/>
                </a:solidFill>
              </a:rPr>
              <a:t>Unit of Competence)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852936"/>
            <a:ext cx="900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แนวทางการพัฒนาหน่วย</a:t>
            </a: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 (ต่อ)</a:t>
            </a:r>
            <a:endParaRPr lang="th-TH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th-TH" dirty="0" smtClean="0">
                <a:solidFill>
                  <a:schemeClr val="tx1"/>
                </a:solidFill>
              </a:rPr>
              <a:t>สมรรถนะย่อยหรือขั้นตอน</a:t>
            </a:r>
            <a:r>
              <a:rPr lang="th-TH" dirty="0">
                <a:solidFill>
                  <a:schemeClr val="tx1"/>
                </a:solidFill>
              </a:rPr>
              <a:t>หลัก </a:t>
            </a:r>
            <a:r>
              <a:rPr lang="th-TH" dirty="0" smtClean="0">
                <a:solidFill>
                  <a:schemeClr val="tx1"/>
                </a:solidFill>
              </a:rPr>
              <a:t>ต้องเป็นการ</a:t>
            </a:r>
            <a:r>
              <a:rPr lang="th-TH" dirty="0">
                <a:solidFill>
                  <a:schemeClr val="tx1"/>
                </a:solidFill>
              </a:rPr>
              <a:t>ทำงาน </a:t>
            </a:r>
            <a:r>
              <a:rPr lang="th-TH" dirty="0" smtClean="0">
                <a:solidFill>
                  <a:schemeClr val="tx1"/>
                </a:solidFill>
              </a:rPr>
              <a:t>ที่แสดงถึง </a:t>
            </a:r>
            <a:r>
              <a:rPr lang="th-TH" dirty="0">
                <a:solidFill>
                  <a:schemeClr val="tx1"/>
                </a:solidFill>
              </a:rPr>
              <a:t>การใช้ความรู้ การใช้ทักษะ </a:t>
            </a:r>
            <a:r>
              <a:rPr lang="th-TH" dirty="0" smtClean="0">
                <a:solidFill>
                  <a:schemeClr val="tx1"/>
                </a:solidFill>
              </a:rPr>
              <a:t>และความรับผิดชอบผลงาน ที่บุคคลเพียงคนเดียวสามารถทำได้เพียงลำพัง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h-TH" dirty="0" smtClean="0">
                <a:solidFill>
                  <a:schemeClr val="tx1"/>
                </a:solidFill>
              </a:rPr>
              <a:t>ประโยคข้อความ</a:t>
            </a:r>
            <a:r>
              <a:rPr lang="th-TH" dirty="0">
                <a:solidFill>
                  <a:schemeClr val="tx1"/>
                </a:solidFill>
              </a:rPr>
              <a:t>สื่อความหมาย</a:t>
            </a:r>
            <a:r>
              <a:rPr lang="th-TH" dirty="0" smtClean="0">
                <a:solidFill>
                  <a:schemeClr val="tx1"/>
                </a:solidFill>
              </a:rPr>
              <a:t>ที่กระชับ ชัดเจน </a:t>
            </a:r>
            <a:r>
              <a:rPr lang="th-TH" dirty="0">
                <a:solidFill>
                  <a:schemeClr val="tx1"/>
                </a:solidFill>
              </a:rPr>
              <a:t>นำไปสู่การคิดว่า</a:t>
            </a:r>
            <a:r>
              <a:rPr lang="th-TH" u="sng" dirty="0" smtClean="0">
                <a:solidFill>
                  <a:schemeClr val="tx1"/>
                </a:solidFill>
              </a:rPr>
              <a:t>ต้องทำอย่างไรให้ถูกต้อง </a:t>
            </a:r>
            <a:r>
              <a:rPr lang="en-US" u="sng" dirty="0" smtClean="0">
                <a:solidFill>
                  <a:schemeClr val="tx1"/>
                </a:solidFill>
              </a:rPr>
              <a:t>(How to correct)</a:t>
            </a:r>
            <a:endParaRPr lang="th-TH" u="sng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th-TH" u="sng" dirty="0" smtClean="0">
                <a:solidFill>
                  <a:schemeClr val="tx1"/>
                </a:solidFill>
              </a:rPr>
              <a:t>สมรรถนะย่อยหรือขั้นตอน</a:t>
            </a:r>
            <a:r>
              <a:rPr lang="th-TH" u="sng" dirty="0">
                <a:solidFill>
                  <a:schemeClr val="tx1"/>
                </a:solidFill>
              </a:rPr>
              <a:t>หลัก </a:t>
            </a:r>
            <a:r>
              <a:rPr lang="en-US" u="sng" dirty="0">
                <a:solidFill>
                  <a:schemeClr val="tx1"/>
                </a:solidFill>
              </a:rPr>
              <a:t>(Key step) </a:t>
            </a:r>
            <a:r>
              <a:rPr lang="th-TH" u="sng" dirty="0" smtClean="0">
                <a:solidFill>
                  <a:schemeClr val="tx1"/>
                </a:solidFill>
              </a:rPr>
              <a:t>ต้องมีอย่างน้อย </a:t>
            </a:r>
            <a:r>
              <a:rPr lang="en-US" u="sng" dirty="0" smtClean="0">
                <a:solidFill>
                  <a:schemeClr val="tx1"/>
                </a:solidFill>
              </a:rPr>
              <a:t>2 – 7 </a:t>
            </a:r>
            <a:r>
              <a:rPr lang="th-TH" u="sng" dirty="0" smtClean="0">
                <a:solidFill>
                  <a:schemeClr val="tx1"/>
                </a:solidFill>
              </a:rPr>
              <a:t>ขั้นตอน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h-TH" dirty="0" smtClean="0">
                <a:solidFill>
                  <a:prstClr val="black"/>
                </a:solidFill>
              </a:rPr>
              <a:t>ต้องได้มาจากผู้ปฏิบัติงานประจำระดับหัวหน้างาน ผู้ชำนาญการ ผู้เชี่ยวชาญ ที่ยังอยู่ในสายงานปฏิบัติจริงในปัจจุบัน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h-TH" dirty="0" smtClean="0">
                <a:solidFill>
                  <a:schemeClr val="tx1"/>
                </a:solidFill>
              </a:rPr>
              <a:t>ต้อง</a:t>
            </a:r>
            <a:r>
              <a:rPr lang="th-TH" dirty="0">
                <a:solidFill>
                  <a:schemeClr val="tx1"/>
                </a:solidFill>
              </a:rPr>
              <a:t>มาจากมาตรฐานการทำงานจริงในสถานประกอบการในกลุ่มวิสาหกิจ</a:t>
            </a:r>
            <a:r>
              <a:rPr lang="th-TH" dirty="0" smtClean="0">
                <a:solidFill>
                  <a:schemeClr val="tx1"/>
                </a:solidFill>
              </a:rPr>
              <a:t>เดียวกัน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การพัฒนาและจัดทำสมรรถนะย่อย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5972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3528" y="1412776"/>
            <a:ext cx="2304256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สมรรถนะย่อย</a:t>
            </a: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Element  of Competency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4236" y="1395933"/>
            <a:ext cx="6399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“สมรรถนะย่อย (</a:t>
            </a:r>
            <a:r>
              <a:rPr lang="en-US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 of Competence)” </a:t>
            </a:r>
            <a:r>
              <a:rPr lang="th-TH" i="1" dirty="0">
                <a:solidFill>
                  <a:prstClr val="black"/>
                </a:solidFill>
              </a:rPr>
              <a:t>ห</a:t>
            </a:r>
            <a:r>
              <a:rPr lang="th-TH" i="1" dirty="0" smtClean="0">
                <a:solidFill>
                  <a:prstClr val="black"/>
                </a:solidFill>
              </a:rPr>
              <a:t>มายความ</a:t>
            </a:r>
            <a:r>
              <a:rPr lang="th-TH" i="1" dirty="0">
                <a:solidFill>
                  <a:prstClr val="black"/>
                </a:solidFill>
              </a:rPr>
              <a:t>ว่า องค์ประกอบย่อยของหน่วยสมรรถนะ (</a:t>
            </a:r>
            <a:r>
              <a:rPr lang="en-US" i="1" dirty="0">
                <a:solidFill>
                  <a:prstClr val="black"/>
                </a:solidFill>
              </a:rPr>
              <a:t>Unit of Competence)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996366"/>
            <a:ext cx="9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หลักการเขียนหน่วยสมรรถนะ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prstClr val="black"/>
                </a:solidFill>
              </a:rPr>
              <a:t>เขียนเป็นคำอธิบายขั้นตอนหลัก ที่แสดงให้เห็นได้ ทำให้ดูได้ </a:t>
            </a:r>
            <a:r>
              <a:rPr lang="en-US" dirty="0" smtClean="0">
                <a:solidFill>
                  <a:prstClr val="black"/>
                </a:solidFill>
              </a:rPr>
              <a:t>(Demonstrate to act)</a:t>
            </a:r>
            <a:r>
              <a:rPr lang="th-TH" dirty="0" smtClean="0">
                <a:solidFill>
                  <a:prstClr val="black"/>
                </a:solidFill>
              </a:rPr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prstClr val="black"/>
                </a:solidFill>
              </a:rPr>
              <a:t>หลัก </a:t>
            </a:r>
            <a:r>
              <a:rPr lang="en-US" dirty="0" smtClean="0">
                <a:solidFill>
                  <a:prstClr val="black"/>
                </a:solidFill>
              </a:rPr>
              <a:t>4C </a:t>
            </a:r>
            <a:r>
              <a:rPr lang="th-TH" dirty="0" smtClean="0">
                <a:solidFill>
                  <a:prstClr val="black"/>
                </a:solidFill>
              </a:rPr>
              <a:t>คือถูกต้อง </a:t>
            </a:r>
            <a:r>
              <a:rPr lang="en-US" dirty="0" smtClean="0">
                <a:solidFill>
                  <a:prstClr val="black"/>
                </a:solidFill>
              </a:rPr>
              <a:t>(Correct</a:t>
            </a:r>
            <a:r>
              <a:rPr lang="en-US" dirty="0">
                <a:solidFill>
                  <a:prstClr val="black"/>
                </a:solidFill>
              </a:rPr>
              <a:t>)</a:t>
            </a:r>
            <a:r>
              <a:rPr lang="th-TH" dirty="0" smtClean="0">
                <a:solidFill>
                  <a:prstClr val="black"/>
                </a:solidFill>
              </a:rPr>
              <a:t> ชัดเจน </a:t>
            </a:r>
            <a:r>
              <a:rPr lang="en-US" dirty="0" smtClean="0">
                <a:solidFill>
                  <a:prstClr val="black"/>
                </a:solidFill>
              </a:rPr>
              <a:t>(Clear)</a:t>
            </a:r>
            <a:r>
              <a:rPr lang="th-TH" dirty="0" smtClean="0">
                <a:solidFill>
                  <a:prstClr val="black"/>
                </a:solidFill>
              </a:rPr>
              <a:t> รัดกุม </a:t>
            </a:r>
            <a:r>
              <a:rPr lang="en-US" dirty="0" smtClean="0">
                <a:solidFill>
                  <a:prstClr val="black"/>
                </a:solidFill>
              </a:rPr>
              <a:t>(Concise)</a:t>
            </a:r>
            <a:r>
              <a:rPr lang="th-TH" dirty="0" smtClean="0">
                <a:solidFill>
                  <a:prstClr val="black"/>
                </a:solidFill>
              </a:rPr>
              <a:t> และสมบูรณ์ </a:t>
            </a:r>
            <a:r>
              <a:rPr lang="en-US" dirty="0" smtClean="0">
                <a:solidFill>
                  <a:prstClr val="black"/>
                </a:solidFill>
              </a:rPr>
              <a:t>(Complete)</a:t>
            </a:r>
            <a:r>
              <a:rPr lang="th-TH" dirty="0">
                <a:solidFill>
                  <a:prstClr val="black"/>
                </a:solidFill>
              </a:rPr>
              <a:t> </a:t>
            </a:r>
            <a:endParaRPr lang="th-TH" dirty="0" smtClean="0">
              <a:solidFill>
                <a:prstClr val="black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prstClr val="black"/>
                </a:solidFill>
              </a:rPr>
              <a:t>ไม่ควรเขียนเชิงพรรณาที่สวยหรู ผลลัพธ์ที่ดูเป็นนามธรรม หรือเขียนให้ดูน่าประทับใจ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prstClr val="black"/>
                </a:solidFill>
              </a:rPr>
              <a:t>สมรรถนะย่อยหรือขั้นตอนหลักต้องมีเกณฑ์</a:t>
            </a:r>
            <a:r>
              <a:rPr lang="th-TH" dirty="0" smtClean="0">
                <a:solidFill>
                  <a:schemeClr val="tx1"/>
                </a:solidFill>
              </a:rPr>
              <a:t>สามารถวัดประเมิน</a:t>
            </a:r>
            <a:r>
              <a:rPr lang="th-TH" dirty="0">
                <a:solidFill>
                  <a:schemeClr val="tx1"/>
                </a:solidFill>
              </a:rPr>
              <a:t>ได้อย่าง</a:t>
            </a:r>
            <a:r>
              <a:rPr lang="th-TH" dirty="0" smtClean="0">
                <a:solidFill>
                  <a:schemeClr val="tx1"/>
                </a:solidFill>
              </a:rPr>
              <a:t>ชัดเจน</a:t>
            </a:r>
            <a:endParaRPr lang="th-TH" dirty="0">
              <a:solidFill>
                <a:prstClr val="black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dirty="0" smtClean="0">
                <a:solidFill>
                  <a:prstClr val="black"/>
                </a:solidFill>
              </a:rPr>
              <a:t>สมรรถนะย่อยควรเขียนอยู่</a:t>
            </a:r>
            <a:r>
              <a:rPr lang="th-TH" dirty="0">
                <a:solidFill>
                  <a:prstClr val="black"/>
                </a:solidFill>
              </a:rPr>
              <a:t>ในรูปประโยค </a:t>
            </a:r>
            <a:r>
              <a:rPr lang="th-TH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คำกริยา + กรรม + เงื่อนไข</a:t>
            </a:r>
            <a:endParaRPr lang="th-TH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การพัฒนาและจัดทำสมรรถนะย่อย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4964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bg_TPQI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705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Tx/>
              <a:buFontTx/>
              <a:buNone/>
              <a:defRPr/>
            </a:pPr>
            <a:endParaRPr lang="th-TH" b="0" dirty="0">
              <a:solidFill>
                <a:prstClr val="black"/>
              </a:solidFill>
            </a:endParaRPr>
          </a:p>
        </p:txBody>
      </p:sp>
      <p:sp>
        <p:nvSpPr>
          <p:cNvPr id="11" name="สามเหลี่ยมหน้าจั่ว 10"/>
          <p:cNvSpPr/>
          <p:nvPr/>
        </p:nvSpPr>
        <p:spPr>
          <a:xfrm rot="5400000">
            <a:off x="-290512" y="290512"/>
            <a:ext cx="1295400" cy="71437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ClrTx/>
              <a:buFontTx/>
              <a:buNone/>
              <a:defRPr/>
            </a:pPr>
            <a:endParaRPr lang="th-TH" b="0" dirty="0">
              <a:solidFill>
                <a:prstClr val="white"/>
              </a:solidFill>
            </a:endParaRPr>
          </a:p>
        </p:txBody>
      </p:sp>
      <p:sp>
        <p:nvSpPr>
          <p:cNvPr id="45061" name="ชื่อเรื่อง 1"/>
          <p:cNvSpPr>
            <a:spLocks noGrp="1"/>
          </p:cNvSpPr>
          <p:nvPr>
            <p:ph type="title"/>
          </p:nvPr>
        </p:nvSpPr>
        <p:spPr>
          <a:xfrm>
            <a:off x="785813" y="44450"/>
            <a:ext cx="7818437" cy="1128713"/>
          </a:xfrm>
        </p:spPr>
        <p:txBody>
          <a:bodyPr/>
          <a:lstStyle/>
          <a:p>
            <a:pPr algn="l" eaLnBrk="1" hangingPunct="1"/>
            <a:r>
              <a:rPr lang="th-TH" alt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วิสัยทัศน์</a:t>
            </a:r>
          </a:p>
        </p:txBody>
      </p:sp>
      <p:sp>
        <p:nvSpPr>
          <p:cNvPr id="45062" name="ตัวยึดเนื้อหา 16"/>
          <p:cNvSpPr>
            <a:spLocks noGrp="1"/>
          </p:cNvSpPr>
          <p:nvPr>
            <p:ph idx="1"/>
          </p:nvPr>
        </p:nvSpPr>
        <p:spPr>
          <a:xfrm>
            <a:off x="611188" y="2514600"/>
            <a:ext cx="7921625" cy="285273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th-TH" altLang="en-US" sz="36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altLang="ja-JP" sz="3600" b="1" i="1" dirty="0" smtClean="0">
                <a:solidFill>
                  <a:srgbClr val="10253F"/>
                </a:solidFill>
                <a:latin typeface="TH SarabunPSK" pitchFamily="34" charset="-34"/>
                <a:cs typeface="TH SarabunPSK" pitchFamily="34" charset="-34"/>
              </a:rPr>
              <a:t>เป็นสถาบันหลักในการส่งเสริม สนับสนุน พัฒนา</a:t>
            </a:r>
            <a:endParaRPr lang="en-US" altLang="ja-JP" sz="3600" b="1" i="1" dirty="0" smtClean="0">
              <a:solidFill>
                <a:srgbClr val="10253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th-TH" altLang="ja-JP" sz="3600" b="1" i="1" dirty="0" smtClean="0">
                <a:solidFill>
                  <a:srgbClr val="10253F"/>
                </a:solidFill>
                <a:latin typeface="TH SarabunPSK" pitchFamily="34" charset="-34"/>
                <a:cs typeface="TH SarabunPSK" pitchFamily="34" charset="-34"/>
              </a:rPr>
              <a:t>ระบบคุณวุฒิวิชาชีพและมาตรฐานอาชีพ</a:t>
            </a:r>
            <a:endParaRPr lang="en-US" altLang="ja-JP" sz="3600" b="1" i="1" dirty="0" smtClean="0">
              <a:solidFill>
                <a:srgbClr val="10253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th-TH" altLang="ja-JP" sz="3600" b="1" i="1" dirty="0" smtClean="0">
                <a:solidFill>
                  <a:srgbClr val="10253F"/>
                </a:solidFill>
                <a:latin typeface="TH SarabunPSK" pitchFamily="34" charset="-34"/>
                <a:cs typeface="TH SarabunPSK" pitchFamily="34" charset="-34"/>
              </a:rPr>
              <a:t>ให้ได้รับการยอมรับทั้งในและต่างประเทศ</a:t>
            </a:r>
            <a:r>
              <a:rPr lang="th-TH" altLang="en-US" sz="36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endParaRPr lang="en-US" altLang="th-TH" sz="3600" b="1" i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5063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</a:endParaRPr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</a:endParaRPr>
            </a:p>
          </p:txBody>
        </p:sp>
      </p:grpSp>
      <p:sp>
        <p:nvSpPr>
          <p:cNvPr id="45064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7E425B-6ADB-47C4-9EBC-2DED46485BF4}" type="slidenum">
              <a:rPr lang="th-TH" altLang="th-TH" sz="2400">
                <a:solidFill>
                  <a:srgbClr val="FFFFFF"/>
                </a:solidFill>
                <a:latin typeface="TH SarabunPSK" pitchFamily="34" charset="-34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th-TH" altLang="th-TH" sz="2400" dirty="0">
              <a:solidFill>
                <a:srgbClr val="FFFFFF"/>
              </a:solidFill>
              <a:latin typeface="TH SarabunPSK" pitchFamily="34" charset="-34"/>
            </a:endParaRP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81000" y="6248400"/>
            <a:ext cx="3429000" cy="431800"/>
            <a:chOff x="381000" y="6248400"/>
            <a:chExt cx="3429000" cy="431956"/>
          </a:xfrm>
        </p:grpSpPr>
        <p:pic>
          <p:nvPicPr>
            <p:cNvPr id="16" name="Picture 3" descr="TPQI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248400"/>
              <a:ext cx="457200" cy="43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14400" y="6280161"/>
              <a:ext cx="2895600" cy="3684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th-TH" altLang="ja-JP" sz="1800" b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สถาบันคุณวุฒิวิชาชีพ (องค์การมหาชน)</a:t>
              </a:r>
              <a:endParaRPr lang="en-US" sz="1800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Cordia New" pitchFamily="34" charset="-34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14400" y="6284926"/>
              <a:ext cx="0" cy="35890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3850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3528" y="1412776"/>
            <a:ext cx="2304256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สมรรถนะย่อย</a:t>
            </a: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Element  of Competency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104" y="1412776"/>
            <a:ext cx="5810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ขั้นตอนหลักการ</a:t>
            </a:r>
            <a:r>
              <a:rPr lang="th-TH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ทำงาน</a:t>
            </a:r>
            <a:r>
              <a:rPr lang="th-TH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 Key step)</a:t>
            </a:r>
          </a:p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ขั้นตอน การรับมอบหมายงาน</a:t>
            </a:r>
          </a:p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ขั้นตอน การเตรียมก่อนลงมือทำงาน</a:t>
            </a:r>
          </a:p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ขั้นตอน การลงมือทำงาน</a:t>
            </a:r>
          </a:p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ขั้นตอน การตรวจสอบผลการทำงาน</a:t>
            </a:r>
          </a:p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ขั้นตอน บันทึก รายงาน สรุปผล</a:t>
            </a:r>
          </a:p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ขั้นตอน ทบทวน บำรุงรักษา จัดเก็บเครื่องมือ</a:t>
            </a:r>
          </a:p>
          <a:p>
            <a:pPr>
              <a:buFont typeface="Arial" pitchFamily="34" charset="0"/>
              <a:buNone/>
            </a:pPr>
            <a:r>
              <a:rPr lang="th-TH" sz="3200" dirty="0" smtClean="0">
                <a:solidFill>
                  <a:prstClr val="black"/>
                </a:solidFill>
              </a:rPr>
              <a:t>ขั้นตอน ตรวจ พินิจ สภาพแวดล้อม ความปลอดภัย</a:t>
            </a:r>
            <a:endParaRPr lang="th-TH" sz="3200" dirty="0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การพัฒนาและจัดทำสมรรถนะย่อย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3257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81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556792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เกณฑ์การปฏิบัติงาน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(Performance Criteria) </a:t>
            </a:r>
            <a:r>
              <a:rPr lang="th-TH" dirty="0" smtClean="0">
                <a:solidFill>
                  <a:schemeClr val="tx1"/>
                </a:solidFill>
              </a:rPr>
              <a:t>คือข้อกำหนด มาตรฐาน หรือเงื่อนไข ที่ใช้ชี้วัดคุณภาพของผลงาน มีลักษณะดังนี้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เป็นสิ่งที่ต้องปฏิบัติได้ ไม่ใช้ข้อแนะนำ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ต้องสามารถวัดและประเมินได้อย่างชัดเจน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ต้องเป็นข้อกำหนด หรือเงื่อนไขสำคัญใน</a:t>
            </a:r>
            <a:r>
              <a:rPr lang="th-TH" dirty="0" smtClean="0">
                <a:solidFill>
                  <a:schemeClr val="tx1"/>
                </a:solidFill>
              </a:rPr>
              <a:t>งาน </a:t>
            </a:r>
            <a:endParaRPr lang="th-TH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ต้องเป็นมาตรฐานการทำงานที่ทำได้</a:t>
            </a:r>
            <a:r>
              <a:rPr lang="th-TH" dirty="0" smtClean="0">
                <a:solidFill>
                  <a:schemeClr val="tx1"/>
                </a:solidFill>
              </a:rPr>
              <a:t>จริง มาจากสถานประกอบการ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มาจากแนวทางการปฏิบัติที่ดี ที่ทุกคนปฏิบัติได้ ให้ผลลัพธ์ที่ดี สม่ำเสมอ</a:t>
            </a:r>
            <a:endParaRPr lang="th-TH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ต้องใช้ผลลัพธ์งานเป็นตัวตั้ง </a:t>
            </a:r>
            <a:r>
              <a:rPr lang="th-TH" dirty="0" smtClean="0">
                <a:solidFill>
                  <a:schemeClr val="tx1"/>
                </a:solidFill>
              </a:rPr>
              <a:t>ใช้ได้กับสถานประกอบการทุกขนาด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5160094"/>
            <a:ext cx="83728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h-TH" sz="3200" dirty="0">
                <a:solidFill>
                  <a:schemeClr val="tx1"/>
                </a:solidFill>
              </a:rPr>
              <a:t>ให้เขียนเป็นรูปประโยค</a:t>
            </a:r>
            <a:r>
              <a:rPr lang="th-TH" sz="3200" dirty="0" smtClean="0">
                <a:solidFill>
                  <a:schemeClr val="tx1"/>
                </a:solidFill>
              </a:rPr>
              <a:t>ของสิ่ง</a:t>
            </a:r>
            <a:r>
              <a:rPr lang="th-TH" sz="3200" dirty="0" smtClean="0">
                <a:solidFill>
                  <a:schemeClr val="tx1"/>
                </a:solidFill>
              </a:rPr>
              <a:t>ที่วัดประเมิน</a:t>
            </a:r>
            <a:r>
              <a:rPr lang="th-TH" sz="3200" dirty="0" smtClean="0">
                <a:solidFill>
                  <a:schemeClr val="tx1"/>
                </a:solidFill>
              </a:rPr>
              <a:t>ได้</a:t>
            </a:r>
          </a:p>
          <a:p>
            <a:pPr>
              <a:buNone/>
            </a:pPr>
            <a:r>
              <a:rPr lang="th-TH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ผลลัพธ์</a:t>
            </a:r>
            <a:r>
              <a:rPr lang="th-TH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งานของขั้นตอนหลัก </a:t>
            </a:r>
            <a:r>
              <a:rPr lang="en-US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h-TH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ข้อกำหนด/มาตรฐาน/</a:t>
            </a:r>
            <a:r>
              <a:rPr lang="th-TH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เงื่อนไข/ปริมาณงาน</a:t>
            </a:r>
            <a:endParaRPr lang="th-TH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การพัฒนาและจัดทำสมรรถนะย่อย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8707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82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55679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ขอบเขต </a:t>
            </a:r>
            <a:r>
              <a:rPr lang="en-US" dirty="0" smtClean="0">
                <a:solidFill>
                  <a:schemeClr val="tx1"/>
                </a:solidFill>
              </a:rPr>
              <a:t>(Range Statement) </a:t>
            </a:r>
            <a:r>
              <a:rPr lang="th-TH" dirty="0" smtClean="0">
                <a:solidFill>
                  <a:schemeClr val="tx1"/>
                </a:solidFill>
              </a:rPr>
              <a:t>คือปฏิบัติงานภายใต้ ข้อกำหนด วิธีปฏิบัติ หรือเงื่อนไข ที่ใช้ปฏิบัติงานอาชีพ เพื่อให้ได้ผลลัพธ์ตาม </a:t>
            </a:r>
            <a:r>
              <a:rPr lang="en-US" dirty="0" smtClean="0">
                <a:solidFill>
                  <a:schemeClr val="tx1"/>
                </a:solidFill>
              </a:rPr>
              <a:t>UOC</a:t>
            </a:r>
            <a:r>
              <a:rPr lang="th-TH" dirty="0" smtClean="0">
                <a:solidFill>
                  <a:schemeClr val="tx1"/>
                </a:solidFill>
              </a:rPr>
              <a:t> มีพิจารณาได้ดังนี้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บุคคลที่</a:t>
            </a:r>
            <a:r>
              <a:rPr lang="th-TH" dirty="0" smtClean="0">
                <a:solidFill>
                  <a:schemeClr val="tx1"/>
                </a:solidFill>
              </a:rPr>
              <a:t>ปฏิบัติงาน อยู่ภายใต้การสภาพแวดล้อม และเงื่อนไขการทำงานเดียวกัน จะสามารถให้ผลลัพธ์งานที่ดีได้เหมือนกัน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กำหนด</a:t>
            </a:r>
            <a:r>
              <a:rPr lang="th-TH" dirty="0" smtClean="0">
                <a:solidFill>
                  <a:schemeClr val="tx1"/>
                </a:solidFill>
              </a:rPr>
              <a:t>ระดับคุณภาพและปริมาณของผลงานได้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เงื่อนไขการปฏิบัติงาน </a:t>
            </a:r>
            <a:r>
              <a:rPr lang="en-US" dirty="0" smtClean="0">
                <a:solidFill>
                  <a:schemeClr val="tx1"/>
                </a:solidFill>
              </a:rPr>
              <a:t>5W1H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กำหนดทรัพยากร เครื่องมือ </a:t>
            </a:r>
            <a:r>
              <a:rPr lang="th-TH" dirty="0" smtClean="0">
                <a:solidFill>
                  <a:schemeClr val="tx1"/>
                </a:solidFill>
              </a:rPr>
              <a:t>อุปกรณ์ และวัสดุที่ต้อง</a:t>
            </a:r>
            <a:r>
              <a:rPr lang="th-TH" dirty="0" smtClean="0">
                <a:solidFill>
                  <a:schemeClr val="tx1"/>
                </a:solidFill>
              </a:rPr>
              <a:t>ใช้ ครบถ้วนเพียงพอให้ปฏิบัติงานได้</a:t>
            </a:r>
            <a:endParaRPr lang="th-TH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ข้อควรระวังเกี่ยวกับความปลอดภัยและผลกระทบต่อผลงาน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วิธีการที่ผ่านการพิสูจน์แล้วว่าน่าเชื่อถือ เหมาะสม และยอมรับ</a:t>
            </a:r>
            <a:r>
              <a:rPr lang="th-TH" dirty="0" smtClean="0">
                <a:solidFill>
                  <a:schemeClr val="tx1"/>
                </a:solidFill>
              </a:rPr>
              <a:t>ได้</a:t>
            </a:r>
          </a:p>
          <a:p>
            <a:pPr marL="457200" indent="-457200">
              <a:buFontTx/>
              <a:buChar char="-"/>
            </a:pPr>
            <a:r>
              <a:rPr lang="th-TH" dirty="0" smtClean="0">
                <a:solidFill>
                  <a:schemeClr val="tx1"/>
                </a:solidFill>
              </a:rPr>
              <a:t>ขยายความเข้าใจ ข้อความ ข้อกำหนด เงื่อนไข ที่อยู่ในเกณฑ์การปฏิบัติงาน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การพัฒนาและจัดทำสมรรถนะย่อย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8707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83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291224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หลักฐานที่ต้องการ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(Evidence Requirement) </a:t>
            </a:r>
            <a:r>
              <a:rPr lang="th-TH" dirty="0" smtClean="0">
                <a:solidFill>
                  <a:schemeClr val="tx1"/>
                </a:solidFill>
              </a:rPr>
              <a:t>คือ ร่องรอยของการปฏิบัติงานที่ต้องแสดงเพื่อใช้ในการประเมิน เป็นหลักฐานเชิงประจักษ์ สามารถบันทึก จัดเก็บ อ้างอิงแหล่งที่มาได้ มีความน่าเชื่อถือ มีปริมาณเพียงพอ และต้องทันสมัย หลักฐานดังกล่าวมี </a:t>
            </a:r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th-TH" dirty="0" smtClean="0">
                <a:solidFill>
                  <a:schemeClr val="tx1"/>
                </a:solidFill>
              </a:rPr>
              <a:t>ส่วน คือ</a:t>
            </a:r>
          </a:p>
          <a:p>
            <a:pPr>
              <a:buNone/>
            </a:pPr>
            <a:r>
              <a:rPr lang="th-TH" dirty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หลักฐาน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การปฏิบัติงาน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(Performance Evidence) </a:t>
            </a:r>
            <a:r>
              <a:rPr lang="th-TH" dirty="0" smtClean="0">
                <a:solidFill>
                  <a:schemeClr val="tx1"/>
                </a:solidFill>
              </a:rPr>
              <a:t>คือสิ่ง</a:t>
            </a:r>
            <a:r>
              <a:rPr lang="th-TH" dirty="0" smtClean="0">
                <a:solidFill>
                  <a:schemeClr val="tx1"/>
                </a:solidFill>
              </a:rPr>
              <a:t>แสดง</a:t>
            </a:r>
            <a:r>
              <a:rPr lang="th-TH" dirty="0" smtClean="0">
                <a:solidFill>
                  <a:schemeClr val="tx1"/>
                </a:solidFill>
              </a:rPr>
              <a:t>ให้เห็น</a:t>
            </a:r>
            <a:r>
              <a:rPr lang="th-TH" dirty="0" smtClean="0">
                <a:solidFill>
                  <a:schemeClr val="tx1"/>
                </a:solidFill>
              </a:rPr>
              <a:t>ถึงร่องรอยหลักฐานผลงานจากการปฏิบัติงาน ตามเกณฑ์การปฏิบัติงาน ต้อง</a:t>
            </a:r>
            <a:r>
              <a:rPr lang="th-TH" dirty="0" smtClean="0">
                <a:solidFill>
                  <a:schemeClr val="tx1"/>
                </a:solidFill>
              </a:rPr>
              <a:t>แสดงเป็น</a:t>
            </a:r>
            <a:r>
              <a:rPr lang="th-TH" dirty="0" smtClean="0">
                <a:solidFill>
                  <a:schemeClr val="tx1"/>
                </a:solidFill>
              </a:rPr>
              <a:t>ผลลัพธ์ ของงานที่สำเร็จ สิ้นสุด จบการทำงาน </a:t>
            </a:r>
          </a:p>
          <a:p>
            <a:pPr>
              <a:buNone/>
            </a:pP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หลักฐาน</a:t>
            </a:r>
            <a:r>
              <a:rPr lang="th-TH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ความรู้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(Knowledge Evidence) </a:t>
            </a:r>
            <a:r>
              <a:rPr lang="th-TH" dirty="0" smtClean="0">
                <a:solidFill>
                  <a:schemeClr val="tx1"/>
                </a:solidFill>
              </a:rPr>
              <a:t>คือสิ่ง</a:t>
            </a:r>
            <a:r>
              <a:rPr lang="th-TH" dirty="0" smtClean="0">
                <a:solidFill>
                  <a:schemeClr val="tx1"/>
                </a:solidFill>
              </a:rPr>
              <a:t>แสดง</a:t>
            </a:r>
            <a:r>
              <a:rPr lang="th-TH" dirty="0" smtClean="0">
                <a:solidFill>
                  <a:schemeClr val="tx1"/>
                </a:solidFill>
              </a:rPr>
              <a:t>ให้เห็น</a:t>
            </a:r>
            <a:r>
              <a:rPr lang="th-TH" dirty="0" smtClean="0">
                <a:solidFill>
                  <a:schemeClr val="tx1"/>
                </a:solidFill>
              </a:rPr>
              <a:t>ถึงร่องรอยหลักฐานการ</a:t>
            </a:r>
            <a:r>
              <a:rPr lang="th-TH" dirty="0" smtClean="0">
                <a:solidFill>
                  <a:schemeClr val="tx1"/>
                </a:solidFill>
              </a:rPr>
              <a:t>ใช้</a:t>
            </a:r>
            <a:r>
              <a:rPr lang="th-TH" dirty="0" smtClean="0">
                <a:solidFill>
                  <a:schemeClr val="tx1"/>
                </a:solidFill>
              </a:rPr>
              <a:t>ความรู้ในการ</a:t>
            </a:r>
            <a:r>
              <a:rPr lang="th-TH" dirty="0">
                <a:solidFill>
                  <a:schemeClr val="tx1"/>
                </a:solidFill>
              </a:rPr>
              <a:t>ปฏิบัติงาน ตามเกณฑ์การปฏิบัติงาน หรือ</a:t>
            </a:r>
            <a:r>
              <a:rPr lang="th-TH" dirty="0" smtClean="0">
                <a:solidFill>
                  <a:schemeClr val="tx1"/>
                </a:solidFill>
              </a:rPr>
              <a:t>มี</a:t>
            </a:r>
            <a:r>
              <a:rPr lang="th-TH" dirty="0" smtClean="0">
                <a:solidFill>
                  <a:schemeClr val="tx1"/>
                </a:solidFill>
              </a:rPr>
              <a:t>ความรู้จริง ความรู้ที่ถูกต้อง ใช้ประกอบการทำงานได้ เช่น การรายงาน การบันทึกแบบฟอร์ม</a:t>
            </a:r>
            <a:r>
              <a:rPr lang="th-TH" dirty="0">
                <a:solidFill>
                  <a:schemeClr val="tx1"/>
                </a:solidFill>
              </a:rPr>
              <a:t>คำนวณ  การเขียนเป็นคู่มือ บทความ เอกสาร</a:t>
            </a:r>
            <a:r>
              <a:rPr lang="th-TH" dirty="0" smtClean="0">
                <a:solidFill>
                  <a:schemeClr val="tx1"/>
                </a:solidFill>
              </a:rPr>
              <a:t>รับรองความรู้ </a:t>
            </a:r>
            <a:r>
              <a:rPr lang="th-TH" dirty="0" smtClean="0">
                <a:solidFill>
                  <a:schemeClr val="tx1"/>
                </a:solidFill>
              </a:rPr>
              <a:t>หรือผลการสอบ เป็นต้น</a:t>
            </a:r>
            <a:endParaRPr lang="th-TH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การพัฒนาและจัดทำสมรรถนะย่อย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8707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schemeClr val="tx1"/>
                </a:solidFill>
              </a:rPr>
              <a:pPr>
                <a:defRPr/>
              </a:pPr>
              <a:t>84</a:t>
            </a:fld>
            <a:endParaRPr lang="th-TH" sz="2400" b="1" dirty="0" smtClean="0">
              <a:solidFill>
                <a:schemeClr val="tx1"/>
              </a:solidFill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34076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h-TH" dirty="0" smtClean="0">
                <a:solidFill>
                  <a:schemeClr val="tx1"/>
                </a:solidFill>
              </a:rPr>
              <a:t>แนวทางการประเมิน </a:t>
            </a:r>
            <a:r>
              <a:rPr lang="en-US" dirty="0" smtClean="0">
                <a:solidFill>
                  <a:schemeClr val="tx1"/>
                </a:solidFill>
              </a:rPr>
              <a:t>(Assessment Guidance) </a:t>
            </a:r>
            <a:r>
              <a:rPr lang="th-TH" dirty="0" smtClean="0">
                <a:solidFill>
                  <a:schemeClr val="tx1"/>
                </a:solidFill>
              </a:rPr>
              <a:t>คือแนวทางการประเมินที่ชัดเจน สำหรับวัดผลการปฏิบัติงานได้ หรือวัตถุประสงค์</a:t>
            </a:r>
            <a:r>
              <a:rPr lang="th-TH" dirty="0">
                <a:solidFill>
                  <a:schemeClr val="tx1"/>
                </a:solidFill>
              </a:rPr>
              <a:t>เชิงพฤติกรรม</a:t>
            </a:r>
            <a:r>
              <a:rPr lang="th-TH" dirty="0" smtClean="0">
                <a:solidFill>
                  <a:schemeClr val="tx1"/>
                </a:solidFill>
              </a:rPr>
              <a:t> โดยต้องสอดคล้อง</a:t>
            </a:r>
            <a:r>
              <a:rPr lang="th-TH" dirty="0" smtClean="0">
                <a:solidFill>
                  <a:schemeClr val="tx1"/>
                </a:solidFill>
              </a:rPr>
              <a:t>กับเกณฑ์การปฏิบัติงาน โดยออกแบบเป็นเครื่องมือ</a:t>
            </a:r>
            <a:r>
              <a:rPr lang="th-TH" dirty="0" smtClean="0">
                <a:solidFill>
                  <a:schemeClr val="tx1"/>
                </a:solidFill>
              </a:rPr>
              <a:t>ที่ใช้</a:t>
            </a:r>
            <a:r>
              <a:rPr lang="th-TH" dirty="0" smtClean="0">
                <a:solidFill>
                  <a:schemeClr val="tx1"/>
                </a:solidFill>
              </a:rPr>
              <a:t>ประเมิน โดยต้อง</a:t>
            </a:r>
            <a:r>
              <a:rPr lang="th-TH" dirty="0" smtClean="0">
                <a:solidFill>
                  <a:schemeClr val="tx1"/>
                </a:solidFill>
              </a:rPr>
              <a:t>มีลักษณะดังนี้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เน้นให้เห็นผลลัพธ์การปฏิบัติงาน </a:t>
            </a:r>
            <a:r>
              <a:rPr lang="en-US" dirty="0" smtClean="0">
                <a:solidFill>
                  <a:schemeClr val="tx1"/>
                </a:solidFill>
              </a:rPr>
              <a:t>(Performance Outcome)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มุ่งเน้นวัตถุประสงค์ </a:t>
            </a:r>
            <a:r>
              <a:rPr lang="th-TH" dirty="0" smtClean="0">
                <a:solidFill>
                  <a:schemeClr val="tx1"/>
                </a:solidFill>
              </a:rPr>
              <a:t>ตามเกณฑ์ปฏิบัติงาน</a:t>
            </a:r>
            <a:endParaRPr lang="th-TH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มี</a:t>
            </a:r>
            <a:r>
              <a:rPr lang="th-TH" dirty="0" smtClean="0">
                <a:solidFill>
                  <a:schemeClr val="tx1"/>
                </a:solidFill>
              </a:rPr>
              <a:t>เกณฑ์ในการ</a:t>
            </a:r>
            <a:r>
              <a:rPr lang="th-TH" dirty="0" smtClean="0">
                <a:solidFill>
                  <a:schemeClr val="tx1"/>
                </a:solidFill>
              </a:rPr>
              <a:t>ตัดสินชัดเจน </a:t>
            </a:r>
            <a:r>
              <a:rPr lang="en-US" dirty="0" smtClean="0">
                <a:solidFill>
                  <a:schemeClr val="tx1"/>
                </a:solidFill>
              </a:rPr>
              <a:t>(Criterion Reference)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ให้ความสำคัญ</a:t>
            </a:r>
            <a:r>
              <a:rPr lang="th-TH" dirty="0" smtClean="0">
                <a:solidFill>
                  <a:schemeClr val="tx1"/>
                </a:solidFill>
              </a:rPr>
              <a:t>ที่ผลลัพธ์ </a:t>
            </a:r>
            <a:r>
              <a:rPr lang="en-US" dirty="0" smtClean="0">
                <a:solidFill>
                  <a:schemeClr val="tx1"/>
                </a:solidFill>
              </a:rPr>
              <a:t>(Crucial Outcome)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มีความถูกต้อง น่าเชื่อถือ และทวนสอบกลับได้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สามารถนำไปดำเนินการได้อย่างเป็นระบบ</a:t>
            </a:r>
            <a:endParaRPr lang="th-TH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ใช้วิธีการที่</a:t>
            </a:r>
            <a:r>
              <a:rPr lang="th-TH" dirty="0" smtClean="0">
                <a:solidFill>
                  <a:schemeClr val="tx1"/>
                </a:solidFill>
              </a:rPr>
              <a:t>หลากหลายเพื่อประเมิน</a:t>
            </a:r>
            <a:endParaRPr lang="th-TH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60648"/>
            <a:ext cx="7488832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การพัฒนาและจัดทำสมรรถนะย่อย</a:t>
            </a:r>
            <a:endParaRPr lang="th-TH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8707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/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 dirty="0"/>
            </a:p>
          </p:txBody>
        </p:sp>
      </p:grp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11270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51B58F90-68B3-4424-9A5F-6FD27C5D9DC7}" type="slidenum">
              <a:rPr lang="en-US" sz="2400" b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pPr eaLnBrk="1" hangingPunct="1"/>
              <a:t>85</a:t>
            </a:fld>
            <a:endParaRPr lang="th-TH" sz="2400" b="0" smtClean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6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340768"/>
            <a:ext cx="8248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None/>
            </a:pPr>
            <a:r>
              <a:rPr lang="th-TH" sz="3200" dirty="0" smtClean="0">
                <a:solidFill>
                  <a:schemeClr val="tx1"/>
                </a:solidFill>
              </a:rPr>
              <a:t>เครื่องมือประเมิน </a:t>
            </a:r>
            <a:r>
              <a:rPr lang="en-US" sz="3200" dirty="0" smtClean="0">
                <a:solidFill>
                  <a:schemeClr val="tx1"/>
                </a:solidFill>
              </a:rPr>
              <a:t>(Assessment Tools) </a:t>
            </a:r>
            <a:r>
              <a:rPr lang="th-TH" sz="3200" dirty="0" smtClean="0">
                <a:solidFill>
                  <a:schemeClr val="tx1"/>
                </a:solidFill>
              </a:rPr>
              <a:t> คือสิ่งที่</a:t>
            </a:r>
            <a:r>
              <a:rPr lang="th-TH" sz="3200" dirty="0" smtClean="0">
                <a:solidFill>
                  <a:schemeClr val="tx1"/>
                </a:solidFill>
              </a:rPr>
              <a:t>ใช้วัดประเมินผลการปฏิบัติงาน หรือสมรรถนะวิชาชีพ ที่สามารถแสดงผล บันทึกผล </a:t>
            </a:r>
            <a:r>
              <a:rPr lang="th-TH" sz="3200" dirty="0" smtClean="0">
                <a:solidFill>
                  <a:schemeClr val="tx1"/>
                </a:solidFill>
              </a:rPr>
              <a:t>จัดเก็บ หรือแสดงร่อยรอยหลักฐานของผลการปฏิบัติงานวิชาชีพ ที่เที่ยงตรง เหมาะสมกับหน่วยสมรรถนะ มีปริมาณและคุณภาพเพียงพอต่อการ</a:t>
            </a:r>
            <a:r>
              <a:rPr lang="th-TH" sz="3200" dirty="0" smtClean="0">
                <a:solidFill>
                  <a:schemeClr val="tx1"/>
                </a:solidFill>
              </a:rPr>
              <a:t>ตัดสิน</a:t>
            </a:r>
            <a:endParaRPr lang="th-TH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60725"/>
            <a:ext cx="3657600" cy="295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18" y="3690903"/>
            <a:ext cx="5536982" cy="2112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9080" y="260648"/>
            <a:ext cx="6779344" cy="76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เครื่องมือที่ใช้ในการประเมิน</a:t>
            </a:r>
            <a:endParaRPr lang="th-TH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5119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/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 dirty="0"/>
            </a:p>
          </p:txBody>
        </p:sp>
      </p:grpSp>
      <p:sp>
        <p:nvSpPr>
          <p:cNvPr id="11268" name="ชื่อเรื่อง 1"/>
          <p:cNvSpPr>
            <a:spLocks noGrp="1"/>
          </p:cNvSpPr>
          <p:nvPr>
            <p:ph type="title"/>
          </p:nvPr>
        </p:nvSpPr>
        <p:spPr>
          <a:xfrm>
            <a:off x="1720850" y="357188"/>
            <a:ext cx="6523038" cy="768350"/>
          </a:xfrm>
        </p:spPr>
        <p:txBody>
          <a:bodyPr/>
          <a:lstStyle/>
          <a:p>
            <a:pPr eaLnBrk="1" hangingPunct="1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เครื่องมือประเมิน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 ที่แนะนำ</a:t>
            </a: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11270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51B58F90-68B3-4424-9A5F-6FD27C5D9DC7}" type="slidenum">
              <a:rPr lang="en-US" sz="2400" b="0" smtClean="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pPr eaLnBrk="1" hangingPunct="1"/>
              <a:t>86</a:t>
            </a:fld>
            <a:endParaRPr lang="th-TH" sz="2400" b="0" smtClean="0">
              <a:solidFill>
                <a:schemeClr val="bg1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6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180" y="1268760"/>
            <a:ext cx="87673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ข้อสอบข้อเขียน </a:t>
            </a:r>
            <a:r>
              <a:rPr lang="en-US" dirty="0" smtClean="0">
                <a:solidFill>
                  <a:schemeClr val="tx1"/>
                </a:solidFill>
              </a:rPr>
              <a:t>(Paper base Test Assessment)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แฟ้มสะสมผลงาน </a:t>
            </a:r>
            <a:r>
              <a:rPr lang="en-US" dirty="0" smtClean="0">
                <a:solidFill>
                  <a:schemeClr val="tx1"/>
                </a:solidFill>
              </a:rPr>
              <a:t>(Portfolio Assessment)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การสัมภาษณ์ </a:t>
            </a:r>
            <a:r>
              <a:rPr lang="en-US" dirty="0" smtClean="0">
                <a:solidFill>
                  <a:schemeClr val="tx1"/>
                </a:solidFill>
              </a:rPr>
              <a:t>(Interview Assessment)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การสังเกตุการณ์ ณ หน้างานจริง </a:t>
            </a:r>
            <a:r>
              <a:rPr lang="en-US" dirty="0" smtClean="0">
                <a:solidFill>
                  <a:schemeClr val="tx1"/>
                </a:solidFill>
              </a:rPr>
              <a:t>(Observation at Workplace Assessment)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การสาธิตการปฏิบัติงาน </a:t>
            </a:r>
            <a:r>
              <a:rPr lang="en-US" dirty="0" smtClean="0">
                <a:solidFill>
                  <a:schemeClr val="tx1"/>
                </a:solidFill>
              </a:rPr>
              <a:t>(Demonstration Assessment)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ผลงานหรือชิ้นงานที่ทำสำเร็จแล้ว </a:t>
            </a:r>
            <a:r>
              <a:rPr lang="en-US" dirty="0" smtClean="0">
                <a:solidFill>
                  <a:schemeClr val="tx1"/>
                </a:solidFill>
              </a:rPr>
              <a:t>(Outcome product Assessment)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การประเมินด้วยบุคคลที่ </a:t>
            </a:r>
            <a:r>
              <a:rPr lang="en-US" dirty="0" smtClean="0">
                <a:solidFill>
                  <a:schemeClr val="tx1"/>
                </a:solidFill>
              </a:rPr>
              <a:t>3 (3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Party Assessment)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ประเมินจากโครงการเฉพาะบุคคล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ประเมินจากโครงการกลุ่ม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ระบบประเมินด้วยคอมพิวเตอร์ (</a:t>
            </a:r>
            <a:r>
              <a:rPr lang="en-US" dirty="0" smtClean="0">
                <a:solidFill>
                  <a:schemeClr val="tx1"/>
                </a:solidFill>
              </a:rPr>
              <a:t>Online – Network Assessment)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 smtClean="0">
                <a:solidFill>
                  <a:schemeClr val="tx1"/>
                </a:solidFill>
              </a:rPr>
              <a:t>การจำลองสถานการณ์ </a:t>
            </a:r>
            <a:r>
              <a:rPr lang="en-US" dirty="0" smtClean="0">
                <a:solidFill>
                  <a:schemeClr val="tx1"/>
                </a:solidFill>
              </a:rPr>
              <a:t>(Simulation &amp; role play Assessment)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37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กลุ่ม 14"/>
          <p:cNvGrpSpPr>
            <a:grpSpLocks/>
          </p:cNvGrpSpPr>
          <p:nvPr/>
        </p:nvGrpSpPr>
        <p:grpSpPr bwMode="auto">
          <a:xfrm>
            <a:off x="8024414" y="5636004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>
                <a:solidFill>
                  <a:prstClr val="white"/>
                </a:solidFill>
              </a:endParaRPr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th-TH" b="0">
              <a:solidFill>
                <a:prstClr val="black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11270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676752" y="5659817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51B58F90-68B3-4424-9A5F-6FD27C5D9DC7}" type="slidenum">
              <a:rPr lang="en-US" sz="2400" b="0" smtClean="0">
                <a:solidFill>
                  <a:prstClr val="white"/>
                </a:solidFill>
                <a:latin typeface="Calibri" pitchFamily="34" charset="0"/>
                <a:cs typeface="Cordia New" pitchFamily="34" charset="-34"/>
              </a:rPr>
              <a:pPr eaLnBrk="1" hangingPunct="1"/>
              <a:t>87</a:t>
            </a:fld>
            <a:endParaRPr lang="th-TH" sz="2400" b="0" smtClean="0">
              <a:solidFill>
                <a:prstClr val="white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6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ชื่อเรื่อง 1"/>
          <p:cNvSpPr txBox="1">
            <a:spLocks/>
          </p:cNvSpPr>
          <p:nvPr/>
        </p:nvSpPr>
        <p:spPr bwMode="auto">
          <a:xfrm>
            <a:off x="1403648" y="260648"/>
            <a:ext cx="7423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charset="0"/>
                <a:ea typeface="MS PGothic" pitchFamily="34" charset="-128"/>
                <a:cs typeface="Angsana New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th-TH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การจัดคุณวุฒิวิชาชีพตามสมรรถนะวิชาชีพ</a:t>
            </a:r>
            <a:endParaRPr lang="th-TH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6" y="1562720"/>
            <a:ext cx="4688778" cy="3107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8088" y="1411369"/>
            <a:ext cx="209455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1762" y="1453813"/>
            <a:ext cx="231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คุณวุฒิวิชาชีพสาขา ...ชั้น </a:t>
            </a:r>
            <a:r>
              <a:rPr lang="en-US" sz="2000" dirty="0" smtClean="0"/>
              <a:t>7</a:t>
            </a:r>
            <a:endParaRPr lang="th-TH" sz="2000" dirty="0"/>
          </a:p>
        </p:txBody>
      </p:sp>
      <p:sp>
        <p:nvSpPr>
          <p:cNvPr id="25" name="Rectangle 24"/>
          <p:cNvSpPr/>
          <p:nvPr/>
        </p:nvSpPr>
        <p:spPr>
          <a:xfrm>
            <a:off x="4932174" y="1832747"/>
            <a:ext cx="209455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5848" y="1875191"/>
            <a:ext cx="231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คุณวุฒิวิชาชีพสาขา ...ชั้น </a:t>
            </a:r>
            <a:r>
              <a:rPr lang="en-US" sz="2000" dirty="0" smtClean="0"/>
              <a:t>6</a:t>
            </a:r>
            <a:endParaRPr lang="th-TH" sz="2000" dirty="0"/>
          </a:p>
        </p:txBody>
      </p:sp>
      <p:sp>
        <p:nvSpPr>
          <p:cNvPr id="27" name="Rectangle 26"/>
          <p:cNvSpPr/>
          <p:nvPr/>
        </p:nvSpPr>
        <p:spPr>
          <a:xfrm>
            <a:off x="5177546" y="2291146"/>
            <a:ext cx="209455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71220" y="2333590"/>
            <a:ext cx="231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คุณวุฒิวิชาชีพสาขา ...ชั้น </a:t>
            </a:r>
            <a:r>
              <a:rPr lang="en-US" sz="2000" dirty="0" smtClean="0"/>
              <a:t>5</a:t>
            </a:r>
            <a:endParaRPr lang="th-TH" sz="2000" dirty="0"/>
          </a:p>
        </p:txBody>
      </p:sp>
      <p:sp>
        <p:nvSpPr>
          <p:cNvPr id="29" name="Rectangle 28"/>
          <p:cNvSpPr/>
          <p:nvPr/>
        </p:nvSpPr>
        <p:spPr>
          <a:xfrm>
            <a:off x="5473001" y="2755684"/>
            <a:ext cx="209455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6675" y="2798128"/>
            <a:ext cx="231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คุณวุฒิวิชาชีพสาขา ...ชั้น </a:t>
            </a:r>
            <a:r>
              <a:rPr lang="en-US" sz="2000" dirty="0" smtClean="0"/>
              <a:t>4</a:t>
            </a:r>
            <a:endParaRPr lang="th-TH" sz="2000" dirty="0"/>
          </a:p>
        </p:txBody>
      </p:sp>
      <p:sp>
        <p:nvSpPr>
          <p:cNvPr id="31" name="Rectangle 30"/>
          <p:cNvSpPr/>
          <p:nvPr/>
        </p:nvSpPr>
        <p:spPr>
          <a:xfrm>
            <a:off x="5827053" y="3212376"/>
            <a:ext cx="209455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20727" y="3254820"/>
            <a:ext cx="231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คุณวุฒิวิชาชีพสาขา ...ชั้น </a:t>
            </a:r>
            <a:r>
              <a:rPr lang="en-US" sz="2000" dirty="0" smtClean="0"/>
              <a:t>3</a:t>
            </a:r>
            <a:endParaRPr lang="th-TH" sz="2000" dirty="0"/>
          </a:p>
        </p:txBody>
      </p:sp>
      <p:sp>
        <p:nvSpPr>
          <p:cNvPr id="33" name="Rectangle 32"/>
          <p:cNvSpPr/>
          <p:nvPr/>
        </p:nvSpPr>
        <p:spPr>
          <a:xfrm>
            <a:off x="6224825" y="3664648"/>
            <a:ext cx="209455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8499" y="3707092"/>
            <a:ext cx="231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คุณวุฒิวิชาชีพสาขา ...ชั้น </a:t>
            </a:r>
            <a:r>
              <a:rPr lang="en-US" sz="2000" dirty="0" smtClean="0"/>
              <a:t>2</a:t>
            </a:r>
            <a:endParaRPr lang="th-TH" sz="2000" dirty="0"/>
          </a:p>
        </p:txBody>
      </p:sp>
      <p:sp>
        <p:nvSpPr>
          <p:cNvPr id="35" name="Rectangle 34"/>
          <p:cNvSpPr/>
          <p:nvPr/>
        </p:nvSpPr>
        <p:spPr>
          <a:xfrm>
            <a:off x="6622304" y="4161018"/>
            <a:ext cx="2094558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15978" y="4203462"/>
            <a:ext cx="231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คุณวุฒิวิชาชีพสาขา ...ชั้น </a:t>
            </a:r>
            <a:r>
              <a:rPr lang="en-US" sz="2000" dirty="0" smtClean="0"/>
              <a:t>1</a:t>
            </a:r>
            <a:endParaRPr lang="th-TH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913499" y="4923709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913499" y="5355757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913499" y="5787805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4820" y="5104808"/>
            <a:ext cx="511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นำมาตรฐานอาชีพมาจัดในคุณวุฒิวิชาชีพชั้นต่างๆ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6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>
                <a:solidFill>
                  <a:prstClr val="white"/>
                </a:solidFill>
              </a:endParaRPr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0" y="0"/>
            <a:ext cx="9144000" cy="14287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th-TH" b="0">
              <a:solidFill>
                <a:prstClr val="black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11270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51B58F90-68B3-4424-9A5F-6FD27C5D9DC7}" type="slidenum">
              <a:rPr lang="en-US" sz="2400" b="0" smtClean="0">
                <a:solidFill>
                  <a:prstClr val="white"/>
                </a:solidFill>
                <a:latin typeface="Calibri" pitchFamily="34" charset="0"/>
                <a:cs typeface="Cordia New" pitchFamily="34" charset="-34"/>
              </a:rPr>
              <a:pPr eaLnBrk="1" hangingPunct="1"/>
              <a:t>88</a:t>
            </a:fld>
            <a:endParaRPr lang="th-TH" sz="2400" b="0" smtClean="0">
              <a:solidFill>
                <a:prstClr val="white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6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ชื่อเรื่อง 1"/>
          <p:cNvSpPr txBox="1">
            <a:spLocks/>
          </p:cNvSpPr>
          <p:nvPr/>
        </p:nvSpPr>
        <p:spPr bwMode="auto">
          <a:xfrm>
            <a:off x="1403648" y="260648"/>
            <a:ext cx="7423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charset="0"/>
                <a:ea typeface="MS PGothic" pitchFamily="34" charset="-128"/>
                <a:cs typeface="Angsana New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th-TH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การจัดคุณวุฒิวิชาชีพตามสมรรถนะวิชาชีพ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705649"/>
            <a:ext cx="3384376" cy="4942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761" y="2086120"/>
            <a:ext cx="30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คุณวุฒิวิชาชีพ...สาขา...ชั้น...</a:t>
            </a:r>
            <a:endParaRPr lang="th-TH" sz="2000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2" y="1801162"/>
            <a:ext cx="60325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761" y="2633133"/>
            <a:ext cx="291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1800" dirty="0" smtClean="0"/>
              <a:t>ให้ไว้เพื่อรับรองว่า...... มีความสามารถ......</a:t>
            </a:r>
          </a:p>
          <a:p>
            <a:pPr>
              <a:buFont typeface="Arial" pitchFamily="34" charset="0"/>
              <a:buNone/>
            </a:pPr>
            <a:r>
              <a:rPr lang="th-TH" sz="1800" dirty="0" smtClean="0"/>
              <a:t>ตามมาตรฐานอาชีพ....</a:t>
            </a:r>
            <a:endParaRPr lang="th-TH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4496979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21244" y="3892913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421244" y="4324961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1244" y="4757009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417081" y="5189130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087392" y="4505052"/>
            <a:ext cx="198370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th-TH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สมรรถนะย่อย </a:t>
            </a:r>
          </a:p>
          <a:p>
            <a:r>
              <a:rPr lang="th-TH" sz="2400" dirty="0" smtClean="0">
                <a:solidFill>
                  <a:prstClr val="black"/>
                </a:solidFill>
              </a:rPr>
              <a:t>เกณฑ์ปฏิบัติงาน</a:t>
            </a:r>
          </a:p>
          <a:p>
            <a:r>
              <a:rPr lang="th-TH" sz="2400" dirty="0">
                <a:solidFill>
                  <a:prstClr val="black"/>
                </a:solidFill>
              </a:rPr>
              <a:t> </a:t>
            </a:r>
            <a:r>
              <a:rPr lang="th-TH" sz="2400" dirty="0" smtClean="0">
                <a:solidFill>
                  <a:prstClr val="black"/>
                </a:solidFill>
              </a:rPr>
              <a:t>หลักฐานความรู้</a:t>
            </a:r>
          </a:p>
          <a:p>
            <a:r>
              <a:rPr lang="th-TH" sz="2400" dirty="0">
                <a:solidFill>
                  <a:prstClr val="black"/>
                </a:solidFill>
              </a:rPr>
              <a:t> </a:t>
            </a:r>
            <a:r>
              <a:rPr lang="th-TH" sz="2400" dirty="0" smtClean="0">
                <a:solidFill>
                  <a:prstClr val="black"/>
                </a:solidFill>
              </a:rPr>
              <a:t>หลักฐานทักษะ</a:t>
            </a:r>
          </a:p>
          <a:p>
            <a:r>
              <a:rPr lang="th-TH" sz="2400" dirty="0">
                <a:solidFill>
                  <a:prstClr val="black"/>
                </a:solidFill>
              </a:rPr>
              <a:t> </a:t>
            </a:r>
            <a:r>
              <a:rPr lang="th-TH" sz="2400" dirty="0" smtClean="0">
                <a:solidFill>
                  <a:prstClr val="black"/>
                </a:solidFill>
              </a:rPr>
              <a:t>ขอบเขต</a:t>
            </a:r>
          </a:p>
          <a:p>
            <a:r>
              <a:rPr lang="th-TH" sz="2400" dirty="0">
                <a:solidFill>
                  <a:prstClr val="black"/>
                </a:solidFill>
              </a:rPr>
              <a:t> </a:t>
            </a:r>
            <a:r>
              <a:rPr lang="th-TH" sz="2400" dirty="0" smtClean="0">
                <a:solidFill>
                  <a:prstClr val="black"/>
                </a:solidFill>
              </a:rPr>
              <a:t>คำแนะนำอื่นๆ</a:t>
            </a:r>
            <a:endParaRPr lang="th-TH" sz="2400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5508104" y="4697034"/>
            <a:ext cx="5792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68" y="1702622"/>
            <a:ext cx="4426088" cy="242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160032" y="4496979"/>
            <a:ext cx="763896" cy="460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75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89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260648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th-TH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การวิเคราะห์หน่วยสมรรถนะเพื่อการจัดคุณวุฒิวิชาชีพ</a:t>
            </a:r>
            <a:endParaRPr lang="th-TH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47359" y="6286520"/>
            <a:ext cx="740265" cy="28588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1628800"/>
            <a:ext cx="3312368" cy="3960440"/>
            <a:chOff x="107504" y="2127337"/>
            <a:chExt cx="3312368" cy="3960440"/>
          </a:xfrm>
        </p:grpSpPr>
        <p:sp>
          <p:nvSpPr>
            <p:cNvPr id="6" name="Rounded Rectangle 5"/>
            <p:cNvSpPr/>
            <p:nvPr/>
          </p:nvSpPr>
          <p:spPr>
            <a:xfrm>
              <a:off x="107504" y="2127337"/>
              <a:ext cx="3312368" cy="39604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343361"/>
              <a:ext cx="309634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th-TH" dirty="0" smtClean="0">
                  <a:solidFill>
                    <a:prstClr val="black"/>
                  </a:solidFill>
                </a:rPr>
                <a:t>พิจารณกรอบคุณวุฒิวิชาชีพ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นิยามทั่วไป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ระดับความรู้ที่ต้องใช้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ระดับทักษะที่ต้องใช้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ระดับคุณค่าผลผลิต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ระดับนวัตกรรมที่ได้รับ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ระดับการประยุกต์ใช้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ระดับความรับผิดชอบ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88124" y="1634319"/>
            <a:ext cx="3564396" cy="3960440"/>
            <a:chOff x="5688124" y="2132856"/>
            <a:chExt cx="3564396" cy="3960440"/>
          </a:xfrm>
        </p:grpSpPr>
        <p:sp>
          <p:nvSpPr>
            <p:cNvPr id="12" name="Rounded Rectangle 11"/>
            <p:cNvSpPr/>
            <p:nvPr/>
          </p:nvSpPr>
          <p:spPr>
            <a:xfrm>
              <a:off x="5688124" y="2132856"/>
              <a:ext cx="3312368" cy="39604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7894" y="2343361"/>
              <a:ext cx="345462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th-TH" dirty="0" smtClean="0">
                  <a:solidFill>
                    <a:prstClr val="black"/>
                  </a:solidFill>
                </a:rPr>
                <a:t>พิจารณหน่วยสมรรถนะ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ผลลัพธ์/ผลผลิต 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คำอธิบายหน่วยสมรรถนะ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เกณฑ์การปฏิบัติงาน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ความรู้ที่ต้องมี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ทักษะที่ต้องมี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ขอบเขตที่กำหนด/เงื่อนไข</a:t>
              </a:r>
            </a:p>
            <a:p>
              <a:pPr marL="457200" indent="-457200">
                <a:buClr>
                  <a:prstClr val="black"/>
                </a:buClr>
                <a:buFont typeface="Wingdings" pitchFamily="2" charset="2"/>
                <a:buChar char="Ø"/>
              </a:pPr>
              <a:r>
                <a:rPr lang="th-TH" dirty="0" smtClean="0">
                  <a:solidFill>
                    <a:prstClr val="black"/>
                  </a:solidFill>
                </a:rPr>
                <a:t>คุณลักษณะที่พึงประสงค์</a:t>
              </a:r>
            </a:p>
          </p:txBody>
        </p:sp>
      </p:grpSp>
      <p:sp>
        <p:nvSpPr>
          <p:cNvPr id="8" name="Left-Right Arrow Callout 7"/>
          <p:cNvSpPr/>
          <p:nvPr/>
        </p:nvSpPr>
        <p:spPr>
          <a:xfrm>
            <a:off x="3419872" y="2858455"/>
            <a:ext cx="2268252" cy="1296144"/>
          </a:xfrm>
          <a:prstGeom prst="leftRightArrowCallout">
            <a:avLst>
              <a:gd name="adj1" fmla="val 25000"/>
              <a:gd name="adj2" fmla="val 20521"/>
              <a:gd name="adj3" fmla="val 11562"/>
              <a:gd name="adj4" fmla="val 57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None/>
            </a:pPr>
            <a:r>
              <a:rPr lang="th-TH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ดูความสอดคล้อง</a:t>
            </a:r>
            <a:endParaRPr lang="th-TH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5" y="5661248"/>
            <a:ext cx="6658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ประชุมเชิงปฏิบัติการเพื่อระดมสมอง ลงความเห็น และสรุปผล</a:t>
            </a:r>
          </a:p>
          <a:p>
            <a:pPr algn="ctr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(เทคนิคเดลฟาย)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13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>
                <a:solidFill>
                  <a:prstClr val="white"/>
                </a:solidFill>
              </a:endParaRPr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</a:endParaRPr>
            </a:p>
          </p:txBody>
        </p:sp>
      </p:grpSp>
      <p:sp>
        <p:nvSpPr>
          <p:cNvPr id="717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CC6652C2-360E-40E2-AE77-8AFC861A47CD}" type="slidenum">
              <a:rPr lang="en-US" sz="2400" b="0" smtClean="0">
                <a:solidFill>
                  <a:prstClr val="white"/>
                </a:solidFill>
                <a:latin typeface="Calibri" pitchFamily="34" charset="0"/>
                <a:cs typeface="Cordia New" pitchFamily="34" charset="-34"/>
              </a:rPr>
              <a:pPr eaLnBrk="1" hangingPunct="1"/>
              <a:t>9</a:t>
            </a:fld>
            <a:endParaRPr lang="th-TH" sz="2400" b="0" smtClean="0">
              <a:solidFill>
                <a:prstClr val="white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1417639" y="355600"/>
            <a:ext cx="6970786" cy="769938"/>
          </a:xfrm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ระบบคุณวุฒิวิชาชีพ</a:t>
            </a: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161925" y="1658938"/>
            <a:ext cx="88026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thaiDist">
              <a:buFont typeface="Arial" pitchFamily="34" charset="0"/>
              <a:buNone/>
            </a:pPr>
            <a:r>
              <a:rPr lang="th-TH" sz="3600" dirty="0">
                <a:solidFill>
                  <a:prstClr val="black"/>
                </a:solidFill>
              </a:rPr>
              <a:t>ระบบคุณวุฒิ</a:t>
            </a:r>
            <a:r>
              <a:rPr lang="th-TH" sz="3600" dirty="0" smtClean="0">
                <a:solidFill>
                  <a:prstClr val="black"/>
                </a:solidFill>
              </a:rPr>
              <a:t>วิชาชีพ มี</a:t>
            </a:r>
            <a:r>
              <a:rPr lang="th-TH" sz="3600" dirty="0">
                <a:solidFill>
                  <a:prstClr val="black"/>
                </a:solidFill>
              </a:rPr>
              <a:t>จุดมุ่งหมายใน</a:t>
            </a:r>
            <a:r>
              <a:rPr lang="th-TH" sz="3600" dirty="0" smtClean="0">
                <a:solidFill>
                  <a:prstClr val="black"/>
                </a:solidFill>
              </a:rPr>
              <a:t>การ</a:t>
            </a:r>
            <a:r>
              <a:rPr lang="th-TH" sz="3600" u="sng" dirty="0" smtClean="0">
                <a:solidFill>
                  <a:prstClr val="black"/>
                </a:solidFill>
              </a:rPr>
              <a:t>เชื่อมโยง</a:t>
            </a:r>
            <a:r>
              <a:rPr lang="th-TH" sz="3600" dirty="0" smtClean="0">
                <a:solidFill>
                  <a:prstClr val="black"/>
                </a:solidFill>
              </a:rPr>
              <a:t>การพัฒนากำลังจาก</a:t>
            </a:r>
            <a:r>
              <a:rPr lang="th-TH" sz="3600" u="sng" dirty="0" smtClean="0">
                <a:solidFill>
                  <a:prstClr val="black"/>
                </a:solidFill>
              </a:rPr>
              <a:t>ภาคผู้ใช้กำลังคนสู่ภาคผู้ผลิตกำลังคน</a:t>
            </a:r>
            <a:r>
              <a:rPr lang="th-TH" sz="3600" dirty="0" smtClean="0">
                <a:solidFill>
                  <a:prstClr val="black"/>
                </a:solidFill>
              </a:rPr>
              <a:t> และให้การ</a:t>
            </a:r>
            <a:r>
              <a:rPr lang="th-TH" sz="3600" u="sng" dirty="0" smtClean="0">
                <a:solidFill>
                  <a:prstClr val="black"/>
                </a:solidFill>
              </a:rPr>
              <a:t>รับรองสมรรถนะวิชาชีพของ</a:t>
            </a:r>
            <a:r>
              <a:rPr lang="th-TH" sz="3600" u="sng" dirty="0">
                <a:solidFill>
                  <a:prstClr val="black"/>
                </a:solidFill>
              </a:rPr>
              <a:t>กำลังคน</a:t>
            </a:r>
            <a:r>
              <a:rPr lang="th-TH" sz="3600" dirty="0">
                <a:solidFill>
                  <a:prstClr val="black"/>
                </a:solidFill>
              </a:rPr>
              <a:t>ที่มีสมรรถนะตาม</a:t>
            </a:r>
            <a:r>
              <a:rPr lang="th-TH" sz="3600" u="sng" dirty="0">
                <a:solidFill>
                  <a:prstClr val="black"/>
                </a:solidFill>
              </a:rPr>
              <a:t>มาตรฐาน</a:t>
            </a:r>
            <a:r>
              <a:rPr lang="th-TH" sz="3600" u="sng" dirty="0" smtClean="0">
                <a:solidFill>
                  <a:prstClr val="black"/>
                </a:solidFill>
              </a:rPr>
              <a:t>อาชีพ</a:t>
            </a:r>
            <a:r>
              <a:rPr lang="th-TH" sz="3600" dirty="0" smtClean="0">
                <a:solidFill>
                  <a:prstClr val="black"/>
                </a:solidFill>
              </a:rPr>
              <a:t> ตอบสนอง</a:t>
            </a:r>
            <a:r>
              <a:rPr lang="th-TH" sz="3600" dirty="0">
                <a:solidFill>
                  <a:prstClr val="black"/>
                </a:solidFill>
              </a:rPr>
              <a:t>ความต้องการของภาคธุรกิจและอุตสาหกรรม เป็นกลไกให้บุคคลได้รับการยอมรับในความสามารถ และ</a:t>
            </a:r>
            <a:r>
              <a:rPr lang="th-TH" sz="3600" u="sng" dirty="0">
                <a:solidFill>
                  <a:prstClr val="black"/>
                </a:solidFill>
              </a:rPr>
              <a:t>ได้รับคุณวุฒิวิชาชีพ</a:t>
            </a:r>
            <a:r>
              <a:rPr lang="th-TH" sz="3600" dirty="0">
                <a:solidFill>
                  <a:prstClr val="black"/>
                </a:solidFill>
              </a:rPr>
              <a:t>ที่สอดคล้องกับ</a:t>
            </a:r>
            <a:r>
              <a:rPr lang="th-TH" sz="3600" dirty="0" smtClean="0">
                <a:solidFill>
                  <a:prstClr val="black"/>
                </a:solidFill>
              </a:rPr>
              <a:t>สมรรถนะวิชาชีพ </a:t>
            </a:r>
            <a:r>
              <a:rPr lang="th-TH" sz="3600" dirty="0">
                <a:solidFill>
                  <a:prstClr val="black"/>
                </a:solidFill>
              </a:rPr>
              <a:t>ประสบ</a:t>
            </a:r>
            <a:r>
              <a:rPr lang="th-TH" sz="3600" dirty="0" smtClean="0">
                <a:solidFill>
                  <a:prstClr val="black"/>
                </a:solidFill>
              </a:rPr>
              <a:t>การณ์วิชาชีพ </a:t>
            </a:r>
            <a:endParaRPr lang="th-TH" sz="3600" dirty="0">
              <a:solidFill>
                <a:prstClr val="black"/>
              </a:solidFill>
            </a:endParaRPr>
          </a:p>
        </p:txBody>
      </p:sp>
      <p:pic>
        <p:nvPicPr>
          <p:cNvPr id="7175" name="Picture 3" descr="TPQI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3975"/>
            <a:ext cx="1209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487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90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Qualification of Vocational Competence 1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73545"/>
              </p:ext>
            </p:extLst>
          </p:nvPr>
        </p:nvGraphicFramePr>
        <p:xfrm>
          <a:off x="251520" y="1412776"/>
          <a:ext cx="8712968" cy="400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14"/>
                <a:gridCol w="1253664"/>
                <a:gridCol w="3008795"/>
                <a:gridCol w="3008795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หน่วยสมรรถนะที่สอดคล้อง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299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Basic Skilled</a:t>
                      </a: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personnel/worker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ผู้ปฏิบัติงานที่ใช้ทักษะเบื้องต้น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มีทักษะในการปฏิบัติงานประจำขั้นพื้นฐานทั่วไป สามารถแก้ปัญหาพื้นฐานในการปฏิบัติงานได้อย่างจำกัด โดยมีการควบคุมดูแลอย่างใกล้ชิด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562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91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Qualification of Vocational Competence </a:t>
              </a:r>
              <a:r>
                <a:rPr lang="en-US" sz="1800" dirty="0" smtClean="0">
                  <a:solidFill>
                    <a:prstClr val="black"/>
                  </a:solidFill>
                </a:rPr>
                <a:t>2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445935"/>
              </p:ext>
            </p:extLst>
          </p:nvPr>
        </p:nvGraphicFramePr>
        <p:xfrm>
          <a:off x="251520" y="1412776"/>
          <a:ext cx="8712968" cy="400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14"/>
                <a:gridCol w="1253664"/>
                <a:gridCol w="3008795"/>
                <a:gridCol w="3008795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หน่วยสมรรถนะที่สอดคล้อง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299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Semi-Skilled</a:t>
                      </a: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personnel /worker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ผู้ปฏิบัติงานที่ใช้ทักษะอาชีพ ระดับกึ่งฝีมือ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มีทักษะกึ่งฝีมือในการปฏิบัติงานที่ถูกกำหนดไว้แล้ว สามารถแก้ปัญหาพื้นฐานที่พบเป็นประจำ โดยประยุกต์ใช้ทฤษฎี เครื่องมือและข้อมูลพื้นฐานภายใต้การควบคุมแนะแนวของผู้บังคับบัญชา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184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92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Diploma Qualification </a:t>
              </a:r>
              <a:r>
                <a:rPr lang="en-US" sz="1800" dirty="0">
                  <a:solidFill>
                    <a:prstClr val="black"/>
                  </a:solidFill>
                </a:rPr>
                <a:t>of Vocational Competence </a:t>
              </a:r>
              <a:r>
                <a:rPr lang="en-US" sz="1800" dirty="0" smtClean="0">
                  <a:solidFill>
                    <a:prstClr val="black"/>
                  </a:solidFill>
                </a:rPr>
                <a:t>3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83513"/>
              </p:ext>
            </p:extLst>
          </p:nvPr>
        </p:nvGraphicFramePr>
        <p:xfrm>
          <a:off x="251520" y="1412776"/>
          <a:ext cx="8712968" cy="400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14"/>
                <a:gridCol w="1253664"/>
                <a:gridCol w="3008795"/>
                <a:gridCol w="3008795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หน่วยสมรรถนะที่สอดคล้อง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299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Skilled personnel/worker</a:t>
                      </a:r>
                      <a:endParaRPr lang="en-US" sz="20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ผู้ปฏิบัติงาน</a:t>
                      </a:r>
                      <a:b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เฉพาะทาง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มีทักษะระดับฝีมือและเทคนิคในการปฎิบัติงาน กระบวนการคิดและปฏิบัติที่หลากหลาย สามารถแก้ปัญหาทางเทคนิคควบคู่กับการใช้คู่มือ และข้อมูลที่เกี่ยวข้องภายใต้การแนะแนวของผู้บังคับบัญชา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R="266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349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93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Advanced Diploma Qualification </a:t>
              </a:r>
              <a:r>
                <a:rPr lang="en-US" sz="1800" dirty="0">
                  <a:solidFill>
                    <a:prstClr val="black"/>
                  </a:solidFill>
                </a:rPr>
                <a:t>of Vocational Competence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67385"/>
              </p:ext>
            </p:extLst>
          </p:nvPr>
        </p:nvGraphicFramePr>
        <p:xfrm>
          <a:off x="251520" y="1412776"/>
          <a:ext cx="8712968" cy="532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14"/>
                <a:gridCol w="1253664"/>
                <a:gridCol w="3008795"/>
                <a:gridCol w="3008795"/>
              </a:tblGrid>
              <a:tr h="74135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หน่วยสมรรถนะที่สอดคล้อง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4538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supervisors, foremen, superintendents academically qualified workers, junior management,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ผู้เชี่ยวชาญในอาชีพระดับต้น</a:t>
                      </a:r>
                      <a:r>
                        <a:rPr lang="en-US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, </a:t>
                      </a: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ผู้บริหารระดับต้น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มีทักษะทางเทคนิคในการปฎิบัติงาน มีทักษะทางความคิดและปฏิบัติที่หลากหลาย ครอบคลุมการปฏิบัติงาน  หาข้อสรุปและการตัดสินใจแก้ปัญหาที่เกี่ยวข้องกับงานโดยใช้ทฤษฎีและเทคนิคอย่างอิสระด้วยตนเอง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14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94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Qualification </a:t>
              </a:r>
              <a:r>
                <a:rPr lang="en-US" sz="1800" dirty="0">
                  <a:solidFill>
                    <a:prstClr val="black"/>
                  </a:solidFill>
                </a:rPr>
                <a:t>of </a:t>
              </a:r>
              <a:r>
                <a:rPr lang="en-US" sz="1800" dirty="0" smtClean="0">
                  <a:solidFill>
                    <a:prstClr val="black"/>
                  </a:solidFill>
                </a:rPr>
                <a:t>Professional Competency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39277"/>
              </p:ext>
            </p:extLst>
          </p:nvPr>
        </p:nvGraphicFramePr>
        <p:xfrm>
          <a:off x="251520" y="1412776"/>
          <a:ext cx="8712968" cy="528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14"/>
                <a:gridCol w="1253664"/>
                <a:gridCol w="3008795"/>
                <a:gridCol w="3008795"/>
              </a:tblGrid>
              <a:tr h="7599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หน่วยสมรรถนะที่สอดคล้อง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4520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Professionaly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qualified, 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and mid-management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ผู้เชี่ยวชาญ</a:t>
                      </a: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ในอาชีพ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ผู้บริหาร </a:t>
                      </a: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ระดับกลาง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มีทักษะทางเทคนิคในการปฎิบัติงาน มีทักษะในการปฏิบัติงานที่ซับซ้อน มีส่วนร่วมในการวางแผน บริหารจัดการ และกำหนดนโยบายขององค์กรโดยใช้ทฤษฎีและเทคนิคในการแก้ปัญหาอย่างอิสระ สามารถพัฒนานวัตกรรมเทคโนโลยีใหม่ๆได้ สามารถใช้ภาษาต่างประเทศและเทคโนโลยีในการปฏิบัติงานและสามารถอบรมและฝึกฝนบุคคลอื่นได้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019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95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Qualification  of Higher </a:t>
              </a:r>
              <a:r>
                <a:rPr lang="en-US" sz="1800" dirty="0" smtClean="0">
                  <a:solidFill>
                    <a:prstClr val="black"/>
                  </a:solidFill>
                </a:rPr>
                <a:t>Professional Competency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57727"/>
              </p:ext>
            </p:extLst>
          </p:nvPr>
        </p:nvGraphicFramePr>
        <p:xfrm>
          <a:off x="251520" y="1338272"/>
          <a:ext cx="8712968" cy="523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14"/>
                <a:gridCol w="1253664"/>
                <a:gridCol w="3008795"/>
                <a:gridCol w="3008795"/>
              </a:tblGrid>
              <a:tr h="7633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หน่วยสมรรถนะที่สอดคล้อง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4470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Experienced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Specialists and Senior management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ผู้เชี่ยวชาญในอาชีพ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ผู้บริหารในอาชีพระดับสูง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มีทักษะในการบริหารจัดการ  วิเคราะห์และประเมินเพื่อแก้ไขปัญหาที่ซับซ้อนและที่ไม่สามารถคาดการณ์ได้อย่างเป็นระบบและมีประสิทธิภาพ โดยสามารถนำ</a:t>
                      </a:r>
                      <a:b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องค์ความรู้ และทักษะจากสาขาอาชีพอื่นๆที่มีความหลากหลายมาประยุกต์ใช้ได้ สามารถกำหนดนโยบายกลยุทธ์ขององค์กรโดยจัดสรรทรัพยากรที่มีอยู่อย่างมีประสิทธิภาพ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 marR="266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403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ามเหลี่ยมหน้าจั่ว 13"/>
          <p:cNvSpPr/>
          <p:nvPr/>
        </p:nvSpPr>
        <p:spPr bwMode="auto">
          <a:xfrm rot="5400000">
            <a:off x="7954952" y="6392863"/>
            <a:ext cx="479425" cy="12065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4102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D876E1F-D782-4394-AB54-F717D7B86E73}" type="slidenum">
              <a:rPr lang="th-TH" sz="2400" b="1" smtClean="0">
                <a:solidFill>
                  <a:prstClr val="black"/>
                </a:solidFill>
              </a:rPr>
              <a:pPr>
                <a:defRPr/>
              </a:pPr>
              <a:t>96</a:t>
            </a:fld>
            <a:endParaRPr lang="th-TH" sz="24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1763" y="332656"/>
            <a:ext cx="8647459" cy="576262"/>
            <a:chOff x="245021" y="5373688"/>
            <a:chExt cx="8647459" cy="576262"/>
          </a:xfrm>
        </p:grpSpPr>
        <p:sp>
          <p:nvSpPr>
            <p:cNvPr id="7" name="Rounded Rectangle 6"/>
            <p:cNvSpPr/>
            <p:nvPr/>
          </p:nvSpPr>
          <p:spPr>
            <a:xfrm>
              <a:off x="245021" y="5373688"/>
              <a:ext cx="1584325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th-TH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ระดับ </a:t>
              </a:r>
              <a:r>
                <a:rPr lang="en-US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051050" y="5373688"/>
              <a:ext cx="6841430" cy="576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en-US" sz="1800" dirty="0">
                  <a:solidFill>
                    <a:prstClr val="black"/>
                  </a:solidFill>
                </a:rPr>
                <a:t>National </a:t>
              </a:r>
              <a:r>
                <a:rPr lang="en-US" sz="1800" dirty="0" smtClean="0">
                  <a:solidFill>
                    <a:prstClr val="black"/>
                  </a:solidFill>
                </a:rPr>
                <a:t>Qualification </a:t>
              </a:r>
              <a:r>
                <a:rPr lang="en-US" sz="1800" dirty="0">
                  <a:solidFill>
                    <a:prstClr val="black"/>
                  </a:solidFill>
                </a:rPr>
                <a:t>of </a:t>
              </a:r>
              <a:r>
                <a:rPr lang="en-US" sz="1800" dirty="0" err="1" smtClean="0">
                  <a:solidFill>
                    <a:prstClr val="black"/>
                  </a:solidFill>
                </a:rPr>
                <a:t>Advenced</a:t>
              </a:r>
              <a:r>
                <a:rPr lang="en-US" sz="1800" dirty="0" smtClean="0">
                  <a:solidFill>
                    <a:prstClr val="black"/>
                  </a:solidFill>
                </a:rPr>
                <a:t> Professional Competency </a:t>
              </a: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65688"/>
              </p:ext>
            </p:extLst>
          </p:nvPr>
        </p:nvGraphicFramePr>
        <p:xfrm>
          <a:off x="251520" y="1412776"/>
          <a:ext cx="8712968" cy="4982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14"/>
                <a:gridCol w="1253664"/>
                <a:gridCol w="3008795"/>
                <a:gridCol w="3008795"/>
              </a:tblGrid>
              <a:tr h="1008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คำจำกัดความ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คำอธิบายเบื้องต้น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หน่วยสมรรถนะที่สอดคล้อง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  <a:tr h="299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Top management, Novel &amp; Original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ผู้เชี่ยวชาญในอาชีพระดับพิเศษ ผู้บริหารอาวุโสระดับสูง</a:t>
                      </a: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R="26670"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มีทักษะที่เป็นเลิศในการพัฒนาการบริหารจัดการองค์กร  ระบบและนวัตกรรมการทำงาน และบุคลากรอย่างต่อเนื่อง ตลอดจนสามารถสังเคราะห์ และประเมินเพื่อแก้ไขวิกฤตปัญหาขององค์กร กำหนดทิศทางและอนาคตและเปลี่ยนวัฒนธรรมขององค์กรได้ อย่างเป็นที่ยอมรับทั้งในระดับประเทศและนานาชาติ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marR="266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601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>
                <a:solidFill>
                  <a:prstClr val="white"/>
                </a:solidFill>
              </a:endParaRPr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11270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51B58F90-68B3-4424-9A5F-6FD27C5D9DC7}" type="slidenum">
              <a:rPr lang="en-US" sz="2400" b="0" smtClean="0">
                <a:solidFill>
                  <a:prstClr val="white"/>
                </a:solidFill>
                <a:latin typeface="Calibri" pitchFamily="34" charset="0"/>
                <a:cs typeface="Cordia New" pitchFamily="34" charset="-34"/>
              </a:rPr>
              <a:pPr eaLnBrk="1" hangingPunct="1"/>
              <a:t>97</a:t>
            </a:fld>
            <a:endParaRPr lang="th-TH" sz="2400" b="0" smtClean="0">
              <a:solidFill>
                <a:prstClr val="white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6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ชื่อเรื่อง 1"/>
          <p:cNvSpPr txBox="1">
            <a:spLocks/>
          </p:cNvSpPr>
          <p:nvPr/>
        </p:nvSpPr>
        <p:spPr bwMode="auto">
          <a:xfrm>
            <a:off x="1403648" y="260648"/>
            <a:ext cx="7423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charset="0"/>
                <a:ea typeface="MS PGothic" pitchFamily="34" charset="-128"/>
                <a:cs typeface="Angsana New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การจัดคุณวุฒิวิชาชีพตามสมรรถนะวิชาชีพ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705649"/>
            <a:ext cx="3384376" cy="4942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761" y="2086120"/>
            <a:ext cx="30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คุณวุฒิวิชาชีพ...สาขา...ชั้น...</a:t>
            </a:r>
            <a:endParaRPr lang="th-TH" sz="2000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2" y="1801162"/>
            <a:ext cx="60325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761" y="2633133"/>
            <a:ext cx="291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1800" dirty="0" smtClean="0"/>
              <a:t>ให้ไว้เพื่อรับรองว่า...... มีความสามารถ......</a:t>
            </a:r>
          </a:p>
          <a:p>
            <a:pPr>
              <a:buFont typeface="Arial" pitchFamily="34" charset="0"/>
              <a:buNone/>
            </a:pPr>
            <a:r>
              <a:rPr lang="th-TH" sz="1800" dirty="0" smtClean="0"/>
              <a:t>ตามมาตรฐานอาชีพ....</a:t>
            </a:r>
            <a:endParaRPr lang="th-TH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421244" y="3892913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421244" y="4324961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1244" y="4757009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417081" y="5189130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8" name="Rectangle 7"/>
          <p:cNvSpPr/>
          <p:nvPr/>
        </p:nvSpPr>
        <p:spPr>
          <a:xfrm>
            <a:off x="4254798" y="1705649"/>
            <a:ext cx="48892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</a:rPr>
              <a:t> คุณลักษณะ</a:t>
            </a:r>
            <a:r>
              <a:rPr lang="th-TH" dirty="0">
                <a:solidFill>
                  <a:prstClr val="black"/>
                </a:solidFill>
              </a:rPr>
              <a:t>ของผลการเรียนรู้ (</a:t>
            </a:r>
            <a:r>
              <a:rPr lang="en-US" dirty="0">
                <a:solidFill>
                  <a:prstClr val="black"/>
                </a:solidFill>
              </a:rPr>
              <a:t>Characteristics of Outcomes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คือ ลักษณะที่พึงประสงค์</a:t>
            </a:r>
            <a:r>
              <a:rPr lang="th-TH" dirty="0" smtClean="0">
                <a:solidFill>
                  <a:prstClr val="black"/>
                </a:solidFill>
              </a:rPr>
              <a:t>ของบุคคล               ในการประกอบอาชีพ ตามคุณวุฒิวิชาชีพ สำหรับ</a:t>
            </a:r>
            <a:r>
              <a:rPr lang="th-TH" dirty="0" smtClean="0">
                <a:solidFill>
                  <a:prstClr val="black"/>
                </a:solidFill>
              </a:rPr>
              <a:t>ผู้ที่มีสมรรถนะตามมาตรฐานอาชีพ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4798" y="4149080"/>
            <a:ext cx="48892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solidFill>
                  <a:prstClr val="black"/>
                </a:solidFill>
              </a:rPr>
              <a:t> การ</a:t>
            </a:r>
            <a:r>
              <a:rPr lang="th-TH" dirty="0">
                <a:solidFill>
                  <a:prstClr val="black"/>
                </a:solidFill>
              </a:rPr>
              <a:t>เลื่อนระดับคุณวุฒิวิชาชีพ </a:t>
            </a:r>
            <a:endParaRPr lang="th-TH" dirty="0" smtClean="0">
              <a:solidFill>
                <a:prstClr val="black"/>
              </a:solidFill>
            </a:endParaRPr>
          </a:p>
          <a:p>
            <a:pPr algn="thaiDist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Qualification Pathways) </a:t>
            </a:r>
            <a:endParaRPr lang="en-US" dirty="0" smtClean="0">
              <a:solidFill>
                <a:prstClr val="black"/>
              </a:solidFill>
            </a:endParaRPr>
          </a:p>
          <a:p>
            <a:pPr algn="thaiDist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คือ คุณสมบัติ เงื่อนไข และข้อกำหนด สำหรับผู้ที่จะขอเข้ารับการรับรองหรือประเมินสมรรถนะวิชาชีพ เพื่อให้ได้รับคุณวุฒิวิชาชีพนี้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57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>
                <a:solidFill>
                  <a:prstClr val="white"/>
                </a:solidFill>
              </a:endParaRPr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11270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51B58F90-68B3-4424-9A5F-6FD27C5D9DC7}" type="slidenum">
              <a:rPr lang="en-US" sz="2400" b="0" smtClean="0">
                <a:solidFill>
                  <a:prstClr val="white"/>
                </a:solidFill>
                <a:latin typeface="Calibri" pitchFamily="34" charset="0"/>
                <a:cs typeface="Cordia New" pitchFamily="34" charset="-34"/>
              </a:rPr>
              <a:pPr eaLnBrk="1" hangingPunct="1"/>
              <a:t>98</a:t>
            </a:fld>
            <a:endParaRPr lang="th-TH" sz="2400" b="0" smtClean="0">
              <a:solidFill>
                <a:prstClr val="white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6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ชื่อเรื่อง 1"/>
          <p:cNvSpPr txBox="1">
            <a:spLocks/>
          </p:cNvSpPr>
          <p:nvPr/>
        </p:nvSpPr>
        <p:spPr bwMode="auto">
          <a:xfrm>
            <a:off x="1403648" y="260648"/>
            <a:ext cx="7423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charset="0"/>
                <a:ea typeface="MS PGothic" pitchFamily="34" charset="-128"/>
                <a:cs typeface="Angsana New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การจัดคุณวุฒิวิชาชีพตามสมรรถนะวิชาชีพ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705649"/>
            <a:ext cx="3384376" cy="4942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761" y="2086120"/>
            <a:ext cx="30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คุณวุฒิวิชาชีพ...สาขา...ชั้น...</a:t>
            </a:r>
            <a:endParaRPr lang="th-TH" sz="2000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2" y="1801162"/>
            <a:ext cx="60325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761" y="2633133"/>
            <a:ext cx="291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1800" dirty="0" smtClean="0"/>
              <a:t>ให้ไว้เพื่อรับรองว่า...... มีความสามารถ......</a:t>
            </a:r>
          </a:p>
          <a:p>
            <a:pPr>
              <a:buFont typeface="Arial" pitchFamily="34" charset="0"/>
              <a:buNone/>
            </a:pPr>
            <a:r>
              <a:rPr lang="th-TH" sz="1800" dirty="0" smtClean="0"/>
              <a:t>ตามมาตรฐานอาชีพ....</a:t>
            </a:r>
            <a:endParaRPr lang="th-TH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421244" y="3892913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421244" y="4324961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1244" y="4757009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417081" y="5189130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8" name="Rectangle 7"/>
          <p:cNvSpPr/>
          <p:nvPr/>
        </p:nvSpPr>
        <p:spPr>
          <a:xfrm>
            <a:off x="4254798" y="1705649"/>
            <a:ext cx="48892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prstClr val="black"/>
                </a:solidFill>
              </a:rPr>
              <a:t> </a:t>
            </a:r>
            <a:r>
              <a:rPr lang="th-TH" dirty="0" smtClean="0">
                <a:solidFill>
                  <a:prstClr val="black"/>
                </a:solidFill>
              </a:rPr>
              <a:t>หน่วยสมรรถนะที่ต้องประเมิน </a:t>
            </a:r>
          </a:p>
          <a:p>
            <a:pPr>
              <a:buNone/>
            </a:pPr>
            <a:r>
              <a:rPr lang="th-TH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Unit of Competence)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คือ </a:t>
            </a:r>
            <a:r>
              <a:rPr lang="th-TH" dirty="0" smtClean="0">
                <a:solidFill>
                  <a:prstClr val="black"/>
                </a:solidFill>
              </a:rPr>
              <a:t>หน่วยสมรรถนะที่ต้องประเมิน เพื่อตัดสินในการรับรองในคุณวุฒิวิชาชีพนั้น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4798" y="3906054"/>
            <a:ext cx="48892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solidFill>
                  <a:prstClr val="black"/>
                </a:solidFill>
              </a:rPr>
              <a:t> </a:t>
            </a:r>
            <a:r>
              <a:rPr lang="th-TH" dirty="0" smtClean="0">
                <a:solidFill>
                  <a:prstClr val="black"/>
                </a:solidFill>
              </a:rPr>
              <a:t>คุณลักษณะและทักษะในการจ้างงาน </a:t>
            </a:r>
            <a:endParaRPr lang="th-TH" dirty="0" smtClean="0">
              <a:solidFill>
                <a:prstClr val="black"/>
              </a:solidFill>
            </a:endParaRPr>
          </a:p>
          <a:p>
            <a:pPr algn="thaiDist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Employability Skills &amp; </a:t>
            </a:r>
            <a:r>
              <a:rPr lang="en-US" dirty="0" err="1" smtClean="0">
                <a:solidFill>
                  <a:prstClr val="black"/>
                </a:solidFill>
              </a:rPr>
              <a:t>Attibuted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endParaRPr lang="en-US" dirty="0" smtClean="0">
              <a:solidFill>
                <a:prstClr val="black"/>
              </a:solidFill>
            </a:endParaRPr>
          </a:p>
          <a:p>
            <a:pPr algn="thaiDist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คือ </a:t>
            </a:r>
            <a:r>
              <a:rPr lang="th-TH" dirty="0" smtClean="0">
                <a:solidFill>
                  <a:prstClr val="black"/>
                </a:solidFill>
              </a:rPr>
              <a:t>คุณลักษณะ และทักษะ ที่ผู้ประกอบการให้ความสำคัญ และมีความจำเป็นในการทำงานในสถานประกอบการ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22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กลุ่ม 14"/>
          <p:cNvGrpSpPr>
            <a:grpSpLocks/>
          </p:cNvGrpSpPr>
          <p:nvPr/>
        </p:nvGrpSpPr>
        <p:grpSpPr bwMode="auto">
          <a:xfrm>
            <a:off x="8134350" y="6213475"/>
            <a:ext cx="1009650" cy="479425"/>
            <a:chOff x="8134133" y="6142731"/>
            <a:chExt cx="1009867" cy="478387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8143660" y="6215598"/>
              <a:ext cx="1000340" cy="3564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>
                <a:solidFill>
                  <a:prstClr val="white"/>
                </a:solidFill>
              </a:endParaRPr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7955277" y="6321587"/>
              <a:ext cx="478387" cy="12067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Tx/>
                <a:buFontTx/>
                <a:buNone/>
                <a:defRPr/>
              </a:pPr>
              <a:endParaRPr lang="th-TH" b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" name="รูปภาพ 3" descr="Logo_TPQ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735391" y="6286520"/>
            <a:ext cx="740265" cy="285882"/>
          </a:xfrm>
          <a:prstGeom prst="rect">
            <a:avLst/>
          </a:prstGeom>
        </p:spPr>
      </p:pic>
      <p:sp>
        <p:nvSpPr>
          <p:cNvPr id="11270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xfrm>
            <a:off x="7786688" y="6237288"/>
            <a:ext cx="900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2pPr>
            <a:lvl3pPr marL="11430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3pPr>
            <a:lvl4pPr marL="16002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4pPr>
            <a:lvl5pPr marL="2057400" indent="-228600" eaLnBrk="0" hangingPunct="0"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C0000"/>
              </a:buClr>
              <a:buFont typeface="Arial" pitchFamily="34" charset="0"/>
              <a:buChar char="•"/>
              <a:defRPr sz="2800" b="1">
                <a:solidFill>
                  <a:srgbClr val="595959"/>
                </a:solidFill>
                <a:latin typeface="TH SarabunPSK" pitchFamily="34" charset="-34"/>
                <a:cs typeface="TH SarabunPSK" pitchFamily="34" charset="-34"/>
              </a:defRPr>
            </a:lvl9pPr>
          </a:lstStyle>
          <a:p>
            <a:pPr eaLnBrk="1" hangingPunct="1"/>
            <a:fld id="{51B58F90-68B3-4424-9A5F-6FD27C5D9DC7}" type="slidenum">
              <a:rPr lang="en-US" sz="2400" b="0" smtClean="0">
                <a:solidFill>
                  <a:prstClr val="white"/>
                </a:solidFill>
                <a:latin typeface="Calibri" pitchFamily="34" charset="0"/>
                <a:cs typeface="Cordia New" pitchFamily="34" charset="-34"/>
              </a:rPr>
              <a:pPr eaLnBrk="1" hangingPunct="1"/>
              <a:t>99</a:t>
            </a:fld>
            <a:endParaRPr lang="th-TH" sz="2400" b="0" smtClean="0">
              <a:solidFill>
                <a:prstClr val="white"/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6" y="144463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ชื่อเรื่อง 1"/>
          <p:cNvSpPr txBox="1">
            <a:spLocks/>
          </p:cNvSpPr>
          <p:nvPr/>
        </p:nvSpPr>
        <p:spPr bwMode="auto">
          <a:xfrm>
            <a:off x="1403648" y="260648"/>
            <a:ext cx="7423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Calibri" charset="0"/>
                <a:ea typeface="MS PGothic" pitchFamily="34" charset="-128"/>
                <a:cs typeface="Angsana New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th-TH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การจัดคุณวุฒิวิชาชีพตามสมรรถนะวิชาชีพ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705649"/>
            <a:ext cx="3384376" cy="4942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761" y="2086120"/>
            <a:ext cx="30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คุณวุฒิวิชาชีพ...สาขา...ชั้น...</a:t>
            </a:r>
            <a:endParaRPr lang="th-TH" sz="2000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32" y="1801162"/>
            <a:ext cx="60325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761" y="2633133"/>
            <a:ext cx="291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1800" dirty="0" smtClean="0"/>
              <a:t>ให้ไว้เพื่อรับรองว่า...... มีความสามารถ......</a:t>
            </a:r>
          </a:p>
          <a:p>
            <a:pPr>
              <a:buFont typeface="Arial" pitchFamily="34" charset="0"/>
              <a:buNone/>
            </a:pPr>
            <a:r>
              <a:rPr lang="th-TH" sz="1800" dirty="0" smtClean="0"/>
              <a:t>ตามมาตรฐานอาชีพ....</a:t>
            </a:r>
            <a:endParaRPr lang="th-TH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421244" y="3892913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421244" y="4324961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1244" y="4757009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417081" y="5189130"/>
            <a:ext cx="1512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000" dirty="0" smtClean="0"/>
              <a:t>หน่วยสมรรถนะ ...</a:t>
            </a:r>
            <a:endParaRPr lang="th-TH" sz="2000" dirty="0"/>
          </a:p>
        </p:txBody>
      </p:sp>
      <p:sp>
        <p:nvSpPr>
          <p:cNvPr id="19" name="Rectangle 18"/>
          <p:cNvSpPr/>
          <p:nvPr/>
        </p:nvSpPr>
        <p:spPr>
          <a:xfrm>
            <a:off x="4067944" y="1484784"/>
            <a:ext cx="5076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solidFill>
                  <a:prstClr val="black"/>
                </a:solidFill>
              </a:rPr>
              <a:t> </a:t>
            </a:r>
            <a:r>
              <a:rPr lang="th-TH" dirty="0" smtClean="0">
                <a:solidFill>
                  <a:prstClr val="black"/>
                </a:solidFill>
              </a:rPr>
              <a:t>คุณลักษณะและทักษะในการจ้างงาน </a:t>
            </a:r>
            <a:endParaRPr lang="th-TH" dirty="0" smtClean="0">
              <a:solidFill>
                <a:prstClr val="black"/>
              </a:solidFill>
            </a:endParaRPr>
          </a:p>
          <a:p>
            <a:pPr algn="thaiDist">
              <a:buFont typeface="Arial" pitchFamily="34" charset="0"/>
              <a:buNone/>
            </a:pPr>
            <a:r>
              <a:rPr lang="th-TH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Employability Skills &amp; Attributed) </a:t>
            </a:r>
          </a:p>
          <a:p>
            <a:pPr marL="514350" indent="-514350" algn="thaiDist">
              <a:buFont typeface="Arial" pitchFamily="34" charset="0"/>
              <a:buAutoNum type="arabicPeriod"/>
            </a:pPr>
            <a:r>
              <a:rPr lang="th-TH" dirty="0" smtClean="0">
                <a:solidFill>
                  <a:prstClr val="black"/>
                </a:solidFill>
              </a:rPr>
              <a:t>พิจารณาตามกรอบคุณวุฒิแห่งชาติ </a:t>
            </a:r>
            <a:r>
              <a:rPr lang="en-US" dirty="0" smtClean="0">
                <a:solidFill>
                  <a:prstClr val="black"/>
                </a:solidFill>
              </a:rPr>
              <a:t>(NQF)</a:t>
            </a:r>
          </a:p>
          <a:p>
            <a:pPr marL="514350" indent="-514350" algn="thaiDist">
              <a:buFont typeface="Arial" pitchFamily="34" charset="0"/>
              <a:buAutoNum type="arabicPeriod"/>
            </a:pPr>
            <a:r>
              <a:rPr lang="th-TH" dirty="0" smtClean="0">
                <a:solidFill>
                  <a:prstClr val="black"/>
                </a:solidFill>
              </a:rPr>
              <a:t>พิจารณาตามหลักของสภานายจ้าง </a:t>
            </a:r>
            <a:r>
              <a:rPr lang="en-US" dirty="0" smtClean="0">
                <a:solidFill>
                  <a:prstClr val="black"/>
                </a:solidFill>
              </a:rPr>
              <a:t>(ECON)</a:t>
            </a:r>
          </a:p>
          <a:p>
            <a:pPr algn="thaiDist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th-TH" dirty="0" smtClean="0">
                <a:solidFill>
                  <a:prstClr val="black"/>
                </a:solidFill>
              </a:rPr>
              <a:t>- </a:t>
            </a:r>
            <a:r>
              <a:rPr lang="en-US" dirty="0" smtClean="0">
                <a:solidFill>
                  <a:prstClr val="black"/>
                </a:solidFill>
              </a:rPr>
              <a:t>Communication</a:t>
            </a:r>
          </a:p>
          <a:p>
            <a:pPr algn="thaiDist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Teamwork</a:t>
            </a:r>
          </a:p>
          <a:p>
            <a:pPr algn="thaiDist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Problem solving</a:t>
            </a:r>
          </a:p>
          <a:p>
            <a:pPr algn="thaiDist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Technology</a:t>
            </a:r>
          </a:p>
          <a:p>
            <a:pPr algn="thaiDist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Self Management</a:t>
            </a:r>
          </a:p>
          <a:p>
            <a:pPr algn="thaiDist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Learning</a:t>
            </a:r>
          </a:p>
          <a:p>
            <a:pPr algn="thaiDist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Initiative and Enterprise</a:t>
            </a:r>
          </a:p>
          <a:p>
            <a:pPr algn="thaiDist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 Planning and </a:t>
            </a:r>
            <a:r>
              <a:rPr lang="en-US" dirty="0" err="1" smtClean="0">
                <a:solidFill>
                  <a:prstClr val="black"/>
                </a:solidFill>
              </a:rPr>
              <a:t>Organising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22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3927</TotalTime>
  <Words>10084</Words>
  <Application>Microsoft Office PowerPoint</Application>
  <PresentationFormat>On-screen Show (4:3)</PresentationFormat>
  <Paragraphs>1173</Paragraphs>
  <Slides>100</Slides>
  <Notes>97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ชุดรูปแบบของ Office</vt:lpstr>
      <vt:lpstr>Office Theme</vt:lpstr>
      <vt:lpstr>10_Office Theme</vt:lpstr>
      <vt:lpstr>5_ชุดรูปแบบของ Office</vt:lpstr>
      <vt:lpstr>11_Office Theme</vt:lpstr>
      <vt:lpstr>THAILAND PROFESSIONAL QUALIFICATION INSTITUTE (Public Organization)</vt:lpstr>
      <vt:lpstr>PowerPoint Presentation</vt:lpstr>
      <vt:lpstr>ความเป็นมาของสถาบันคุณวุฒิวิชาชีพ</vt:lpstr>
      <vt:lpstr>ความสัมพันธ์ระหว่างมาตรฐานอาชีพ กับ การพัฒนาขีดความสามารถในการแข่งขันของประเทศ</vt:lpstr>
      <vt:lpstr>ความสัมพันธ์ระหว่างมาตรฐานอาชีพ กับ การพัฒนาขีดความสามารถในการแข่งขันของประเทศ</vt:lpstr>
      <vt:lpstr>พ.ร.ฏ.จัดตั้งสถาบันคุณวุฒิวิชาชีพ พ.ศ.2554 </vt:lpstr>
      <vt:lpstr>PowerPoint Presentation</vt:lpstr>
      <vt:lpstr>วิสัยทัศน์</vt:lpstr>
      <vt:lpstr>ระบบคุณวุฒิวิชาชีพ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เครื่องมือประเมิน 11 แบบ ที่แนะนำ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 PROFESSIONAL QUALIFICATION I</dc:title>
  <dc:creator>Beau monde</dc:creator>
  <cp:lastModifiedBy>banchert</cp:lastModifiedBy>
  <cp:revision>329</cp:revision>
  <cp:lastPrinted>2013-08-06T10:20:04Z</cp:lastPrinted>
  <dcterms:created xsi:type="dcterms:W3CDTF">2012-10-11T03:03:36Z</dcterms:created>
  <dcterms:modified xsi:type="dcterms:W3CDTF">2015-11-03T19:06:39Z</dcterms:modified>
</cp:coreProperties>
</file>